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76" r:id="rId16"/>
    <p:sldId id="269" r:id="rId17"/>
    <p:sldId id="277" r:id="rId18"/>
    <p:sldId id="270" r:id="rId19"/>
    <p:sldId id="291" r:id="rId20"/>
    <p:sldId id="278" r:id="rId21"/>
    <p:sldId id="279" r:id="rId22"/>
    <p:sldId id="271" r:id="rId23"/>
    <p:sldId id="272" r:id="rId24"/>
    <p:sldId id="280" r:id="rId25"/>
    <p:sldId id="273" r:id="rId26"/>
    <p:sldId id="281" r:id="rId27"/>
    <p:sldId id="274" r:id="rId28"/>
    <p:sldId id="282" r:id="rId29"/>
    <p:sldId id="284" r:id="rId30"/>
    <p:sldId id="283" r:id="rId31"/>
    <p:sldId id="285" r:id="rId32"/>
    <p:sldId id="286" r:id="rId33"/>
    <p:sldId id="287" r:id="rId34"/>
    <p:sldId id="288" r:id="rId35"/>
    <p:sldId id="290" r:id="rId36"/>
    <p:sldId id="29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EC38F7-A96F-459D-B082-6EC36C65A3A0}" type="datetimeFigureOut">
              <a:rPr lang="pl-PL" smtClean="0"/>
              <a:pPr/>
              <a:t>2018-11-04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984957-5375-4E0E-BD95-1510FBBB61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ja\Desktop\VID_20181031_121601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</a:t>
            </a:r>
            <a:r>
              <a:rPr lang="pl-PL" dirty="0" err="1" smtClean="0"/>
              <a:t>ood</a:t>
            </a:r>
            <a:r>
              <a:rPr lang="pl-PL" dirty="0" smtClean="0"/>
              <a:t> </a:t>
            </a:r>
            <a:r>
              <a:rPr lang="pl-PL" dirty="0" err="1" smtClean="0"/>
              <a:t>begining</a:t>
            </a:r>
            <a:r>
              <a:rPr lang="pl-PL" dirty="0" smtClean="0"/>
              <a:t> </a:t>
            </a:r>
            <a:r>
              <a:rPr lang="pl-PL" dirty="0" err="1" smtClean="0"/>
              <a:t>Method</a:t>
            </a: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prof. M. Bogdanowicz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5373216"/>
            <a:ext cx="3744416" cy="432048"/>
          </a:xfrm>
        </p:spPr>
        <p:txBody>
          <a:bodyPr>
            <a:noAutofit/>
          </a:bodyPr>
          <a:lstStyle/>
          <a:p>
            <a:r>
              <a:rPr lang="pl-PL" sz="1400" dirty="0" smtClean="0">
                <a:solidFill>
                  <a:schemeClr val="tx1"/>
                </a:solidFill>
              </a:rPr>
              <a:t>*</a:t>
            </a:r>
            <a:r>
              <a:rPr lang="pl-PL" sz="1400" dirty="0" err="1" smtClean="0">
                <a:solidFill>
                  <a:schemeClr val="tx1"/>
                </a:solidFill>
              </a:rPr>
              <a:t>designed</a:t>
            </a:r>
            <a:r>
              <a:rPr lang="pl-PL" sz="1400" dirty="0" smtClean="0">
                <a:solidFill>
                  <a:schemeClr val="tx1"/>
                </a:solidFill>
              </a:rPr>
              <a:t> by </a:t>
            </a:r>
            <a:r>
              <a:rPr lang="pl-PL" sz="1400" dirty="0" err="1" smtClean="0">
                <a:solidFill>
                  <a:schemeClr val="tx1"/>
                </a:solidFill>
              </a:rPr>
              <a:t>Brgfx</a:t>
            </a:r>
            <a:r>
              <a:rPr lang="pl-PL" sz="1400" dirty="0" smtClean="0">
                <a:solidFill>
                  <a:schemeClr val="tx1"/>
                </a:solidFill>
              </a:rPr>
              <a:t> - </a:t>
            </a:r>
            <a:r>
              <a:rPr lang="pl-PL" sz="1400" dirty="0" err="1" smtClean="0">
                <a:solidFill>
                  <a:schemeClr val="tx1"/>
                </a:solidFill>
              </a:rPr>
              <a:t>Freepik.com</a:t>
            </a:r>
            <a:endParaRPr lang="pl-PL" sz="1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aja\Desktop\piękna-przyroda-droga-pod-tęczą_1308-14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32856"/>
            <a:ext cx="4248472" cy="3291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pl-PL" dirty="0" err="1" smtClean="0"/>
              <a:t>Classes</a:t>
            </a:r>
            <a:r>
              <a:rPr lang="en-US" dirty="0" smtClean="0"/>
              <a:t> </a:t>
            </a:r>
            <a:r>
              <a:rPr lang="en-US" dirty="0" smtClean="0"/>
              <a:t>run according to a set order and are always adapted to the capabilities of children, their special educational needs or to the needs of one child if they are individual classes.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GBM </a:t>
            </a:r>
            <a:r>
              <a:rPr lang="pl-PL" dirty="0" err="1" smtClean="0"/>
              <a:t>classes</a:t>
            </a:r>
            <a:r>
              <a:rPr lang="pl-PL" dirty="0" smtClean="0"/>
              <a:t>’ </a:t>
            </a:r>
            <a:r>
              <a:rPr lang="pl-PL" dirty="0" err="1" smtClean="0"/>
              <a:t>pattern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b="1" dirty="0" smtClean="0"/>
          </a:p>
          <a:p>
            <a:pPr algn="ctr">
              <a:lnSpc>
                <a:spcPct val="150000"/>
              </a:lnSpc>
              <a:buNone/>
            </a:pPr>
            <a:r>
              <a:rPr lang="pl-PL" b="1" dirty="0" err="1" smtClean="0"/>
              <a:t>Introduction</a:t>
            </a:r>
            <a:r>
              <a:rPr lang="pl-PL" b="1" dirty="0" smtClean="0"/>
              <a:t> </a:t>
            </a:r>
            <a:r>
              <a:rPr lang="pl-PL" b="1" dirty="0" err="1" smtClean="0"/>
              <a:t>classes</a:t>
            </a:r>
            <a:r>
              <a:rPr lang="pl-PL" b="1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smtClean="0"/>
              <a:t>T</a:t>
            </a:r>
            <a:r>
              <a:rPr lang="en-US" dirty="0" smtClean="0"/>
              <a:t>o </a:t>
            </a:r>
            <a:r>
              <a:rPr lang="en-US" dirty="0" smtClean="0"/>
              <a:t>develop the concentration of the child's attention, auditory-language functions, shaping the orientation in the body and space schema, and social skills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GBM </a:t>
            </a:r>
            <a:r>
              <a:rPr lang="pl-PL" dirty="0" err="1" smtClean="0"/>
              <a:t>classes</a:t>
            </a:r>
            <a:r>
              <a:rPr lang="pl-PL" dirty="0" smtClean="0"/>
              <a:t>’ </a:t>
            </a:r>
            <a:r>
              <a:rPr lang="pl-PL" dirty="0" err="1" smtClean="0"/>
              <a:t>pattern</a:t>
            </a: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Exercises developing the person's </a:t>
            </a:r>
            <a:r>
              <a:rPr lang="en-US" b="1" dirty="0" smtClean="0"/>
              <a:t>awareness</a:t>
            </a:r>
            <a:endParaRPr lang="pl-PL" b="1" dirty="0" smtClean="0"/>
          </a:p>
          <a:p>
            <a:pPr algn="ctr">
              <a:buNone/>
            </a:pPr>
            <a:endParaRPr lang="pl-PL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Welcoming the participants (giving a hand, putting a five on, singing the welcome song "Hello ...", a spark).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Introduction</a:t>
            </a:r>
            <a:r>
              <a:rPr lang="pl-PL" dirty="0" smtClean="0"/>
              <a:t> </a:t>
            </a:r>
            <a:r>
              <a:rPr lang="pl-PL" dirty="0" err="1" smtClean="0"/>
              <a:t>classes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Film:</a:t>
            </a:r>
            <a:endParaRPr lang="pl-PL" dirty="0"/>
          </a:p>
        </p:txBody>
      </p:sp>
      <p:pic>
        <p:nvPicPr>
          <p:cNvPr id="4" name="VID_20181031_12160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214754"/>
            <a:ext cx="6600734" cy="495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Exercises to improve orientation in the body </a:t>
            </a:r>
            <a:r>
              <a:rPr lang="en-US" b="1" dirty="0" smtClean="0"/>
              <a:t>schema</a:t>
            </a:r>
            <a:endParaRPr lang="pl-PL" b="1" dirty="0" smtClean="0"/>
          </a:p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(movement fun - </a:t>
            </a:r>
            <a:r>
              <a:rPr lang="pl-PL" dirty="0" err="1" smtClean="0"/>
              <a:t>naming</a:t>
            </a:r>
            <a:r>
              <a:rPr lang="en-US" dirty="0" smtClean="0"/>
              <a:t> </a:t>
            </a:r>
            <a:r>
              <a:rPr lang="en-US" dirty="0" smtClean="0"/>
              <a:t>body parts, finger games). They can take the form of group games in a circle or in pairs.</a:t>
            </a:r>
            <a:endParaRPr lang="pl-PL" b="1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Introduction</a:t>
            </a:r>
            <a:r>
              <a:rPr lang="pl-PL" dirty="0" smtClean="0"/>
              <a:t> </a:t>
            </a:r>
            <a:r>
              <a:rPr lang="pl-PL" dirty="0" err="1" smtClean="0"/>
              <a:t>classes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81031_1203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4451" y="1481138"/>
            <a:ext cx="254409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20181031_1207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451" y="1481138"/>
            <a:ext cx="254409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 Exercises to improve orientation in the body schema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Exercises shaping the orientation in </a:t>
            </a:r>
            <a:r>
              <a:rPr lang="en-US" b="1" dirty="0" smtClean="0"/>
              <a:t>space</a:t>
            </a:r>
            <a:endParaRPr lang="pl-PL" b="1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(games with objects that reinforce the ability to distinguish directions and the use of concepts defining spatial relations).</a:t>
            </a:r>
            <a:endParaRPr lang="pl-PL" b="1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Introduction</a:t>
            </a:r>
            <a:r>
              <a:rPr lang="pl-PL" dirty="0" smtClean="0"/>
              <a:t> </a:t>
            </a:r>
            <a:r>
              <a:rPr lang="pl-PL" dirty="0" err="1" smtClean="0"/>
              <a:t>classes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20171129_1145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4451" y="1481138"/>
            <a:ext cx="2544097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20180308_134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09046"/>
            <a:ext cx="4038600" cy="22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Exercises shaping the orientation in space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b="1" dirty="0" smtClean="0"/>
              <a:t>Learning a song or a poem,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will accompany children in the further part of the course and will be the </a:t>
            </a:r>
            <a:r>
              <a:rPr lang="pl-PL" dirty="0" err="1" smtClean="0"/>
              <a:t>main</a:t>
            </a:r>
            <a:r>
              <a:rPr lang="pl-PL" dirty="0" smtClean="0"/>
              <a:t> </a:t>
            </a:r>
            <a:r>
              <a:rPr lang="pl-PL" dirty="0" err="1" smtClean="0"/>
              <a:t>theme</a:t>
            </a:r>
            <a:r>
              <a:rPr lang="en-US" dirty="0" smtClean="0"/>
              <a:t>: 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 smtClean="0"/>
              <a:t>conversation about a song or rhymes 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Work </a:t>
            </a:r>
            <a:r>
              <a:rPr lang="en-US" dirty="0" smtClean="0"/>
              <a:t>with sensory pictures (visual, tactile, auditory observations</a:t>
            </a:r>
            <a:r>
              <a:rPr lang="en-US" dirty="0" smtClean="0"/>
              <a:t>)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/>
              <a:t>Developing language </a:t>
            </a:r>
            <a:r>
              <a:rPr lang="en-US" dirty="0" err="1" smtClean="0"/>
              <a:t>competenc</a:t>
            </a:r>
            <a:r>
              <a:rPr lang="pl-PL" dirty="0" smtClean="0"/>
              <a:t>es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Introduction</a:t>
            </a:r>
            <a:r>
              <a:rPr lang="pl-PL" dirty="0" smtClean="0"/>
              <a:t> </a:t>
            </a:r>
            <a:r>
              <a:rPr lang="pl-PL" dirty="0" err="1" smtClean="0"/>
              <a:t>classes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Sensory </a:t>
            </a:r>
            <a:r>
              <a:rPr lang="pl-PL" dirty="0" err="1" smtClean="0"/>
              <a:t>pictures</a:t>
            </a:r>
            <a:r>
              <a:rPr lang="pl-PL" dirty="0" smtClean="0"/>
              <a:t>…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The method </a:t>
            </a:r>
            <a:r>
              <a:rPr lang="pl-PL" dirty="0" smtClean="0"/>
              <a:t>was </a:t>
            </a:r>
            <a:r>
              <a:rPr lang="pl-PL" dirty="0" err="1" smtClean="0"/>
              <a:t>invented</a:t>
            </a:r>
            <a:r>
              <a:rPr lang="en-US" dirty="0" smtClean="0"/>
              <a:t> </a:t>
            </a:r>
            <a:r>
              <a:rPr lang="en-US" dirty="0" smtClean="0"/>
              <a:t>by </a:t>
            </a:r>
            <a:r>
              <a:rPr lang="en-US" dirty="0" err="1" smtClean="0"/>
              <a:t>prof</a:t>
            </a:r>
            <a:r>
              <a:rPr lang="en-US" dirty="0" smtClean="0"/>
              <a:t>. Marta </a:t>
            </a:r>
            <a:r>
              <a:rPr lang="en-US" dirty="0" err="1" smtClean="0"/>
              <a:t>Bogdanowicz</a:t>
            </a:r>
            <a:r>
              <a:rPr lang="en-US" dirty="0" smtClean="0"/>
              <a:t>. It </a:t>
            </a:r>
            <a:r>
              <a:rPr lang="pl-PL" dirty="0" smtClean="0"/>
              <a:t>was </a:t>
            </a:r>
            <a:r>
              <a:rPr lang="pl-PL" dirty="0" err="1" smtClean="0"/>
              <a:t>created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for preschool and younger school children as well as for older children whose psychomotor development </a:t>
            </a:r>
            <a:r>
              <a:rPr lang="pl-PL" dirty="0" err="1" smtClean="0"/>
              <a:t>is</a:t>
            </a:r>
            <a:r>
              <a:rPr lang="en-US" dirty="0" smtClean="0"/>
              <a:t> </a:t>
            </a:r>
            <a:r>
              <a:rPr lang="en-US" dirty="0" smtClean="0"/>
              <a:t>non-harmonious. It is also used in working with children with special educational needs</a:t>
            </a:r>
            <a:r>
              <a:rPr lang="pl-PL" dirty="0" smtClean="0"/>
              <a:t>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20170928_1136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608262"/>
            <a:ext cx="4038600" cy="227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IMG_0987-22-03-18-12-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L</a:t>
            </a:r>
            <a:r>
              <a:rPr lang="pl-PL" dirty="0" err="1" smtClean="0"/>
              <a:t>earnig</a:t>
            </a:r>
            <a:r>
              <a:rPr lang="pl-PL" dirty="0" smtClean="0"/>
              <a:t> a song </a:t>
            </a:r>
            <a:r>
              <a:rPr lang="pl-PL" dirty="0" err="1" smtClean="0"/>
              <a:t>or</a:t>
            </a:r>
            <a:r>
              <a:rPr lang="pl-PL" dirty="0" smtClean="0"/>
              <a:t> a </a:t>
            </a:r>
            <a:r>
              <a:rPr lang="pl-PL" dirty="0" err="1" smtClean="0"/>
              <a:t>poem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zajęcia TMiDz przedszkole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9046"/>
            <a:ext cx="4038600" cy="22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ymbol zastępczy zawartości 9" descr="20161124_1009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8200" y="2532539"/>
            <a:ext cx="4038600" cy="242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Learnig</a:t>
            </a:r>
            <a:r>
              <a:rPr lang="pl-PL" dirty="0" smtClean="0"/>
              <a:t> a song </a:t>
            </a:r>
            <a:r>
              <a:rPr lang="pl-PL" dirty="0" err="1" smtClean="0"/>
              <a:t>or</a:t>
            </a:r>
            <a:r>
              <a:rPr lang="pl-PL" dirty="0" smtClean="0"/>
              <a:t> a </a:t>
            </a:r>
            <a:r>
              <a:rPr lang="pl-PL" dirty="0" err="1" smtClean="0"/>
              <a:t>poem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en-US" dirty="0" smtClean="0"/>
              <a:t>consist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of three stages: </a:t>
            </a:r>
            <a:endParaRPr lang="pl-PL" dirty="0" smtClean="0"/>
          </a:p>
          <a:p>
            <a:pPr marL="624078" indent="-514350" algn="ctr">
              <a:lnSpc>
                <a:spcPct val="200000"/>
              </a:lnSpc>
              <a:buNone/>
            </a:pPr>
            <a:r>
              <a:rPr lang="pl-PL" dirty="0" smtClean="0"/>
              <a:t>1) </a:t>
            </a:r>
            <a:r>
              <a:rPr lang="en-US" dirty="0" smtClean="0"/>
              <a:t>movement </a:t>
            </a:r>
            <a:r>
              <a:rPr lang="en-US" dirty="0" smtClean="0"/>
              <a:t>exercises </a:t>
            </a:r>
            <a:endParaRPr lang="pl-PL" dirty="0" smtClean="0"/>
          </a:p>
          <a:p>
            <a:pPr marL="624078" indent="-514350" algn="ctr">
              <a:lnSpc>
                <a:spcPct val="200000"/>
              </a:lnSpc>
              <a:buNone/>
            </a:pPr>
            <a:r>
              <a:rPr lang="en-US" dirty="0" smtClean="0"/>
              <a:t>2</a:t>
            </a:r>
            <a:r>
              <a:rPr lang="en-US" dirty="0" smtClean="0"/>
              <a:t>) movement and auditory exercises </a:t>
            </a:r>
            <a:endParaRPr lang="pl-PL" dirty="0" smtClean="0"/>
          </a:p>
          <a:p>
            <a:pPr marL="624078" indent="-514350" algn="ctr">
              <a:lnSpc>
                <a:spcPct val="200000"/>
              </a:lnSpc>
              <a:buNone/>
            </a:pPr>
            <a:r>
              <a:rPr lang="en-US" dirty="0" smtClean="0"/>
              <a:t>3</a:t>
            </a:r>
            <a:r>
              <a:rPr lang="en-US" dirty="0" smtClean="0"/>
              <a:t>) movement, auditory and visual exercises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Main</a:t>
            </a:r>
            <a:r>
              <a:rPr lang="pl-PL" dirty="0" smtClean="0"/>
              <a:t> part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classes</a:t>
            </a:r>
            <a:endParaRPr lang="pl-PL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 smtClean="0"/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activate the kinesthetic-motor analyzer, improve high and low motility. They have a form of movement fun related to the content of a song or a poem.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Movement</a:t>
            </a:r>
            <a:r>
              <a:rPr lang="pl-PL" dirty="0" smtClean="0"/>
              <a:t> </a:t>
            </a:r>
            <a:r>
              <a:rPr lang="pl-PL" dirty="0" err="1" smtClean="0"/>
              <a:t>exercises</a:t>
            </a:r>
            <a:endParaRPr lang="pl-PL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0999-22-03-18-12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Movement</a:t>
            </a:r>
            <a:r>
              <a:rPr lang="pl-PL" dirty="0" smtClean="0"/>
              <a:t> </a:t>
            </a:r>
            <a:r>
              <a:rPr lang="pl-PL" dirty="0" err="1" smtClean="0"/>
              <a:t>exercises</a:t>
            </a:r>
            <a:endParaRPr lang="pl-P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Engage two analyzers: </a:t>
            </a:r>
            <a:r>
              <a:rPr lang="en-US" b="1" dirty="0" smtClean="0"/>
              <a:t>kinesthetic-motor and auditory</a:t>
            </a:r>
            <a:r>
              <a:rPr lang="en-US" dirty="0" smtClean="0"/>
              <a:t>. Children sing a song or say a poem by tapping the rhythm with the palm of the hand, fists, fingers or elbow using various aids (rice bags, balloons, musical instruments, plastic bottles).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Movement</a:t>
            </a:r>
            <a:r>
              <a:rPr lang="pl-PL" dirty="0" smtClean="0"/>
              <a:t> and </a:t>
            </a:r>
            <a:r>
              <a:rPr lang="pl-PL" dirty="0" err="1" smtClean="0"/>
              <a:t>auditory</a:t>
            </a:r>
            <a:r>
              <a:rPr lang="pl-PL" dirty="0" smtClean="0"/>
              <a:t> </a:t>
            </a:r>
            <a:r>
              <a:rPr lang="pl-PL" dirty="0" err="1" smtClean="0"/>
              <a:t>exercises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warsztaty dla roziców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Movement</a:t>
            </a:r>
            <a:r>
              <a:rPr lang="pl-PL" dirty="0" smtClean="0"/>
              <a:t> and </a:t>
            </a:r>
            <a:r>
              <a:rPr lang="pl-PL" dirty="0" err="1" smtClean="0"/>
              <a:t>auditory</a:t>
            </a:r>
            <a:r>
              <a:rPr lang="pl-PL" dirty="0" smtClean="0"/>
              <a:t> </a:t>
            </a:r>
            <a:r>
              <a:rPr lang="pl-PL" dirty="0" err="1" smtClean="0"/>
              <a:t>exercises</a:t>
            </a:r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928802"/>
            <a:ext cx="8229600" cy="4525963"/>
          </a:xfrm>
        </p:spPr>
        <p:txBody>
          <a:bodyPr/>
          <a:lstStyle/>
          <a:p>
            <a:pPr algn="ctr">
              <a:lnSpc>
                <a:spcPct val="20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engage three analyzers: kinesthetic-motor, auditory and visual. Children learn to pattern the rhythm of a song or a poem.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err="1" smtClean="0"/>
              <a:t>Physical-auditory-visual</a:t>
            </a:r>
            <a:r>
              <a:rPr lang="pl-PL" dirty="0" smtClean="0"/>
              <a:t> </a:t>
            </a:r>
            <a:r>
              <a:rPr lang="pl-PL" dirty="0" err="1" smtClean="0"/>
              <a:t>exercises</a:t>
            </a:r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err="1" smtClean="0"/>
              <a:t>…ha</a:t>
            </a:r>
            <a:r>
              <a:rPr lang="pl-PL" dirty="0" smtClean="0"/>
              <a:t>s </a:t>
            </a:r>
            <a:r>
              <a:rPr lang="pl-PL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stages</a:t>
            </a:r>
            <a:r>
              <a:rPr lang="pl-PL" dirty="0" smtClean="0"/>
              <a:t>:</a:t>
            </a:r>
            <a:endParaRPr lang="pl-PL" dirty="0" smtClean="0"/>
          </a:p>
          <a:p>
            <a:pPr marL="624078" indent="-514350" algn="ctr">
              <a:buAutoNum type="arabicPeriod"/>
            </a:pPr>
            <a:endParaRPr lang="pl-PL" dirty="0" smtClean="0"/>
          </a:p>
          <a:p>
            <a:pPr marL="624078" indent="-514350" algn="ctr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Presentation and discussion of the pattern (figures, letters, numbers) and a demonstration of the drawing method. Children describe the pattern as it looks, what it is similar to, what it consists of. The leader shows the direction of plotting the pattern.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Learning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pattern</a:t>
            </a:r>
            <a:r>
              <a:rPr lang="pl-PL" dirty="0" smtClean="0"/>
              <a:t>…</a:t>
            </a:r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Pattern</a:t>
            </a:r>
            <a:r>
              <a:rPr lang="pl-PL" dirty="0" smtClean="0"/>
              <a:t> </a:t>
            </a:r>
            <a:r>
              <a:rPr lang="pl-PL" dirty="0" err="1" smtClean="0"/>
              <a:t>accuisition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Supporting </a:t>
            </a:r>
            <a:r>
              <a:rPr lang="en-US" dirty="0" smtClean="0"/>
              <a:t>development 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Preventive </a:t>
            </a:r>
            <a:r>
              <a:rPr lang="en-US" dirty="0" smtClean="0"/>
              <a:t>impact </a:t>
            </a:r>
            <a:endParaRPr lang="pl-PL" dirty="0" smtClean="0"/>
          </a:p>
          <a:p>
            <a:pPr algn="ctr">
              <a:lnSpc>
                <a:spcPct val="150000"/>
              </a:lnSpc>
            </a:pPr>
            <a:r>
              <a:rPr lang="en-US" dirty="0" smtClean="0"/>
              <a:t>Functional </a:t>
            </a:r>
            <a:r>
              <a:rPr lang="en-US" dirty="0" smtClean="0"/>
              <a:t>diagnosis of the </a:t>
            </a:r>
            <a:r>
              <a:rPr lang="en-US" dirty="0" smtClean="0"/>
              <a:t>child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beginning</a:t>
            </a:r>
            <a:r>
              <a:rPr lang="pl-PL" dirty="0" smtClean="0"/>
              <a:t> </a:t>
            </a:r>
            <a:r>
              <a:rPr lang="pl-PL" dirty="0" err="1" smtClean="0"/>
              <a:t>method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 algn="ctr">
              <a:lnSpc>
                <a:spcPct val="20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Polisensoric</a:t>
            </a:r>
            <a:r>
              <a:rPr lang="en-US" dirty="0" smtClean="0"/>
              <a:t> joining (we use cards with patterns that are glued with different materials, with different textures and colors). Children speaking a poem or singing a song follow the pattern.</a:t>
            </a:r>
            <a:endParaRPr lang="pl-PL" b="1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Learning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pattern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m bogdanowicz wwrd (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9046"/>
            <a:ext cx="4038600" cy="22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IMG_1059-22-03-18-12-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296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Polisensory</a:t>
            </a:r>
            <a:r>
              <a:rPr lang="pl-PL" dirty="0" smtClean="0"/>
              <a:t> learning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Playing a pattern (children sing a song or say a poem and simultaneously reproduce the pattern: </a:t>
            </a:r>
            <a:endParaRPr lang="pl-PL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 smtClean="0"/>
              <a:t>With </a:t>
            </a:r>
            <a:r>
              <a:rPr lang="en-US" dirty="0" smtClean="0"/>
              <a:t>all your hand in the air </a:t>
            </a:r>
            <a:endParaRPr lang="pl-PL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 smtClean="0"/>
              <a:t>Finger </a:t>
            </a:r>
            <a:r>
              <a:rPr lang="en-US" dirty="0" smtClean="0"/>
              <a:t>on the table or trays with </a:t>
            </a:r>
            <a:r>
              <a:rPr lang="en-US" dirty="0" err="1" smtClean="0"/>
              <a:t>groats</a:t>
            </a:r>
            <a:r>
              <a:rPr lang="en-US" dirty="0" smtClean="0"/>
              <a:t> / rice </a:t>
            </a:r>
            <a:endParaRPr lang="pl-PL" dirty="0" smtClean="0"/>
          </a:p>
          <a:p>
            <a:pPr algn="ctr">
              <a:buFont typeface="Wingdings" pitchFamily="2" charset="2"/>
              <a:buChar char="ü"/>
            </a:pPr>
            <a:r>
              <a:rPr lang="en-US" dirty="0" smtClean="0"/>
              <a:t>They </a:t>
            </a:r>
            <a:r>
              <a:rPr lang="en-US" dirty="0" smtClean="0"/>
              <a:t>draw with chalk / coal, and then with a graphic tool, </a:t>
            </a:r>
            <a:r>
              <a:rPr lang="en-US" dirty="0" err="1" smtClean="0"/>
              <a:t>ie</a:t>
            </a:r>
            <a:r>
              <a:rPr lang="en-US" dirty="0" smtClean="0"/>
              <a:t> a pencil, a marker, a pen.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Learning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pattern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IMG_1055-22-03-18-12-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96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Mastering</a:t>
            </a:r>
            <a:r>
              <a:rPr lang="pl-PL" dirty="0" smtClean="0"/>
              <a:t> 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pattern</a:t>
            </a:r>
            <a:endParaRPr lang="pl-PL" dirty="0"/>
          </a:p>
        </p:txBody>
      </p:sp>
      <p:pic>
        <p:nvPicPr>
          <p:cNvPr id="16" name="Symbol zastępczy zawartości 15" descr="m bogdanowicz wwrd (10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09046"/>
            <a:ext cx="4038600" cy="22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the end of the classes, short relaxation or silencing exercises as well as speech and </a:t>
            </a:r>
            <a:r>
              <a:rPr lang="pl-PL" dirty="0" err="1" smtClean="0"/>
              <a:t>breathing</a:t>
            </a:r>
            <a:r>
              <a:rPr lang="pl-PL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exercises are carried out.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Summing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m bogdanowicz wwrd (7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9046"/>
            <a:ext cx="4038600" cy="22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m bogdanowicz wwrd (8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09046"/>
            <a:ext cx="4038600" cy="2270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Summing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activities</a:t>
            </a:r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/>
          <a:lstStyle/>
          <a:p>
            <a:pPr algn="ctr"/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smtClean="0"/>
              <a:t>!</a:t>
            </a:r>
            <a:r>
              <a:rPr lang="pl-PL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Comprehensive support of the psychomotor development of the child by simultaneous development of visual, auditory, linguistic, tactile-kinesthetic and motor functions and their cooperation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The</a:t>
            </a:r>
            <a:r>
              <a:rPr lang="pl-PL" dirty="0" smtClean="0"/>
              <a:t> most </a:t>
            </a:r>
            <a:r>
              <a:rPr lang="pl-PL" dirty="0" err="1" smtClean="0"/>
              <a:t>importnat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GBM </a:t>
            </a:r>
            <a:r>
              <a:rPr lang="pl-PL" dirty="0" err="1" smtClean="0"/>
              <a:t>is</a:t>
            </a:r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/>
              <a:t>Shaping </a:t>
            </a:r>
            <a:r>
              <a:rPr lang="en-US" dirty="0" smtClean="0"/>
              <a:t>lateralization and orientation in body schema and in space </a:t>
            </a:r>
            <a:endParaRPr lang="pl-PL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Preparation </a:t>
            </a:r>
            <a:r>
              <a:rPr lang="en-US" dirty="0" smtClean="0"/>
              <a:t>for learning to write and </a:t>
            </a:r>
            <a:r>
              <a:rPr lang="en-US" dirty="0" smtClean="0"/>
              <a:t>read</a:t>
            </a:r>
            <a:endParaRPr lang="pl-PL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Balancing developmental deficits (developmental dyslexia, delayed psychomotor development) </a:t>
            </a:r>
            <a:endParaRPr lang="pl-PL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Developing </a:t>
            </a:r>
            <a:r>
              <a:rPr lang="en-US" dirty="0" smtClean="0"/>
              <a:t>mental activity </a:t>
            </a:r>
            <a:endParaRPr lang="pl-PL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Improving </a:t>
            </a:r>
            <a:r>
              <a:rPr lang="en-US" dirty="0" smtClean="0"/>
              <a:t>psychomotorics </a:t>
            </a:r>
            <a:endParaRPr lang="pl-PL" dirty="0" smtClean="0"/>
          </a:p>
          <a:p>
            <a:pPr algn="ctr">
              <a:buFont typeface="Wingdings" pitchFamily="2" charset="2"/>
              <a:buChar char="Ø"/>
            </a:pPr>
            <a:r>
              <a:rPr lang="en-US" dirty="0" smtClean="0"/>
              <a:t>Acquiring </a:t>
            </a:r>
            <a:r>
              <a:rPr lang="en-US" dirty="0" smtClean="0"/>
              <a:t>skills to function in a peer and school environment</a:t>
            </a:r>
            <a:r>
              <a:rPr lang="en-US" dirty="0" smtClean="0"/>
              <a:t>.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GBM </a:t>
            </a:r>
            <a:r>
              <a:rPr lang="pl-PL" dirty="0" err="1" smtClean="0"/>
              <a:t>objectives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algn="ctr">
              <a:buFont typeface="+mj-lt"/>
              <a:buAutoNum type="romanUcPeriod"/>
            </a:pPr>
            <a:endParaRPr lang="pl-PL" b="1" dirty="0" smtClean="0"/>
          </a:p>
          <a:p>
            <a:pPr marL="571500" indent="-57150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Songs or rhymes and easy </a:t>
            </a:r>
            <a:r>
              <a:rPr lang="en-US" b="1" dirty="0" smtClean="0"/>
              <a:t>patterns</a:t>
            </a:r>
            <a:endParaRPr lang="pl-PL" b="1" dirty="0" smtClean="0"/>
          </a:p>
          <a:p>
            <a:pPr marL="571500" indent="-57150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Intended for young children from 4 years </a:t>
            </a:r>
            <a:r>
              <a:rPr lang="pl-PL" dirty="0" smtClean="0"/>
              <a:t>old</a:t>
            </a:r>
            <a:r>
              <a:rPr lang="en-US" dirty="0" smtClean="0"/>
              <a:t>. </a:t>
            </a:r>
            <a:endParaRPr lang="pl-PL" dirty="0" smtClean="0"/>
          </a:p>
          <a:p>
            <a:pPr marL="571500" indent="-571500" algn="ctr">
              <a:buNone/>
            </a:pPr>
            <a:r>
              <a:rPr lang="pl-PL" dirty="0" smtClean="0"/>
              <a:t>D</a:t>
            </a:r>
            <a:r>
              <a:rPr lang="en-US" dirty="0" err="1" smtClean="0"/>
              <a:t>eveloping</a:t>
            </a:r>
            <a:r>
              <a:rPr lang="en-US" dirty="0" smtClean="0"/>
              <a:t> </a:t>
            </a:r>
            <a:r>
              <a:rPr lang="en-US" dirty="0" smtClean="0"/>
              <a:t>children and older children whose development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improper</a:t>
            </a:r>
            <a:r>
              <a:rPr lang="en-US" dirty="0" smtClean="0"/>
              <a:t>.</a:t>
            </a:r>
            <a:endParaRPr lang="pl-PL" b="1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Varieties</a:t>
            </a:r>
            <a:r>
              <a:rPr lang="pl-PL" dirty="0" smtClean="0"/>
              <a:t> of GBM</a:t>
            </a:r>
            <a:r>
              <a:rPr lang="pl-PL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Variety</a:t>
            </a:r>
            <a:r>
              <a:rPr lang="pl-PL" dirty="0" smtClean="0"/>
              <a:t> 1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 algn="ctr">
              <a:buNone/>
            </a:pPr>
            <a:endParaRPr lang="pl-PL" dirty="0" smtClean="0"/>
          </a:p>
          <a:p>
            <a:pPr marL="571500" indent="-57150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Songs or rhymes and letter-like patterns</a:t>
            </a:r>
            <a:endParaRPr lang="pl-PL" b="1" dirty="0" smtClean="0"/>
          </a:p>
          <a:p>
            <a:pPr marL="571500" indent="-571500" algn="ctr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Adapted to the needs of 6-7-year-olds preparing to learn to read and write, children who are at risk of dyslexia and older children whose development is </a:t>
            </a:r>
            <a:r>
              <a:rPr lang="pl-PL" dirty="0" err="1" smtClean="0"/>
              <a:t>improper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Varieties</a:t>
            </a:r>
            <a:r>
              <a:rPr lang="pl-PL" dirty="0" smtClean="0"/>
              <a:t> of GBM </a:t>
            </a:r>
            <a:br>
              <a:rPr lang="pl-PL" dirty="0" smtClean="0"/>
            </a:br>
            <a:r>
              <a:rPr lang="pl-PL" dirty="0" err="1" smtClean="0"/>
              <a:t>Variety</a:t>
            </a:r>
            <a:r>
              <a:rPr lang="pl-PL" dirty="0" smtClean="0"/>
              <a:t> </a:t>
            </a:r>
            <a:r>
              <a:rPr lang="pl-PL" dirty="0" smtClean="0"/>
              <a:t>2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 algn="ctr">
              <a:buNone/>
            </a:pPr>
            <a:endParaRPr lang="pl-PL" sz="3000" dirty="0" smtClean="0"/>
          </a:p>
          <a:p>
            <a:pPr marL="571500" indent="-571500" algn="ctr">
              <a:lnSpc>
                <a:spcPct val="150000"/>
              </a:lnSpc>
              <a:buNone/>
            </a:pPr>
            <a:r>
              <a:rPr lang="en-US" b="1" dirty="0" smtClean="0"/>
              <a:t>Songs or rhymes and letters as well as </a:t>
            </a:r>
            <a:r>
              <a:rPr lang="en-US" b="1" dirty="0" smtClean="0"/>
              <a:t>mathematical</a:t>
            </a:r>
            <a:r>
              <a:rPr lang="pl-PL" b="1" dirty="0" smtClean="0"/>
              <a:t> </a:t>
            </a:r>
            <a:r>
              <a:rPr lang="pl-PL" b="1" dirty="0" err="1" smtClean="0"/>
              <a:t>signs</a:t>
            </a:r>
            <a:r>
              <a:rPr lang="pl-PL" b="1" dirty="0" smtClean="0"/>
              <a:t>.</a:t>
            </a:r>
          </a:p>
          <a:p>
            <a:pPr marL="571500" indent="-571500" algn="ctr">
              <a:lnSpc>
                <a:spcPct val="15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Prepared for children attending grade 0 and grade one, pupils with learning difficulties in writing and writing, including children at risk for dyslexia and older students with dyslexia found.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Varieties</a:t>
            </a:r>
            <a:r>
              <a:rPr lang="pl-PL" dirty="0" smtClean="0"/>
              <a:t> of GBM </a:t>
            </a:r>
            <a:br>
              <a:rPr lang="pl-PL" dirty="0" smtClean="0"/>
            </a:br>
            <a:r>
              <a:rPr lang="pl-PL" dirty="0" err="1" smtClean="0"/>
              <a:t>Variety</a:t>
            </a:r>
            <a:r>
              <a:rPr lang="pl-PL" dirty="0" smtClean="0"/>
              <a:t> </a:t>
            </a:r>
            <a:r>
              <a:rPr lang="pl-PL" dirty="0" smtClean="0"/>
              <a:t>3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l-PL" dirty="0" smtClean="0"/>
          </a:p>
          <a:p>
            <a:pPr algn="ctr">
              <a:lnSpc>
                <a:spcPct val="150000"/>
              </a:lnSpc>
              <a:buNone/>
            </a:pPr>
            <a:r>
              <a:rPr lang="en-US" dirty="0" smtClean="0"/>
              <a:t>The </a:t>
            </a:r>
            <a:r>
              <a:rPr lang="pl-PL" dirty="0" smtClean="0"/>
              <a:t>GBM</a:t>
            </a:r>
            <a:r>
              <a:rPr lang="en-US" dirty="0" smtClean="0"/>
              <a:t> </a:t>
            </a:r>
            <a:r>
              <a:rPr lang="en-US" dirty="0" err="1" smtClean="0"/>
              <a:t>vari</a:t>
            </a:r>
            <a:r>
              <a:rPr lang="pl-PL" dirty="0" err="1" smtClean="0"/>
              <a:t>eties</a:t>
            </a:r>
            <a:r>
              <a:rPr lang="en-US" dirty="0" smtClean="0"/>
              <a:t> </a:t>
            </a:r>
            <a:r>
              <a:rPr lang="en-US" dirty="0" smtClean="0"/>
              <a:t>complement each other, constitute the successive stages of the </a:t>
            </a:r>
            <a:r>
              <a:rPr lang="en-US" dirty="0" err="1" smtClean="0"/>
              <a:t>stimulative</a:t>
            </a:r>
            <a:r>
              <a:rPr lang="en-US" dirty="0" smtClean="0"/>
              <a:t>-therapeutic and educational work: initially on the non-letter material, then on the material including letters and numbers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Varieties</a:t>
            </a:r>
            <a:r>
              <a:rPr lang="pl-PL" dirty="0" smtClean="0"/>
              <a:t> </a:t>
            </a:r>
            <a:r>
              <a:rPr lang="pl-PL" dirty="0" smtClean="0"/>
              <a:t> GBM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345</TotalTime>
  <Words>310</Words>
  <Application>Microsoft Office PowerPoint</Application>
  <PresentationFormat>Pokaz na ekranie (4:3)</PresentationFormat>
  <Paragraphs>92</Paragraphs>
  <Slides>36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Hol</vt:lpstr>
      <vt:lpstr>The good begining Method  prof. M. Bogdanowicz</vt:lpstr>
      <vt:lpstr>Slajd 2</vt:lpstr>
      <vt:lpstr>Good beginning method</vt:lpstr>
      <vt:lpstr>The most importnat in the GBM is  </vt:lpstr>
      <vt:lpstr>GBM objectives</vt:lpstr>
      <vt:lpstr>Varieties of GBM  Variety 1</vt:lpstr>
      <vt:lpstr>Varieties of GBM  Variety 2</vt:lpstr>
      <vt:lpstr>Varieties of GBM  Variety 3</vt:lpstr>
      <vt:lpstr>Varieties  GBM</vt:lpstr>
      <vt:lpstr>The GBM classes’ pattern</vt:lpstr>
      <vt:lpstr>The GBM classes’ pattern</vt:lpstr>
      <vt:lpstr>Introduction classes</vt:lpstr>
      <vt:lpstr>Film:</vt:lpstr>
      <vt:lpstr>Introduction classes</vt:lpstr>
      <vt:lpstr>  Exercises to improve orientation in the body schema  </vt:lpstr>
      <vt:lpstr>Introduction classes</vt:lpstr>
      <vt:lpstr> Exercises shaping the orientation in space </vt:lpstr>
      <vt:lpstr>Introduction classes</vt:lpstr>
      <vt:lpstr>Sensory pictures…</vt:lpstr>
      <vt:lpstr>Learnig a song or a poem</vt:lpstr>
      <vt:lpstr>Learnig a song or a poem</vt:lpstr>
      <vt:lpstr>Main part of the classes</vt:lpstr>
      <vt:lpstr>Movement exercises</vt:lpstr>
      <vt:lpstr>Movement exercises</vt:lpstr>
      <vt:lpstr> Movement and auditory exercises</vt:lpstr>
      <vt:lpstr> Movement and auditory exercises</vt:lpstr>
      <vt:lpstr>  Physical-auditory-visual exercises</vt:lpstr>
      <vt:lpstr>Learning the pattern…</vt:lpstr>
      <vt:lpstr>Pattern accuisition</vt:lpstr>
      <vt:lpstr>Learning the pattern.</vt:lpstr>
      <vt:lpstr>Polisensory learning</vt:lpstr>
      <vt:lpstr>Learning the pattern.</vt:lpstr>
      <vt:lpstr>Mastering  the pattern</vt:lpstr>
      <vt:lpstr>Summing up activities</vt:lpstr>
      <vt:lpstr>Summing up activities</vt:lpstr>
      <vt:lpstr>Thank you for your attention!.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Metoda Dobrego Startu  prof. M. Bogdanowicz</dc:title>
  <dc:creator>Maja</dc:creator>
  <cp:lastModifiedBy>SOSW-2</cp:lastModifiedBy>
  <cp:revision>37</cp:revision>
  <dcterms:created xsi:type="dcterms:W3CDTF">2018-10-22T08:10:12Z</dcterms:created>
  <dcterms:modified xsi:type="dcterms:W3CDTF">2018-11-04T11:49:54Z</dcterms:modified>
</cp:coreProperties>
</file>