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33"/>
    <a:srgbClr val="660066"/>
    <a:srgbClr val="33CC33"/>
    <a:srgbClr val="99FF66"/>
    <a:srgbClr val="CC00FF"/>
    <a:srgbClr val="00FFFF"/>
    <a:srgbClr val="FFCC99"/>
    <a:srgbClr val="FF99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4" d="100"/>
          <a:sy n="84" d="100"/>
        </p:scale>
        <p:origin x="-1406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6/12/2017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62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6/12/2017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6/12/2017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33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6/12/2017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4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6/12/2017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90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6/12/2017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56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6/12/2017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40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6/12/2017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61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6/12/2017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95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6/12/2017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5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6/12/2017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26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6/12/2017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8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798" y="135226"/>
            <a:ext cx="7772400" cy="1470025"/>
          </a:xfrm>
        </p:spPr>
        <p:txBody>
          <a:bodyPr/>
          <a:lstStyle/>
          <a:p>
            <a:r>
              <a:rPr lang="pt-PT" b="1" dirty="0" smtClean="0">
                <a:solidFill>
                  <a:srgbClr val="03BCFD"/>
                </a:solidFill>
                <a:latin typeface="Bradley Hand ITC" pitchFamily="66" charset="0"/>
              </a:rPr>
              <a:t>Luís de Camões</a:t>
            </a:r>
            <a:endParaRPr lang="pt-PT" b="1" dirty="0">
              <a:solidFill>
                <a:srgbClr val="03BCFD"/>
              </a:solidFill>
              <a:latin typeface="Bradley Hand ITC" pitchFamily="66" charset="0"/>
            </a:endParaRPr>
          </a:p>
        </p:txBody>
      </p:sp>
      <p:pic>
        <p:nvPicPr>
          <p:cNvPr id="1026" name="Picture 2" descr="F:\imagem pergaminh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27403" y="-504495"/>
            <a:ext cx="2646179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2492896"/>
            <a:ext cx="6400800" cy="1054968"/>
          </a:xfrm>
        </p:spPr>
        <p:txBody>
          <a:bodyPr>
            <a:normAutofit/>
          </a:bodyPr>
          <a:lstStyle/>
          <a:p>
            <a:r>
              <a:rPr lang="pt-PT" sz="4400" dirty="0" smtClean="0">
                <a:solidFill>
                  <a:srgbClr val="796C53"/>
                </a:solidFill>
                <a:latin typeface="Blackadder ITC" pitchFamily="82" charset="0"/>
              </a:rPr>
              <a:t>Um famoso poeta português</a:t>
            </a:r>
            <a:endParaRPr lang="pt-PT" sz="4400" dirty="0">
              <a:solidFill>
                <a:srgbClr val="796C53"/>
              </a:solidFill>
              <a:latin typeface="Blackadder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30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>
                <a:solidFill>
                  <a:srgbClr val="6666FF"/>
                </a:solidFill>
                <a:latin typeface="Aharoni" pitchFamily="2" charset="-79"/>
                <a:cs typeface="Aharoni" pitchFamily="2" charset="-79"/>
              </a:rPr>
              <a:t>Resuming</a:t>
            </a:r>
            <a:r>
              <a:rPr lang="pt-PT" dirty="0" smtClean="0">
                <a:solidFill>
                  <a:srgbClr val="6666FF"/>
                </a:solidFill>
                <a:latin typeface="Aharoni" pitchFamily="2" charset="-79"/>
                <a:cs typeface="Aharoni" pitchFamily="2" charset="-79"/>
              </a:rPr>
              <a:t>:</a:t>
            </a:r>
            <a:endParaRPr lang="pt-PT" dirty="0">
              <a:solidFill>
                <a:srgbClr val="6666FF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t-PT" dirty="0" smtClean="0">
                <a:solidFill>
                  <a:srgbClr val="FF99FF"/>
                </a:solidFill>
                <a:latin typeface="Bauhaus 93" pitchFamily="82" charset="0"/>
              </a:rPr>
              <a:t>Luís Vaz De Camões was born in the year 1524 and died on 10 of july of 1579 or 1580 ( the historians don’t </a:t>
            </a:r>
            <a:r>
              <a:rPr lang="pt-PT" dirty="0" err="1" smtClean="0">
                <a:solidFill>
                  <a:srgbClr val="FF99FF"/>
                </a:solidFill>
                <a:latin typeface="Bauhaus 93" pitchFamily="82" charset="0"/>
              </a:rPr>
              <a:t>know</a:t>
            </a:r>
            <a:r>
              <a:rPr lang="pt-PT" dirty="0" smtClean="0">
                <a:solidFill>
                  <a:srgbClr val="FF99FF"/>
                </a:solidFill>
                <a:latin typeface="Bauhaus 93" pitchFamily="82" charset="0"/>
              </a:rPr>
              <a:t> </a:t>
            </a:r>
            <a:r>
              <a:rPr lang="pt-PT" dirty="0" err="1" smtClean="0">
                <a:solidFill>
                  <a:srgbClr val="FF99FF"/>
                </a:solidFill>
                <a:latin typeface="Bauhaus 93" pitchFamily="82" charset="0"/>
              </a:rPr>
              <a:t>exactly</a:t>
            </a:r>
            <a:r>
              <a:rPr lang="pt-PT" dirty="0" smtClean="0">
                <a:solidFill>
                  <a:srgbClr val="FF99FF"/>
                </a:solidFill>
                <a:latin typeface="Bauhaus 93" pitchFamily="82" charset="0"/>
              </a:rPr>
              <a:t> </a:t>
            </a:r>
            <a:r>
              <a:rPr lang="pt-PT" dirty="0" err="1" smtClean="0">
                <a:solidFill>
                  <a:srgbClr val="FF99FF"/>
                </a:solidFill>
                <a:latin typeface="Bauhaus 93" pitchFamily="82" charset="0"/>
              </a:rPr>
              <a:t>what</a:t>
            </a:r>
            <a:r>
              <a:rPr lang="pt-PT" dirty="0" smtClean="0">
                <a:solidFill>
                  <a:srgbClr val="FF99FF"/>
                </a:solidFill>
                <a:latin typeface="Bauhaus 93" pitchFamily="82" charset="0"/>
              </a:rPr>
              <a:t> year </a:t>
            </a:r>
            <a:r>
              <a:rPr lang="pt-PT" dirty="0" err="1" smtClean="0">
                <a:solidFill>
                  <a:srgbClr val="FF99FF"/>
                </a:solidFill>
                <a:latin typeface="Bauhaus 93" pitchFamily="82" charset="0"/>
              </a:rPr>
              <a:t>he</a:t>
            </a:r>
            <a:r>
              <a:rPr lang="pt-PT" dirty="0" smtClean="0">
                <a:solidFill>
                  <a:srgbClr val="FF99FF"/>
                </a:solidFill>
                <a:latin typeface="Bauhaus 93" pitchFamily="82" charset="0"/>
              </a:rPr>
              <a:t> died). </a:t>
            </a:r>
            <a:r>
              <a:rPr lang="pt-PT" dirty="0" err="1" smtClean="0">
                <a:solidFill>
                  <a:srgbClr val="FF99FF"/>
                </a:solidFill>
                <a:latin typeface="Bauhaus 93" pitchFamily="82" charset="0"/>
              </a:rPr>
              <a:t>His</a:t>
            </a:r>
            <a:r>
              <a:rPr lang="pt-PT" dirty="0" smtClean="0">
                <a:solidFill>
                  <a:srgbClr val="FF99FF"/>
                </a:solidFill>
                <a:latin typeface="Bauhaus 93" pitchFamily="82" charset="0"/>
              </a:rPr>
              <a:t> </a:t>
            </a:r>
            <a:r>
              <a:rPr lang="pt-PT" dirty="0" err="1" smtClean="0">
                <a:solidFill>
                  <a:srgbClr val="FF99FF"/>
                </a:solidFill>
                <a:latin typeface="Bauhaus 93" pitchFamily="82" charset="0"/>
              </a:rPr>
              <a:t>most</a:t>
            </a:r>
            <a:r>
              <a:rPr lang="pt-PT" dirty="0" smtClean="0">
                <a:solidFill>
                  <a:srgbClr val="FF99FF"/>
                </a:solidFill>
                <a:latin typeface="Bauhaus 93" pitchFamily="82" charset="0"/>
              </a:rPr>
              <a:t> </a:t>
            </a:r>
            <a:r>
              <a:rPr lang="pt-PT" dirty="0" err="1" smtClean="0">
                <a:solidFill>
                  <a:srgbClr val="FF99FF"/>
                </a:solidFill>
                <a:latin typeface="Bauhaus 93" pitchFamily="82" charset="0"/>
              </a:rPr>
              <a:t>famous</a:t>
            </a:r>
            <a:r>
              <a:rPr lang="pt-PT" dirty="0" smtClean="0">
                <a:solidFill>
                  <a:srgbClr val="FF99FF"/>
                </a:solidFill>
                <a:latin typeface="Bauhaus 93" pitchFamily="82" charset="0"/>
              </a:rPr>
              <a:t> poem </a:t>
            </a:r>
            <a:r>
              <a:rPr lang="pt-PT" dirty="0" err="1" smtClean="0">
                <a:solidFill>
                  <a:srgbClr val="FF99FF"/>
                </a:solidFill>
                <a:latin typeface="Bauhaus 93" pitchFamily="82" charset="0"/>
              </a:rPr>
              <a:t>is</a:t>
            </a:r>
            <a:r>
              <a:rPr lang="pt-PT" dirty="0" smtClean="0">
                <a:solidFill>
                  <a:srgbClr val="FF99FF"/>
                </a:solidFill>
                <a:latin typeface="Bauhaus 93" pitchFamily="82" charset="0"/>
              </a:rPr>
              <a:t> “ Os Lusíadas “ and </a:t>
            </a:r>
            <a:r>
              <a:rPr lang="pt-PT" dirty="0" err="1" smtClean="0">
                <a:solidFill>
                  <a:srgbClr val="FF99FF"/>
                </a:solidFill>
                <a:latin typeface="Bauhaus 93" pitchFamily="82" charset="0"/>
              </a:rPr>
              <a:t>it’s</a:t>
            </a:r>
            <a:r>
              <a:rPr lang="pt-PT" dirty="0" smtClean="0">
                <a:solidFill>
                  <a:srgbClr val="FF99FF"/>
                </a:solidFill>
                <a:latin typeface="Bauhaus 93" pitchFamily="82" charset="0"/>
              </a:rPr>
              <a:t> </a:t>
            </a:r>
            <a:r>
              <a:rPr lang="pt-PT" dirty="0" err="1" smtClean="0">
                <a:solidFill>
                  <a:srgbClr val="FF99FF"/>
                </a:solidFill>
                <a:latin typeface="Bauhaus 93" pitchFamily="82" charset="0"/>
              </a:rPr>
              <a:t>about</a:t>
            </a:r>
            <a:r>
              <a:rPr lang="pt-PT" dirty="0" smtClean="0">
                <a:solidFill>
                  <a:srgbClr val="FF99FF"/>
                </a:solidFill>
                <a:latin typeface="Bauhaus 93" pitchFamily="82" charset="0"/>
              </a:rPr>
              <a:t> the trip of Vasco Da Gama to Índia. </a:t>
            </a:r>
            <a:r>
              <a:rPr lang="pt-PT" dirty="0" err="1" smtClean="0">
                <a:solidFill>
                  <a:srgbClr val="FF99FF"/>
                </a:solidFill>
                <a:latin typeface="Bauhaus 93" pitchFamily="82" charset="0"/>
              </a:rPr>
              <a:t>He</a:t>
            </a:r>
            <a:r>
              <a:rPr lang="pt-PT" dirty="0" smtClean="0">
                <a:solidFill>
                  <a:srgbClr val="FF99FF"/>
                </a:solidFill>
                <a:latin typeface="Bauhaus 93" pitchFamily="82" charset="0"/>
              </a:rPr>
              <a:t> </a:t>
            </a:r>
            <a:r>
              <a:rPr lang="pt-PT" dirty="0" err="1" smtClean="0">
                <a:solidFill>
                  <a:srgbClr val="FF99FF"/>
                </a:solidFill>
                <a:latin typeface="Bauhaus 93" pitchFamily="82" charset="0"/>
              </a:rPr>
              <a:t>lived</a:t>
            </a:r>
            <a:r>
              <a:rPr lang="pt-PT" dirty="0" smtClean="0">
                <a:solidFill>
                  <a:srgbClr val="FF99FF"/>
                </a:solidFill>
                <a:latin typeface="Bauhaus 93" pitchFamily="82" charset="0"/>
              </a:rPr>
              <a:t> in the </a:t>
            </a:r>
            <a:r>
              <a:rPr lang="pt-PT" dirty="0" err="1" smtClean="0">
                <a:solidFill>
                  <a:srgbClr val="FF99FF"/>
                </a:solidFill>
                <a:latin typeface="Bauhaus 93" pitchFamily="82" charset="0"/>
              </a:rPr>
              <a:t>reign</a:t>
            </a:r>
            <a:r>
              <a:rPr lang="pt-PT" dirty="0" smtClean="0">
                <a:solidFill>
                  <a:srgbClr val="FF99FF"/>
                </a:solidFill>
                <a:latin typeface="Bauhaus 93" pitchFamily="82" charset="0"/>
              </a:rPr>
              <a:t> of the king D. Sebastião. </a:t>
            </a:r>
            <a:r>
              <a:rPr lang="pt-PT" dirty="0" err="1" smtClean="0">
                <a:solidFill>
                  <a:srgbClr val="FF99FF"/>
                </a:solidFill>
                <a:latin typeface="Bauhaus 93" pitchFamily="82" charset="0"/>
              </a:rPr>
              <a:t>He</a:t>
            </a:r>
            <a:r>
              <a:rPr lang="pt-PT" dirty="0" smtClean="0">
                <a:solidFill>
                  <a:srgbClr val="FF99FF"/>
                </a:solidFill>
                <a:latin typeface="Bauhaus 93" pitchFamily="82" charset="0"/>
              </a:rPr>
              <a:t> </a:t>
            </a:r>
            <a:r>
              <a:rPr lang="pt-PT" dirty="0" err="1" smtClean="0">
                <a:solidFill>
                  <a:srgbClr val="FF99FF"/>
                </a:solidFill>
                <a:latin typeface="Bauhaus 93" pitchFamily="82" charset="0"/>
              </a:rPr>
              <a:t>lost</a:t>
            </a:r>
            <a:r>
              <a:rPr lang="pt-PT" dirty="0" smtClean="0">
                <a:solidFill>
                  <a:srgbClr val="FF99FF"/>
                </a:solidFill>
                <a:latin typeface="Bauhaus 93" pitchFamily="82" charset="0"/>
              </a:rPr>
              <a:t> </a:t>
            </a:r>
            <a:r>
              <a:rPr lang="pt-PT" dirty="0" err="1" smtClean="0">
                <a:solidFill>
                  <a:srgbClr val="FF99FF"/>
                </a:solidFill>
                <a:latin typeface="Bauhaus 93" pitchFamily="82" charset="0"/>
              </a:rPr>
              <a:t>his</a:t>
            </a:r>
            <a:r>
              <a:rPr lang="pt-PT" dirty="0" smtClean="0">
                <a:solidFill>
                  <a:srgbClr val="FF99FF"/>
                </a:solidFill>
                <a:latin typeface="Bauhaus 93" pitchFamily="82" charset="0"/>
              </a:rPr>
              <a:t> </a:t>
            </a:r>
            <a:r>
              <a:rPr lang="pt-PT" dirty="0" err="1" smtClean="0">
                <a:solidFill>
                  <a:srgbClr val="FF99FF"/>
                </a:solidFill>
                <a:latin typeface="Bauhaus 93" pitchFamily="82" charset="0"/>
              </a:rPr>
              <a:t>eye</a:t>
            </a:r>
            <a:r>
              <a:rPr lang="pt-PT" dirty="0" smtClean="0">
                <a:solidFill>
                  <a:srgbClr val="FF99FF"/>
                </a:solidFill>
                <a:latin typeface="Bauhaus 93" pitchFamily="82" charset="0"/>
              </a:rPr>
              <a:t> in the </a:t>
            </a:r>
            <a:r>
              <a:rPr lang="pt-PT" dirty="0" err="1" smtClean="0">
                <a:solidFill>
                  <a:srgbClr val="FF99FF"/>
                </a:solidFill>
                <a:latin typeface="Bauhaus 93" pitchFamily="82" charset="0"/>
              </a:rPr>
              <a:t>war</a:t>
            </a:r>
            <a:r>
              <a:rPr lang="pt-PT" dirty="0" smtClean="0">
                <a:solidFill>
                  <a:srgbClr val="FF99FF"/>
                </a:solidFill>
                <a:latin typeface="Bauhaus 93" pitchFamily="82" charset="0"/>
              </a:rPr>
              <a:t> and </a:t>
            </a:r>
            <a:r>
              <a:rPr lang="pt-PT" dirty="0" err="1" smtClean="0">
                <a:solidFill>
                  <a:srgbClr val="FF99FF"/>
                </a:solidFill>
                <a:latin typeface="Bauhaus 93" pitchFamily="82" charset="0"/>
              </a:rPr>
              <a:t>so</a:t>
            </a:r>
            <a:r>
              <a:rPr lang="pt-PT" dirty="0" smtClean="0">
                <a:solidFill>
                  <a:srgbClr val="FF99FF"/>
                </a:solidFill>
                <a:latin typeface="Bauhaus 93" pitchFamily="82" charset="0"/>
              </a:rPr>
              <a:t> </a:t>
            </a:r>
            <a:r>
              <a:rPr lang="pt-PT" dirty="0" err="1" smtClean="0">
                <a:solidFill>
                  <a:srgbClr val="FF99FF"/>
                </a:solidFill>
                <a:latin typeface="Bauhaus 93" pitchFamily="82" charset="0"/>
              </a:rPr>
              <a:t>he</a:t>
            </a:r>
            <a:r>
              <a:rPr lang="pt-PT" dirty="0" smtClean="0">
                <a:solidFill>
                  <a:srgbClr val="FF99FF"/>
                </a:solidFill>
                <a:latin typeface="Bauhaus 93" pitchFamily="82" charset="0"/>
              </a:rPr>
              <a:t> </a:t>
            </a:r>
            <a:r>
              <a:rPr lang="pt-PT" dirty="0" err="1" smtClean="0">
                <a:solidFill>
                  <a:srgbClr val="FF99FF"/>
                </a:solidFill>
                <a:latin typeface="Bauhaus 93" pitchFamily="82" charset="0"/>
              </a:rPr>
              <a:t>start</a:t>
            </a:r>
            <a:r>
              <a:rPr lang="pt-PT" dirty="0" smtClean="0">
                <a:solidFill>
                  <a:srgbClr val="FF99FF"/>
                </a:solidFill>
                <a:latin typeface="Bauhaus 93" pitchFamily="82" charset="0"/>
              </a:rPr>
              <a:t> </a:t>
            </a:r>
            <a:r>
              <a:rPr lang="pt-PT" dirty="0" err="1" smtClean="0">
                <a:solidFill>
                  <a:srgbClr val="FF99FF"/>
                </a:solidFill>
                <a:latin typeface="Bauhaus 93" pitchFamily="82" charset="0"/>
              </a:rPr>
              <a:t>using</a:t>
            </a:r>
            <a:r>
              <a:rPr lang="pt-PT" dirty="0" smtClean="0">
                <a:solidFill>
                  <a:srgbClr val="FF99FF"/>
                </a:solidFill>
                <a:latin typeface="Bauhaus 93" pitchFamily="82" charset="0"/>
              </a:rPr>
              <a:t> </a:t>
            </a:r>
            <a:r>
              <a:rPr lang="pt-PT" dirty="0" err="1" smtClean="0">
                <a:solidFill>
                  <a:srgbClr val="FF99FF"/>
                </a:solidFill>
                <a:latin typeface="Bauhaus 93" pitchFamily="82" charset="0"/>
              </a:rPr>
              <a:t>an</a:t>
            </a:r>
            <a:r>
              <a:rPr lang="pt-PT" dirty="0" smtClean="0">
                <a:solidFill>
                  <a:srgbClr val="FF99FF"/>
                </a:solidFill>
                <a:latin typeface="Bauhaus 93" pitchFamily="82" charset="0"/>
              </a:rPr>
              <a:t> </a:t>
            </a:r>
            <a:r>
              <a:rPr lang="pt-PT" dirty="0" err="1" smtClean="0">
                <a:solidFill>
                  <a:srgbClr val="FF99FF"/>
                </a:solidFill>
                <a:latin typeface="Bauhaus 93" pitchFamily="82" charset="0"/>
              </a:rPr>
              <a:t>eyepatch</a:t>
            </a:r>
            <a:r>
              <a:rPr lang="pt-PT" dirty="0" smtClean="0">
                <a:solidFill>
                  <a:srgbClr val="FF99FF"/>
                </a:solidFill>
                <a:latin typeface="Bauhaus 93" pitchFamily="82" charset="0"/>
              </a:rPr>
              <a:t>. </a:t>
            </a:r>
            <a:r>
              <a:rPr lang="pt-PT" dirty="0" err="1" smtClean="0">
                <a:solidFill>
                  <a:srgbClr val="FF99FF"/>
                </a:solidFill>
                <a:latin typeface="Bauhaus 93" pitchFamily="82" charset="0"/>
              </a:rPr>
              <a:t>His</a:t>
            </a:r>
            <a:r>
              <a:rPr lang="pt-PT" dirty="0" smtClean="0">
                <a:solidFill>
                  <a:srgbClr val="FF99FF"/>
                </a:solidFill>
                <a:latin typeface="Bauhaus 93" pitchFamily="82" charset="0"/>
              </a:rPr>
              <a:t> </a:t>
            </a:r>
            <a:r>
              <a:rPr lang="pt-PT" dirty="0" err="1" smtClean="0">
                <a:solidFill>
                  <a:srgbClr val="FF99FF"/>
                </a:solidFill>
                <a:latin typeface="Bauhaus 93" pitchFamily="82" charset="0"/>
              </a:rPr>
              <a:t>brilliant</a:t>
            </a:r>
            <a:r>
              <a:rPr lang="pt-PT" dirty="0" smtClean="0">
                <a:solidFill>
                  <a:srgbClr val="FF99FF"/>
                </a:solidFill>
                <a:latin typeface="Bauhaus 93" pitchFamily="82" charset="0"/>
              </a:rPr>
              <a:t> </a:t>
            </a:r>
            <a:r>
              <a:rPr lang="pt-PT" dirty="0" err="1" smtClean="0">
                <a:solidFill>
                  <a:srgbClr val="FF99FF"/>
                </a:solidFill>
                <a:latin typeface="Bauhaus 93" pitchFamily="82" charset="0"/>
              </a:rPr>
              <a:t>genius</a:t>
            </a:r>
            <a:r>
              <a:rPr lang="pt-PT" dirty="0" smtClean="0">
                <a:solidFill>
                  <a:srgbClr val="FF99FF"/>
                </a:solidFill>
                <a:latin typeface="Bauhaus 93" pitchFamily="82" charset="0"/>
              </a:rPr>
              <a:t> </a:t>
            </a:r>
            <a:r>
              <a:rPr lang="pt-PT" dirty="0" err="1" smtClean="0">
                <a:solidFill>
                  <a:srgbClr val="FF99FF"/>
                </a:solidFill>
                <a:latin typeface="Bauhaus 93" pitchFamily="82" charset="0"/>
              </a:rPr>
              <a:t>only</a:t>
            </a:r>
            <a:r>
              <a:rPr lang="pt-PT" dirty="0" smtClean="0">
                <a:solidFill>
                  <a:srgbClr val="FF99FF"/>
                </a:solidFill>
                <a:latin typeface="Bauhaus 93" pitchFamily="82" charset="0"/>
              </a:rPr>
              <a:t> was </a:t>
            </a:r>
            <a:r>
              <a:rPr lang="pt-PT" dirty="0" err="1" smtClean="0">
                <a:solidFill>
                  <a:srgbClr val="FF99FF"/>
                </a:solidFill>
                <a:latin typeface="Bauhaus 93" pitchFamily="82" charset="0"/>
              </a:rPr>
              <a:t>recognize</a:t>
            </a:r>
            <a:r>
              <a:rPr lang="pt-PT" dirty="0" smtClean="0">
                <a:solidFill>
                  <a:srgbClr val="FF99FF"/>
                </a:solidFill>
                <a:latin typeface="Bauhaus 93" pitchFamily="82" charset="0"/>
              </a:rPr>
              <a:t> </a:t>
            </a:r>
            <a:r>
              <a:rPr lang="pt-PT" dirty="0" err="1" smtClean="0">
                <a:solidFill>
                  <a:srgbClr val="FF99FF"/>
                </a:solidFill>
                <a:latin typeface="Bauhaus 93" pitchFamily="82" charset="0"/>
              </a:rPr>
              <a:t>after</a:t>
            </a:r>
            <a:r>
              <a:rPr lang="pt-PT" dirty="0" smtClean="0">
                <a:solidFill>
                  <a:srgbClr val="FF99FF"/>
                </a:solidFill>
                <a:latin typeface="Bauhaus 93" pitchFamily="82" charset="0"/>
              </a:rPr>
              <a:t> </a:t>
            </a:r>
            <a:r>
              <a:rPr lang="pt-PT" dirty="0" err="1" smtClean="0">
                <a:solidFill>
                  <a:srgbClr val="FF99FF"/>
                </a:solidFill>
                <a:latin typeface="Bauhaus 93" pitchFamily="82" charset="0"/>
              </a:rPr>
              <a:t>he</a:t>
            </a:r>
            <a:r>
              <a:rPr lang="pt-PT" dirty="0" smtClean="0">
                <a:solidFill>
                  <a:srgbClr val="FF99FF"/>
                </a:solidFill>
                <a:latin typeface="Bauhaus 93" pitchFamily="82" charset="0"/>
              </a:rPr>
              <a:t> died.</a:t>
            </a:r>
            <a:endParaRPr lang="pt-PT" dirty="0">
              <a:solidFill>
                <a:srgbClr val="FF99FF"/>
              </a:solidFill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03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3728" y="404664"/>
            <a:ext cx="4834880" cy="1143000"/>
          </a:xfrm>
        </p:spPr>
        <p:txBody>
          <a:bodyPr/>
          <a:lstStyle/>
          <a:p>
            <a:r>
              <a:rPr lang="pt-PT" dirty="0" smtClean="0">
                <a:solidFill>
                  <a:srgbClr val="CC6600"/>
                </a:solidFill>
                <a:latin typeface="Aharoni" pitchFamily="2" charset="-79"/>
                <a:cs typeface="Aharoni" pitchFamily="2" charset="-79"/>
              </a:rPr>
              <a:t>Biografia:</a:t>
            </a:r>
            <a:endParaRPr lang="pt-PT" dirty="0">
              <a:solidFill>
                <a:srgbClr val="CC66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pt-PT" sz="2000" dirty="0" smtClean="0">
                <a:solidFill>
                  <a:srgbClr val="CC00FF"/>
                </a:solidFill>
                <a:latin typeface="Bauhaus 93" pitchFamily="82" charset="0"/>
              </a:rPr>
              <a:t>Luís Vaz de Camões (Lisboa, 10 de junho de 1579 ou 1580) foi um poeta nacional de Portugal, considerado uma das maiores figuras da literatura lusófona e um dos grandes poetas do Ocidente.</a:t>
            </a:r>
          </a:p>
          <a:p>
            <a:pPr>
              <a:buBlip>
                <a:blip r:embed="rId2"/>
              </a:buBlip>
            </a:pPr>
            <a:r>
              <a:rPr lang="pt-PT" sz="2000" dirty="0" smtClean="0">
                <a:solidFill>
                  <a:srgbClr val="CC00FF"/>
                </a:solidFill>
                <a:latin typeface="Bauhaus 93" pitchFamily="82" charset="0"/>
              </a:rPr>
              <a:t> Pouco se sabe com certeza sobre a sua vida. Aparentemente nasceu em Lisboa, de uma família da pequena nobreza. Sobre a sua infância tudo é conjetura mas, ainda jovem, terá recebido uma sólida educação nos moldes clássicos, dominando o latim e conhecendo a literatura e a história antigas e modernas. Pode ter estudado na Universidade de Coimbra, mas a sua passagem pela escola não é documentada. Frequentou a corte de D. João III, iniciou a sua carreira como poeta lírico e envolveu-se, como narra a tradição, em amores com damas da nobreza e possivelmente plebeias, além de levar uma vida boémia e turbulenta. Diz-se que, por conta de um amor frustrado, autoexilou-se em África, alistado como militar, onde perdeu um olho em batalha. Voltando a Portugal, feriu um servo do Paço e foi preso.</a:t>
            </a:r>
          </a:p>
        </p:txBody>
      </p:sp>
    </p:spTree>
    <p:extLst>
      <p:ext uri="{BB962C8B-B14F-4D97-AF65-F5344CB8AC3E}">
        <p14:creationId xmlns:p14="http://schemas.microsoft.com/office/powerpoint/2010/main" val="393395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4525963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pt-PT" sz="2000" dirty="0" smtClean="0">
                <a:solidFill>
                  <a:srgbClr val="CC00FF"/>
                </a:solidFill>
                <a:latin typeface="Bauhaus 93" pitchFamily="82" charset="0"/>
              </a:rPr>
              <a:t>Perdoado, partiu para o Oriente. Passando lá vários anos, enfrentou uma série de adversidades, foi preso várias vezes, combateu ao lado das forças portuguesas e escreveu a sua obra mais conhecida, a epopeia nacionalista Os Lusíadas. De volta à pátria, publicou Os Lusíadas e recebeu uma pequena pensão do rei D. Sebastião pelos serviços prestados à Coroa, mas nos seus anos finais parece ter enfrentado dificuldades para se manter.</a:t>
            </a:r>
          </a:p>
          <a:p>
            <a:pPr>
              <a:buBlip>
                <a:blip r:embed="rId2"/>
              </a:buBlip>
            </a:pPr>
            <a:r>
              <a:rPr lang="pt-PT" sz="2000" dirty="0" smtClean="0">
                <a:solidFill>
                  <a:srgbClr val="CC00FF"/>
                </a:solidFill>
                <a:latin typeface="Bauhaus 93" pitchFamily="82" charset="0"/>
              </a:rPr>
              <a:t>Logo após a sua morte a sua obra lírica foi reunida na coletânea Rimas, tendo deixado também três obras de teatro cómico. Enquanto viveu queixou-se várias vezes de alegadas injustiças que sofrera, e da escassa atenção que a sua obra recebia, mas pouco depois de falecer a sua poesia começou a ser reconhecida como valiosa e de alto padrão estético por vários nomes importantes da literatura europeia, ganhando prestígio sempre crescente entre o público e os conhecedores e influenciando gerações de poetas em vários países. Camões foi um renovador da língua portuguesa e fixou-lhe um duradouro cânone; tornou-se um dos mais fortes símbolos de identidade da sua pátria e é uma referência para toda a comunidade lusófona internacional. Hoje a sua fama está solidamente estabelecida e é considerado um dos grandes vultos literários da tradição ocidental, sendo traduzido para várias línguas e tornando-se objeto de uma vasta quantidade de estudos críticos.</a:t>
            </a:r>
          </a:p>
          <a:p>
            <a:pPr>
              <a:buBlip>
                <a:blip r:embed="rId2"/>
              </a:buBlip>
            </a:pPr>
            <a:endParaRPr lang="pt-PT" sz="2000" dirty="0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85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33CC33"/>
                </a:solidFill>
                <a:latin typeface="Cooper Black" pitchFamily="18" charset="0"/>
                <a:cs typeface="Aharoni" pitchFamily="2" charset="-79"/>
              </a:rPr>
              <a:t>Os </a:t>
            </a:r>
            <a:r>
              <a:rPr lang="pt-PT" dirty="0" smtClean="0">
                <a:solidFill>
                  <a:srgbClr val="33CC33"/>
                </a:solidFill>
                <a:latin typeface="Cooper Black" pitchFamily="18" charset="0"/>
                <a:cs typeface="Aharoni" pitchFamily="2" charset="-79"/>
              </a:rPr>
              <a:t>Lusíadas</a:t>
            </a:r>
            <a:endParaRPr lang="pt-PT" dirty="0">
              <a:solidFill>
                <a:srgbClr val="33CC33"/>
              </a:solidFill>
              <a:latin typeface="Cooper Black" pitchFamily="18" charset="0"/>
              <a:cs typeface="Aharoni" pitchFamily="2" charset="-79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Blip>
                <a:blip r:embed="rId2"/>
              </a:buBlip>
            </a:pPr>
            <a:r>
              <a:rPr lang="pt-PT" dirty="0" smtClean="0">
                <a:solidFill>
                  <a:srgbClr val="660066"/>
                </a:solidFill>
                <a:latin typeface="Bauhaus 93" pitchFamily="82" charset="0"/>
              </a:rPr>
              <a:t>Os Lusíadas é considerada a epopeia portuguesa por excelência. O próprio título já sugere as suas intenções nacionalistas, sendo derivado da antiga denominação romana de Portugal, Lusitânia. É um dos mais importantes épicos da época moderna devido à sua grandeza e universalidade. A epopeia narra a história de Vasco da Gama e dos heróis portugueses que navegaram em torno do Cabo da Boa Esperança e abriram uma nova rota para a Índia. É uma epopeia humanista, mesmo nas suas contradições, na associação da mitologia pagã à visão cristã, nos sentimentos opostos sobre a guerra e o império, no gosto do repouso e no desejo de aventura, na apreciação do prazer sensual e nas exigências de uma vida ética, na percepção da grandeza e no pressentimento do declínio, no heroísmo pago com o sofrimento e luta. O poema abre com os célebres versos:</a:t>
            </a:r>
          </a:p>
          <a:p>
            <a:pPr>
              <a:buBlip>
                <a:blip r:embed="rId2"/>
              </a:buBlip>
            </a:pPr>
            <a:endParaRPr lang="pt-PT" dirty="0" smtClean="0"/>
          </a:p>
          <a:p>
            <a:pPr>
              <a:buBlip>
                <a:blip r:embed="rId2"/>
              </a:buBlip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1777034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51520" y="332656"/>
            <a:ext cx="482453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200" dirty="0" smtClean="0">
                <a:solidFill>
                  <a:srgbClr val="0000FF"/>
                </a:solidFill>
                <a:latin typeface="Bodoni MT" pitchFamily="18" charset="0"/>
              </a:rPr>
              <a:t>          “As </a:t>
            </a:r>
            <a:r>
              <a:rPr lang="pt-PT" sz="2200" dirty="0">
                <a:solidFill>
                  <a:srgbClr val="0000FF"/>
                </a:solidFill>
                <a:latin typeface="Bodoni MT" pitchFamily="18" charset="0"/>
              </a:rPr>
              <a:t>armas e os barões assinalados</a:t>
            </a:r>
          </a:p>
          <a:p>
            <a:r>
              <a:rPr lang="pt-PT" sz="2200" dirty="0">
                <a:solidFill>
                  <a:srgbClr val="0000FF"/>
                </a:solidFill>
                <a:latin typeface="Bodoni MT" pitchFamily="18" charset="0"/>
              </a:rPr>
              <a:t>Que, da ocidental praia lusitana,</a:t>
            </a:r>
          </a:p>
          <a:p>
            <a:r>
              <a:rPr lang="pt-PT" sz="2200" dirty="0">
                <a:solidFill>
                  <a:srgbClr val="0000FF"/>
                </a:solidFill>
                <a:latin typeface="Bodoni MT" pitchFamily="18" charset="0"/>
              </a:rPr>
              <a:t>Por mares nunca de antes navegados</a:t>
            </a:r>
          </a:p>
          <a:p>
            <a:r>
              <a:rPr lang="pt-PT" sz="2200" dirty="0">
                <a:solidFill>
                  <a:srgbClr val="0000FF"/>
                </a:solidFill>
                <a:latin typeface="Bodoni MT" pitchFamily="18" charset="0"/>
              </a:rPr>
              <a:t>Passaram ainda além da Taprobana,</a:t>
            </a:r>
          </a:p>
          <a:p>
            <a:r>
              <a:rPr lang="pt-PT" sz="2200" dirty="0">
                <a:solidFill>
                  <a:srgbClr val="0000FF"/>
                </a:solidFill>
                <a:latin typeface="Bodoni MT" pitchFamily="18" charset="0"/>
              </a:rPr>
              <a:t>Em perigos e guerras esforçados,</a:t>
            </a:r>
          </a:p>
          <a:p>
            <a:r>
              <a:rPr lang="pt-PT" sz="2200" dirty="0">
                <a:solidFill>
                  <a:srgbClr val="0000FF"/>
                </a:solidFill>
                <a:latin typeface="Bodoni MT" pitchFamily="18" charset="0"/>
              </a:rPr>
              <a:t>Mais do que prometia a força humana,</a:t>
            </a:r>
          </a:p>
          <a:p>
            <a:r>
              <a:rPr lang="pt-PT" sz="2200" dirty="0">
                <a:solidFill>
                  <a:srgbClr val="0000FF"/>
                </a:solidFill>
                <a:latin typeface="Bodoni MT" pitchFamily="18" charset="0"/>
              </a:rPr>
              <a:t>E entre gente remota edificaram</a:t>
            </a:r>
          </a:p>
          <a:p>
            <a:r>
              <a:rPr lang="pt-PT" sz="2200" dirty="0">
                <a:solidFill>
                  <a:srgbClr val="0000FF"/>
                </a:solidFill>
                <a:latin typeface="Bodoni MT" pitchFamily="18" charset="0"/>
              </a:rPr>
              <a:t>Novo reino, que tanto sublimaram.</a:t>
            </a:r>
          </a:p>
          <a:p>
            <a:r>
              <a:rPr lang="pt-PT" sz="2200" dirty="0">
                <a:solidFill>
                  <a:srgbClr val="0000FF"/>
                </a:solidFill>
                <a:latin typeface="Bodoni MT" pitchFamily="18" charset="0"/>
              </a:rPr>
              <a:t>.....</a:t>
            </a:r>
          </a:p>
          <a:p>
            <a:r>
              <a:rPr lang="pt-PT" sz="2200" dirty="0">
                <a:solidFill>
                  <a:srgbClr val="0000FF"/>
                </a:solidFill>
                <a:latin typeface="Bodoni MT" pitchFamily="18" charset="0"/>
              </a:rPr>
              <a:t>Cantando espalharei por toda a parte,</a:t>
            </a:r>
          </a:p>
          <a:p>
            <a:r>
              <a:rPr lang="pt-PT" sz="2200" dirty="0">
                <a:solidFill>
                  <a:srgbClr val="0000FF"/>
                </a:solidFill>
                <a:latin typeface="Bodoni MT" pitchFamily="18" charset="0"/>
              </a:rPr>
              <a:t>Se a tanto me ajudar o engenho e </a:t>
            </a:r>
            <a:r>
              <a:rPr lang="pt-PT" sz="2200" dirty="0" smtClean="0">
                <a:solidFill>
                  <a:srgbClr val="0000FF"/>
                </a:solidFill>
                <a:latin typeface="Bodoni MT" pitchFamily="18" charset="0"/>
              </a:rPr>
              <a:t>arte	”</a:t>
            </a:r>
            <a:endParaRPr lang="pt-PT" sz="2200" dirty="0">
              <a:solidFill>
                <a:srgbClr val="0000FF"/>
              </a:solidFill>
              <a:latin typeface="Bodoni MT" pitchFamily="18" charset="0"/>
            </a:endParaRPr>
          </a:p>
        </p:txBody>
      </p:sp>
      <p:pic>
        <p:nvPicPr>
          <p:cNvPr id="2051" name="Picture 3" descr="F:\maria alberta\Lisboa 2 Fevereiro 2013 003-Estátua de luis de Camões em Lisbo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12976"/>
            <a:ext cx="2571750" cy="3429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6" r="3202" b="2856"/>
          <a:stretch/>
        </p:blipFill>
        <p:spPr bwMode="auto">
          <a:xfrm>
            <a:off x="5076056" y="116632"/>
            <a:ext cx="1947043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36902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pt-PT" sz="1900" dirty="0" smtClean="0">
                <a:solidFill>
                  <a:srgbClr val="0000FF"/>
                </a:solidFill>
                <a:latin typeface="Bauhaus 93" pitchFamily="82" charset="0"/>
              </a:rPr>
              <a:t>Depois de uma introdução, uma invocação e uma dedicatória ao rei D. Sebastião, inicia a ação, que funde mitos e factos históricos. Vasco da Gama, navegando pela costa da África, é observado pela assembleia dos deuses clássicos, que discutem o destino da expedição, a qual é protegida por Vénus e atacada por Baco. Descansando por alguns dias em Melinde, a pedido do rei local Vasco da Gama narra toda a história portuguesa, desde as suas origens até à viagem que empreendem. Os cantos III, IV e V contêm algumas das melhores passagens de todo o épico: o episódio de Inês de Castro, que se torna um símbolo de amor e morte, a Batalha de Aljubarrota, a visão de D. Manuel I, a descrição do fogo-de-santelmo, a história do gigante Adamastor. De volta ao navio, o poeta aproveita as horas de folga para narrar a história dos Doze de Inglaterra, enquanto Baco convoca os deuses marítimos para que destruam a frota portuguesa. Vénus intervém e os navios conseguem alcançar Calecute, na Índia. Lá, Paulo da Gama recebe os representantes do rei e explica o significado dos estandartes que adornam a nau capitânia. Na viagem de volta os marinheiros desfrutam da ilha para eles criada por Vénus, recompensando-os as ninfas com seus favores. Uma delas canta o futuro glorioso de Portugal e a cena encerra com uma descrição do universo feita por Tétis e Vasco da Gama. Em seguida, a viagem prossegue para casa.</a:t>
            </a:r>
            <a:endParaRPr lang="pt-PT" sz="1900" dirty="0">
              <a:solidFill>
                <a:srgbClr val="0000FF"/>
              </a:solidFill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33790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869160"/>
            <a:ext cx="7772400" cy="1872208"/>
          </a:xfrm>
        </p:spPr>
        <p:txBody>
          <a:bodyPr>
            <a:noAutofit/>
          </a:bodyPr>
          <a:lstStyle/>
          <a:p>
            <a:pPr algn="ctr"/>
            <a:r>
              <a:rPr lang="pt-PT" sz="6600" dirty="0" smtClean="0">
                <a:solidFill>
                  <a:srgbClr val="CC00FF"/>
                </a:solidFill>
                <a:latin typeface="Lucida Calligraphy" pitchFamily="66" charset="0"/>
              </a:rPr>
              <a:t>FIM</a:t>
            </a:r>
            <a:br>
              <a:rPr lang="pt-PT" sz="6600" dirty="0" smtClean="0">
                <a:solidFill>
                  <a:srgbClr val="CC00FF"/>
                </a:solidFill>
                <a:latin typeface="Lucida Calligraphy" pitchFamily="66" charset="0"/>
              </a:rPr>
            </a:br>
            <a:r>
              <a:rPr lang="pt-PT" sz="6600" dirty="0" smtClean="0">
                <a:solidFill>
                  <a:srgbClr val="CC00FF"/>
                </a:solidFill>
                <a:latin typeface="Lucida Calligraphy" pitchFamily="66" charset="0"/>
              </a:rPr>
              <a:t>THE END</a:t>
            </a:r>
            <a:endParaRPr lang="pt-PT" sz="6600" dirty="0">
              <a:solidFill>
                <a:srgbClr val="CC00FF"/>
              </a:solidFill>
              <a:latin typeface="Lucida Calligraphy" pitchFamily="66" charset="0"/>
            </a:endParaRP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11560" y="116632"/>
            <a:ext cx="7772400" cy="4680520"/>
          </a:xfrm>
        </p:spPr>
        <p:txBody>
          <a:bodyPr>
            <a:noAutofit/>
          </a:bodyPr>
          <a:lstStyle/>
          <a:p>
            <a:r>
              <a:rPr lang="pt-PT" sz="3200" dirty="0" smtClean="0">
                <a:solidFill>
                  <a:srgbClr val="00FFFF"/>
                </a:solidFill>
                <a:latin typeface="Forte" pitchFamily="66" charset="0"/>
              </a:rPr>
              <a:t>Alexandra Rafael nº 1 </a:t>
            </a:r>
          </a:p>
          <a:p>
            <a:r>
              <a:rPr lang="pt-PT" sz="3200" dirty="0" smtClean="0">
                <a:solidFill>
                  <a:srgbClr val="00FFFF"/>
                </a:solidFill>
                <a:latin typeface="Forte" pitchFamily="66" charset="0"/>
              </a:rPr>
              <a:t>Beatriz Madeira nº 5 </a:t>
            </a:r>
          </a:p>
          <a:p>
            <a:r>
              <a:rPr lang="pt-PT" sz="3200" dirty="0" smtClean="0">
                <a:solidFill>
                  <a:srgbClr val="00FFFF"/>
                </a:solidFill>
                <a:latin typeface="Forte" pitchFamily="66" charset="0"/>
              </a:rPr>
              <a:t>Cláudia Cairrão nº 8</a:t>
            </a:r>
          </a:p>
          <a:p>
            <a:r>
              <a:rPr lang="pt-PT" sz="3200" dirty="0" smtClean="0">
                <a:solidFill>
                  <a:srgbClr val="00FFFF"/>
                </a:solidFill>
                <a:latin typeface="Forte" pitchFamily="66" charset="0"/>
              </a:rPr>
              <a:t>Margarida Silva nº 12</a:t>
            </a:r>
          </a:p>
          <a:p>
            <a:r>
              <a:rPr lang="pt-PT" sz="3200" dirty="0" smtClean="0">
                <a:solidFill>
                  <a:srgbClr val="00FFFF"/>
                </a:solidFill>
                <a:latin typeface="Forte" pitchFamily="66" charset="0"/>
              </a:rPr>
              <a:t>Sabrina Esteves nº 14</a:t>
            </a:r>
          </a:p>
          <a:p>
            <a:r>
              <a:rPr lang="pt-PT" sz="3200" dirty="0" smtClean="0">
                <a:solidFill>
                  <a:srgbClr val="00FFFF"/>
                </a:solidFill>
                <a:latin typeface="Forte" pitchFamily="66" charset="0"/>
              </a:rPr>
              <a:t>Sara Pinto nº 15</a:t>
            </a:r>
          </a:p>
          <a:p>
            <a:r>
              <a:rPr lang="pt-PT" sz="3200" dirty="0" smtClean="0">
                <a:solidFill>
                  <a:srgbClr val="00FFFF"/>
                </a:solidFill>
                <a:latin typeface="Forte" pitchFamily="66" charset="0"/>
              </a:rPr>
              <a:t>Tatiana Bilro nº 17</a:t>
            </a:r>
          </a:p>
          <a:p>
            <a:r>
              <a:rPr lang="pt-PT" sz="3200" dirty="0" smtClean="0">
                <a:solidFill>
                  <a:srgbClr val="0000FF"/>
                </a:solidFill>
                <a:latin typeface="Forte" pitchFamily="66" charset="0"/>
              </a:rPr>
              <a:t>7º C – C.B.A.</a:t>
            </a:r>
            <a:endParaRPr lang="pt-PT" sz="3200" dirty="0">
              <a:solidFill>
                <a:srgbClr val="0000FF"/>
              </a:solidFill>
              <a:latin typeface="Fort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0848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Words>1075</Words>
  <Application>Microsoft Office PowerPoint</Application>
  <PresentationFormat>Apresentação no Ecrã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Tema do Office</vt:lpstr>
      <vt:lpstr>Luís de Camões</vt:lpstr>
      <vt:lpstr>Resuming:</vt:lpstr>
      <vt:lpstr>Biografia:</vt:lpstr>
      <vt:lpstr>Apresentação do PowerPoint</vt:lpstr>
      <vt:lpstr>Os Lusíadas</vt:lpstr>
      <vt:lpstr>Apresentação do PowerPoint</vt:lpstr>
      <vt:lpstr>Apresentação do PowerPoint</vt:lpstr>
      <vt:lpstr>FIM THE END</vt:lpstr>
    </vt:vector>
  </TitlesOfParts>
  <Company>M. E. - GEPE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Luís Camões</dc:title>
  <dc:creator>Utilizador</dc:creator>
  <cp:lastModifiedBy>Utilizador</cp:lastModifiedBy>
  <cp:revision>26</cp:revision>
  <dcterms:created xsi:type="dcterms:W3CDTF">2017-05-29T08:17:49Z</dcterms:created>
  <dcterms:modified xsi:type="dcterms:W3CDTF">2017-06-12T18:36:02Z</dcterms:modified>
</cp:coreProperties>
</file>