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00FFCC"/>
    <a:srgbClr val="6600FF"/>
    <a:srgbClr val="00FF00"/>
    <a:srgbClr val="FF00FF"/>
    <a:srgbClr val="0000FF"/>
    <a:srgbClr val="33CC33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002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463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543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9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30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817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1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132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190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197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075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EFB84-680F-4E5D-AB0D-9B74C5A58F16}" type="datetimeFigureOut">
              <a:rPr lang="pt-PT" smtClean="0"/>
              <a:pPr/>
              <a:t>02-06-2017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16B28-7140-4A57-81C2-9449850F115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338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8" y="4860"/>
            <a:ext cx="9168608" cy="68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329186"/>
            <a:ext cx="4968552" cy="1080120"/>
          </a:xfrm>
        </p:spPr>
        <p:txBody>
          <a:bodyPr>
            <a:noAutofit/>
          </a:bodyPr>
          <a:lstStyle/>
          <a:p>
            <a:r>
              <a:rPr lang="pt-PT" sz="5400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Gil Vicente</a:t>
            </a:r>
            <a:endParaRPr lang="pt-PT" sz="5400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43608" y="3717032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t-P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nard MT Condensed" pitchFamily="18" charset="0"/>
              </a:rPr>
              <a:t>Grande escritor português</a:t>
            </a:r>
            <a:endParaRPr lang="pt-P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266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2638" y="1556792"/>
            <a:ext cx="941418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latin typeface="Arial Black" pitchFamily="34" charset="0"/>
              </a:rPr>
              <a:t>Gil Vicente was </a:t>
            </a:r>
            <a:r>
              <a:rPr lang="pt-PT" sz="3600" dirty="0" err="1" smtClean="0">
                <a:latin typeface="Arial Black" pitchFamily="34" charset="0"/>
              </a:rPr>
              <a:t>born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in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the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year</a:t>
            </a:r>
            <a:r>
              <a:rPr lang="pt-PT" sz="3600" dirty="0" smtClean="0">
                <a:latin typeface="Arial Black" pitchFamily="34" charset="0"/>
              </a:rPr>
              <a:t> </a:t>
            </a:r>
          </a:p>
          <a:p>
            <a:r>
              <a:rPr lang="pt-PT" sz="3600" dirty="0" smtClean="0">
                <a:latin typeface="Arial Black" pitchFamily="34" charset="0"/>
              </a:rPr>
              <a:t>1465 and </a:t>
            </a:r>
            <a:r>
              <a:rPr lang="pt-PT" sz="3600" dirty="0" err="1" smtClean="0">
                <a:latin typeface="Arial Black" pitchFamily="34" charset="0"/>
              </a:rPr>
              <a:t>died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in</a:t>
            </a:r>
            <a:r>
              <a:rPr lang="pt-PT" sz="3600" dirty="0" smtClean="0">
                <a:latin typeface="Arial Black" pitchFamily="34" charset="0"/>
              </a:rPr>
              <a:t> Évora </a:t>
            </a:r>
            <a:r>
              <a:rPr lang="pt-PT" sz="3600" dirty="0" err="1" smtClean="0">
                <a:latin typeface="Arial Black" pitchFamily="34" charset="0"/>
              </a:rPr>
              <a:t>in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the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year</a:t>
            </a:r>
            <a:r>
              <a:rPr lang="pt-PT" sz="3600" dirty="0" smtClean="0">
                <a:latin typeface="Arial Black" pitchFamily="34" charset="0"/>
              </a:rPr>
              <a:t> </a:t>
            </a:r>
          </a:p>
          <a:p>
            <a:r>
              <a:rPr lang="pt-PT" sz="3600" dirty="0" smtClean="0">
                <a:latin typeface="Arial Black" pitchFamily="34" charset="0"/>
              </a:rPr>
              <a:t>1537. </a:t>
            </a:r>
            <a:r>
              <a:rPr lang="pt-PT" sz="3600" dirty="0" err="1" smtClean="0">
                <a:latin typeface="Arial Black" pitchFamily="34" charset="0"/>
              </a:rPr>
              <a:t>He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is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considered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the</a:t>
            </a:r>
            <a:endParaRPr lang="pt-PT" sz="3600" dirty="0" smtClean="0">
              <a:latin typeface="Arial Black" pitchFamily="34" charset="0"/>
            </a:endParaRPr>
          </a:p>
          <a:p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firts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big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dramaturg</a:t>
            </a:r>
            <a:r>
              <a:rPr lang="pt-PT" sz="3600" dirty="0" smtClean="0">
                <a:latin typeface="Arial Black" pitchFamily="34" charset="0"/>
              </a:rPr>
              <a:t>  portuguese,</a:t>
            </a:r>
          </a:p>
          <a:p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bessise</a:t>
            </a:r>
            <a:r>
              <a:rPr lang="pt-PT" sz="3600" dirty="0" smtClean="0">
                <a:latin typeface="Arial Black" pitchFamily="34" charset="0"/>
              </a:rPr>
              <a:t> of </a:t>
            </a:r>
            <a:r>
              <a:rPr lang="pt-PT" sz="3600" dirty="0" err="1" smtClean="0">
                <a:latin typeface="Arial Black" pitchFamily="34" charset="0"/>
              </a:rPr>
              <a:t>the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poet</a:t>
            </a:r>
            <a:r>
              <a:rPr lang="pt-PT" sz="3600" dirty="0">
                <a:latin typeface="Arial Black" pitchFamily="34" charset="0"/>
              </a:rPr>
              <a:t> </a:t>
            </a:r>
            <a:r>
              <a:rPr lang="pt-PT" sz="3600" dirty="0" smtClean="0">
                <a:latin typeface="Arial Black" pitchFamily="34" charset="0"/>
              </a:rPr>
              <a:t>of </a:t>
            </a:r>
            <a:r>
              <a:rPr lang="pt-PT" sz="3600" dirty="0" err="1" smtClean="0">
                <a:latin typeface="Arial Black" pitchFamily="34" charset="0"/>
              </a:rPr>
              <a:t>rename</a:t>
            </a:r>
            <a:r>
              <a:rPr lang="pt-PT" sz="3600" dirty="0" smtClean="0">
                <a:latin typeface="Arial Black" pitchFamily="34" charset="0"/>
              </a:rPr>
              <a:t>.</a:t>
            </a:r>
          </a:p>
          <a:p>
            <a:r>
              <a:rPr lang="pt-PT" sz="3600" dirty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He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is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considered</a:t>
            </a:r>
            <a:r>
              <a:rPr lang="pt-PT" sz="3600" dirty="0" smtClean="0">
                <a:latin typeface="Arial Black" pitchFamily="34" charset="0"/>
              </a:rPr>
              <a:t>  </a:t>
            </a:r>
            <a:r>
              <a:rPr lang="pt-PT" sz="3600" dirty="0" err="1" smtClean="0">
                <a:latin typeface="Arial Black" pitchFamily="34" charset="0"/>
              </a:rPr>
              <a:t>the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big</a:t>
            </a:r>
            <a:r>
              <a:rPr lang="pt-PT" sz="3600" dirty="0" smtClean="0">
                <a:latin typeface="Arial Black" pitchFamily="34" charset="0"/>
              </a:rPr>
              <a:t>  </a:t>
            </a:r>
            <a:r>
              <a:rPr lang="pt-PT" sz="3600" dirty="0" err="1" smtClean="0">
                <a:latin typeface="Arial Black" pitchFamily="34" charset="0"/>
              </a:rPr>
              <a:t>father</a:t>
            </a:r>
            <a:r>
              <a:rPr lang="pt-PT" sz="3600" dirty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of</a:t>
            </a:r>
            <a:r>
              <a:rPr lang="pt-PT" sz="3600" dirty="0" smtClean="0">
                <a:latin typeface="Arial Black" pitchFamily="34" charset="0"/>
              </a:rPr>
              <a:t> </a:t>
            </a:r>
            <a:endParaRPr lang="pt-PT" sz="3600" dirty="0" smtClean="0">
              <a:latin typeface="Arial Black" pitchFamily="34" charset="0"/>
            </a:endParaRPr>
          </a:p>
          <a:p>
            <a:r>
              <a:rPr lang="pt-PT" sz="3600" dirty="0" smtClean="0">
                <a:latin typeface="Arial Black" pitchFamily="34" charset="0"/>
              </a:rPr>
              <a:t>portuguese </a:t>
            </a:r>
            <a:r>
              <a:rPr lang="pt-PT" sz="3600" dirty="0" err="1" smtClean="0">
                <a:latin typeface="Arial Black" pitchFamily="34" charset="0"/>
              </a:rPr>
              <a:t>teatre</a:t>
            </a:r>
            <a:r>
              <a:rPr lang="pt-PT" sz="3600" dirty="0" smtClean="0">
                <a:latin typeface="Arial Black" pitchFamily="34" charset="0"/>
              </a:rPr>
              <a:t>. </a:t>
            </a:r>
            <a:r>
              <a:rPr lang="pt-PT" sz="3600" dirty="0" err="1" smtClean="0">
                <a:latin typeface="Arial Black" pitchFamily="34" charset="0"/>
              </a:rPr>
              <a:t>His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first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book</a:t>
            </a:r>
            <a:r>
              <a:rPr lang="pt-PT" sz="3600" dirty="0" smtClean="0">
                <a:latin typeface="Arial Black" pitchFamily="34" charset="0"/>
              </a:rPr>
              <a:t> </a:t>
            </a:r>
          </a:p>
          <a:p>
            <a:r>
              <a:rPr lang="pt-PT" sz="3600" dirty="0" smtClean="0">
                <a:latin typeface="Arial Black" pitchFamily="34" charset="0"/>
              </a:rPr>
              <a:t>was “Auto </a:t>
            </a:r>
            <a:r>
              <a:rPr lang="pt-PT" sz="3600" dirty="0">
                <a:latin typeface="Arial Black" pitchFamily="34" charset="0"/>
              </a:rPr>
              <a:t>do </a:t>
            </a:r>
            <a:r>
              <a:rPr lang="pt-PT" sz="3600" dirty="0" smtClean="0">
                <a:latin typeface="Arial Black" pitchFamily="34" charset="0"/>
              </a:rPr>
              <a:t>vaqueiro ou Auto </a:t>
            </a:r>
            <a:r>
              <a:rPr lang="pt-PT" sz="3600" dirty="0">
                <a:latin typeface="Arial Black" pitchFamily="34" charset="0"/>
              </a:rPr>
              <a:t>da </a:t>
            </a:r>
            <a:endParaRPr lang="pt-PT" sz="3600" dirty="0" smtClean="0">
              <a:latin typeface="Arial Black" pitchFamily="34" charset="0"/>
            </a:endParaRPr>
          </a:p>
          <a:p>
            <a:r>
              <a:rPr lang="pt-PT" sz="3600" dirty="0" smtClean="0">
                <a:latin typeface="Arial Black" pitchFamily="34" charset="0"/>
              </a:rPr>
              <a:t>visitação” </a:t>
            </a:r>
            <a:r>
              <a:rPr lang="pt-PT" sz="3600" dirty="0" err="1" smtClean="0">
                <a:latin typeface="Arial Black" pitchFamily="34" charset="0"/>
              </a:rPr>
              <a:t>in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the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 smtClean="0">
                <a:latin typeface="Arial Black" pitchFamily="34" charset="0"/>
              </a:rPr>
              <a:t>year</a:t>
            </a:r>
            <a:r>
              <a:rPr lang="pt-PT" sz="3600" dirty="0" smtClean="0">
                <a:latin typeface="Arial Black" pitchFamily="34" charset="0"/>
              </a:rPr>
              <a:t> 1502.</a:t>
            </a:r>
            <a:endParaRPr lang="pt-PT" sz="3600" dirty="0"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47622" y="274292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dirty="0" err="1" smtClean="0">
                <a:solidFill>
                  <a:srgbClr val="7030A0"/>
                </a:solidFill>
                <a:latin typeface="Algerian" pitchFamily="82" charset="0"/>
              </a:rPr>
              <a:t>Resuming</a:t>
            </a:r>
            <a:r>
              <a:rPr lang="pt-PT" sz="5400" dirty="0" smtClean="0">
                <a:solidFill>
                  <a:srgbClr val="7030A0"/>
                </a:solidFill>
                <a:latin typeface="Algerian" pitchFamily="82" charset="0"/>
              </a:rPr>
              <a:t>:</a:t>
            </a:r>
            <a:endParaRPr lang="pt-PT" sz="5400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5058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83768" y="427311"/>
            <a:ext cx="3087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rgbClr val="FF0000"/>
                </a:solidFill>
                <a:latin typeface="Cooper Black" pitchFamily="18" charset="0"/>
              </a:rPr>
              <a:t>Gil</a:t>
            </a:r>
            <a:r>
              <a:rPr lang="pt-PT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pt-PT" sz="4400" dirty="0" smtClean="0">
                <a:solidFill>
                  <a:srgbClr val="FF0000"/>
                </a:solidFill>
                <a:latin typeface="Cooper Black" pitchFamily="18" charset="0"/>
              </a:rPr>
              <a:t>vicente</a:t>
            </a:r>
            <a:r>
              <a:rPr lang="pt-PT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PT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1477" y="1412776"/>
            <a:ext cx="43145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1900" dirty="0" smtClean="0">
                <a:latin typeface="+mj-lt"/>
              </a:rPr>
              <a:t>Nascido em Guimarães, em  1465, tendo </a:t>
            </a:r>
          </a:p>
          <a:p>
            <a:pPr marL="285750" indent="-285750"/>
            <a:r>
              <a:rPr lang="pt-PT" sz="1900" dirty="0" smtClean="0">
                <a:latin typeface="+mj-lt"/>
              </a:rPr>
              <a:t>      morrido em Évora, no ano 1537.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sz="1900" dirty="0" smtClean="0">
                <a:latin typeface="+mj-lt"/>
              </a:rPr>
              <a:t>É considerado o primeiro grande </a:t>
            </a:r>
          </a:p>
          <a:p>
            <a:pPr marL="285750" indent="-285750"/>
            <a:r>
              <a:rPr lang="pt-PT" sz="1900" dirty="0" smtClean="0">
                <a:latin typeface="+mj-lt"/>
              </a:rPr>
              <a:t>      dramaturgo português, além do poeta </a:t>
            </a:r>
          </a:p>
          <a:p>
            <a:pPr marL="285750" indent="-285750"/>
            <a:r>
              <a:rPr lang="pt-PT" sz="1900" dirty="0" smtClean="0">
                <a:latin typeface="+mj-lt"/>
              </a:rPr>
              <a:t>      de renome.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sz="1900" dirty="0" smtClean="0">
                <a:latin typeface="+mj-lt"/>
              </a:rPr>
              <a:t>É considerado o pai do teatro português</a:t>
            </a:r>
            <a:r>
              <a:rPr lang="pt-PT" dirty="0" smtClean="0"/>
              <a:t>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415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734365" cy="5256584"/>
          </a:xfrm>
          <a:prstGeom prst="rect">
            <a:avLst/>
          </a:prstGeom>
          <a:noFill/>
        </p:spPr>
      </p:pic>
      <p:sp>
        <p:nvSpPr>
          <p:cNvPr id="2" name="Rectângulo 1"/>
          <p:cNvSpPr/>
          <p:nvPr/>
        </p:nvSpPr>
        <p:spPr>
          <a:xfrm>
            <a:off x="4067944" y="1"/>
            <a:ext cx="48965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Gil Vicente</a:t>
            </a:r>
            <a:r>
              <a:rPr lang="pt-PT" dirty="0" smtClean="0">
                <a:solidFill>
                  <a:srgbClr val="7030A0"/>
                </a:solidFill>
              </a:rPr>
              <a:t> </a:t>
            </a:r>
            <a:r>
              <a:rPr lang="pt-PT" dirty="0" smtClean="0"/>
              <a:t>(c. </a:t>
            </a:r>
            <a:r>
              <a:rPr lang="pt-PT" dirty="0" smtClean="0">
                <a:solidFill>
                  <a:srgbClr val="FF0000"/>
                </a:solidFill>
              </a:rPr>
              <a:t>1465</a:t>
            </a:r>
            <a:r>
              <a:rPr lang="pt-PT" dirty="0" smtClean="0"/>
              <a:t>— c. </a:t>
            </a:r>
            <a:r>
              <a:rPr lang="pt-PT" dirty="0" smtClean="0">
                <a:solidFill>
                  <a:srgbClr val="FF0000"/>
                </a:solidFill>
              </a:rPr>
              <a:t>1536</a:t>
            </a:r>
            <a:r>
              <a:rPr lang="pt-PT" dirty="0" smtClean="0"/>
              <a:t>) é considerado o primeiro grande </a:t>
            </a:r>
            <a:r>
              <a:rPr lang="pt-PT" dirty="0" smtClean="0">
                <a:solidFill>
                  <a:srgbClr val="FF0000"/>
                </a:solidFill>
              </a:rPr>
              <a:t>dramaturgo português, </a:t>
            </a:r>
            <a:r>
              <a:rPr lang="pt-PT" dirty="0" smtClean="0"/>
              <a:t>além de </a:t>
            </a:r>
            <a:r>
              <a:rPr lang="pt-PT" dirty="0" smtClean="0">
                <a:solidFill>
                  <a:srgbClr val="FF0000"/>
                </a:solidFill>
              </a:rPr>
              <a:t>poeta</a:t>
            </a:r>
            <a:r>
              <a:rPr lang="pt-PT" dirty="0" smtClean="0"/>
              <a:t> de renome. Enquanto homem de </a:t>
            </a:r>
            <a:r>
              <a:rPr lang="pt-PT" dirty="0" smtClean="0">
                <a:solidFill>
                  <a:srgbClr val="FF0000"/>
                </a:solidFill>
              </a:rPr>
              <a:t>teatro</a:t>
            </a:r>
            <a:r>
              <a:rPr lang="pt-PT" dirty="0" smtClean="0"/>
              <a:t>, parece ter também desempenhado as tarefas de músico, ator e encenador. É considerado o pai do teatro português, ou mesmo do teatro ibérico, já que também escreveu em castelhano - partilhando a paternidade da dramaturgia espanhola com </a:t>
            </a:r>
            <a:r>
              <a:rPr lang="pt-PT" dirty="0" smtClean="0">
                <a:solidFill>
                  <a:srgbClr val="FF0000"/>
                </a:solidFill>
              </a:rPr>
              <a:t>Juan del Encina</a:t>
            </a:r>
            <a:r>
              <a:rPr lang="pt-PT" dirty="0" smtClean="0"/>
              <a:t>.</a:t>
            </a:r>
          </a:p>
          <a:p>
            <a:r>
              <a:rPr lang="pt-PT" dirty="0" smtClean="0"/>
              <a:t>Há quem o identifique com o ourives, autor da </a:t>
            </a:r>
            <a:r>
              <a:rPr lang="pt-PT" dirty="0" smtClean="0">
                <a:solidFill>
                  <a:srgbClr val="FF0000"/>
                </a:solidFill>
              </a:rPr>
              <a:t>Custódia de Belém</a:t>
            </a:r>
            <a:r>
              <a:rPr lang="pt-PT" dirty="0" smtClean="0"/>
              <a:t>, mestre da balança, e com o mestre de </a:t>
            </a:r>
            <a:r>
              <a:rPr lang="pt-PT" dirty="0" smtClean="0">
                <a:solidFill>
                  <a:srgbClr val="FF0000"/>
                </a:solidFill>
              </a:rPr>
              <a:t>Retórica</a:t>
            </a:r>
            <a:r>
              <a:rPr lang="pt-PT" dirty="0" smtClean="0"/>
              <a:t> do rei </a:t>
            </a:r>
            <a:r>
              <a:rPr lang="pt-PT" dirty="0" smtClean="0">
                <a:solidFill>
                  <a:srgbClr val="FF0000"/>
                </a:solidFill>
              </a:rPr>
              <a:t>Dom Manuel</a:t>
            </a:r>
            <a:r>
              <a:rPr lang="pt-PT" dirty="0" smtClean="0"/>
              <a:t>.</a:t>
            </a:r>
          </a:p>
          <a:p>
            <a:r>
              <a:rPr lang="pt-PT" dirty="0" smtClean="0"/>
              <a:t>A obra vicentina é tida como reflexo da mudança dos tempos e da passagem da Idade </a:t>
            </a:r>
            <a:r>
              <a:rPr lang="pt-PT" dirty="0" smtClean="0">
                <a:solidFill>
                  <a:srgbClr val="FF0000"/>
                </a:solidFill>
              </a:rPr>
              <a:t>Média</a:t>
            </a:r>
            <a:r>
              <a:rPr lang="pt-PT" dirty="0" smtClean="0"/>
              <a:t> para o </a:t>
            </a:r>
            <a:r>
              <a:rPr lang="pt-PT" dirty="0" smtClean="0">
                <a:solidFill>
                  <a:srgbClr val="FF0000"/>
                </a:solidFill>
              </a:rPr>
              <a:t>Renascimento, </a:t>
            </a:r>
            <a:r>
              <a:rPr lang="pt-PT" dirty="0" smtClean="0"/>
              <a:t>fazendo-se o balanço de uma época onde as hierarquias e a ordem social eram regidas por regras inflexíveis, para uma nova sociedade onde se começa a subverter a ordem instituída, ao questioná-la. Foi, o principal representante da literatura renascentista </a:t>
            </a:r>
            <a:r>
              <a:rPr lang="pt-PT" dirty="0" smtClean="0">
                <a:solidFill>
                  <a:srgbClr val="FF0000"/>
                </a:solidFill>
              </a:rPr>
              <a:t>portuguesa, </a:t>
            </a:r>
            <a:r>
              <a:rPr lang="pt-PT" dirty="0" smtClean="0"/>
              <a:t>anterior a </a:t>
            </a:r>
            <a:r>
              <a:rPr lang="pt-PT" dirty="0" smtClean="0">
                <a:solidFill>
                  <a:srgbClr val="FF0000"/>
                </a:solidFill>
              </a:rPr>
              <a:t>Camões</a:t>
            </a:r>
            <a:r>
              <a:rPr lang="pt-PT" dirty="0" smtClean="0"/>
              <a:t>, incorporando elementos populares na sua escrita que influenciou, por sua vez, a </a:t>
            </a:r>
            <a:r>
              <a:rPr lang="pt-PT" dirty="0" smtClean="0">
                <a:solidFill>
                  <a:srgbClr val="FF0000"/>
                </a:solidFill>
              </a:rPr>
              <a:t>cultura popular</a:t>
            </a:r>
            <a:r>
              <a:rPr lang="pt-PT" dirty="0" smtClean="0"/>
              <a:t> portuguesa.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88640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00FF"/>
                </a:solidFill>
                <a:latin typeface="Bauhaus 93" pitchFamily="82" charset="0"/>
              </a:rPr>
              <a:t>Biografia:</a:t>
            </a:r>
            <a:endParaRPr lang="pt-PT" sz="4400" dirty="0">
              <a:solidFill>
                <a:srgbClr val="0000FF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9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932040" y="764704"/>
          <a:ext cx="3672408" cy="4752528"/>
        </p:xfrm>
        <a:graphic>
          <a:graphicData uri="http://schemas.openxmlformats.org/drawingml/2006/table">
            <a:tbl>
              <a:tblPr/>
              <a:tblGrid>
                <a:gridCol w="1296144"/>
                <a:gridCol w="2376264"/>
              </a:tblGrid>
              <a:tr h="32475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PT" sz="1600" dirty="0">
                          <a:solidFill>
                            <a:srgbClr val="FF0066"/>
                          </a:solidFill>
                        </a:rPr>
                        <a:t>Gil Vicente</a:t>
                      </a:r>
                    </a:p>
                  </a:txBody>
                  <a:tcPr marL="16933" marR="16933" marT="16933" marB="169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24756">
                <a:tc gridSpan="2"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 marL="16933" marR="16933" marT="16933" marB="169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4361"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b="1" dirty="0">
                          <a:solidFill>
                            <a:srgbClr val="FF00FF"/>
                          </a:solidFill>
                        </a:rPr>
                        <a:t>Nascimento</a:t>
                      </a:r>
                    </a:p>
                  </a:txBody>
                  <a:tcPr marL="16933" marR="33867" marT="33867" marB="338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dirty="0"/>
                        <a:t>c. </a:t>
                      </a:r>
                      <a:r>
                        <a:rPr lang="pt-PT" sz="1600" u="none" strike="noStrike" dirty="0" smtClean="0">
                          <a:solidFill>
                            <a:srgbClr val="0000FF"/>
                          </a:solidFill>
                        </a:rPr>
                        <a:t>1465</a:t>
                      </a:r>
                      <a:endParaRPr lang="pt-PT" sz="1600" dirty="0">
                        <a:solidFill>
                          <a:srgbClr val="0000FF"/>
                        </a:solidFill>
                      </a:endParaRPr>
                    </a:p>
                  </a:txBody>
                  <a:tcPr marL="16933" marR="33867" marT="33867" marB="338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4361"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b="1" dirty="0">
                          <a:solidFill>
                            <a:srgbClr val="FF00FF"/>
                          </a:solidFill>
                        </a:rPr>
                        <a:t>Morte</a:t>
                      </a:r>
                    </a:p>
                  </a:txBody>
                  <a:tcPr marL="16933" marR="33867" marT="33867" marB="338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dirty="0"/>
                        <a:t>c. </a:t>
                      </a:r>
                      <a:r>
                        <a:rPr lang="pt-PT" sz="1600" u="none" strike="noStrike" dirty="0">
                          <a:solidFill>
                            <a:srgbClr val="0000FF"/>
                          </a:solidFill>
                        </a:rPr>
                        <a:t>1536</a:t>
                      </a:r>
                      <a:endParaRPr lang="pt-PT" sz="1600" dirty="0">
                        <a:solidFill>
                          <a:srgbClr val="0000FF"/>
                        </a:solidFill>
                      </a:endParaRPr>
                    </a:p>
                  </a:txBody>
                  <a:tcPr marL="16933" marR="33867" marT="33867" marB="338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9512"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b="1" dirty="0">
                          <a:solidFill>
                            <a:srgbClr val="FF00FF"/>
                          </a:solidFill>
                        </a:rPr>
                        <a:t>Nacionalidade</a:t>
                      </a:r>
                    </a:p>
                  </a:txBody>
                  <a:tcPr marL="16933" marR="33867" marT="33867" marB="338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dirty="0">
                          <a:solidFill>
                            <a:srgbClr val="0000FF"/>
                          </a:solidFill>
                        </a:rPr>
                        <a:t> </a:t>
                      </a:r>
                      <a:r>
                        <a:rPr lang="pt-PT" sz="1600" u="none" strike="noStrike" dirty="0">
                          <a:solidFill>
                            <a:srgbClr val="0000FF"/>
                          </a:solidFill>
                        </a:rPr>
                        <a:t>portuguesa</a:t>
                      </a:r>
                      <a:endParaRPr lang="pt-PT" sz="1600" dirty="0">
                        <a:solidFill>
                          <a:srgbClr val="0000FF"/>
                        </a:solidFill>
                      </a:endParaRPr>
                    </a:p>
                  </a:txBody>
                  <a:tcPr marL="16933" marR="33867" marT="33867" marB="338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9512"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b="1" dirty="0">
                          <a:solidFill>
                            <a:srgbClr val="FF00FF"/>
                          </a:solidFill>
                        </a:rPr>
                        <a:t>Ocupação</a:t>
                      </a:r>
                    </a:p>
                  </a:txBody>
                  <a:tcPr marL="16933" marR="33867" marT="33867" marB="338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 smtClean="0">
                          <a:solidFill>
                            <a:srgbClr val="0000FF"/>
                          </a:solidFill>
                        </a:rPr>
                        <a:t>Dramaturgo</a:t>
                      </a:r>
                      <a:r>
                        <a:rPr lang="pt-PT" sz="1600" dirty="0">
                          <a:solidFill>
                            <a:srgbClr val="0000FF"/>
                          </a:solidFill>
                        </a:rPr>
                        <a:t>,</a:t>
                      </a:r>
                      <a:r>
                        <a:rPr lang="pt-PT" sz="1600" dirty="0"/>
                        <a:t> </a:t>
                      </a:r>
                      <a:r>
                        <a:rPr lang="pt-PT" sz="1600" u="none" strike="noStrike" dirty="0" smtClean="0">
                          <a:solidFill>
                            <a:srgbClr val="0000FF"/>
                          </a:solidFill>
                        </a:rPr>
                        <a:t>poeta</a:t>
                      </a:r>
                      <a:endParaRPr lang="pt-PT" sz="1600" dirty="0">
                        <a:solidFill>
                          <a:srgbClr val="0000FF"/>
                        </a:solidFill>
                      </a:endParaRPr>
                    </a:p>
                  </a:txBody>
                  <a:tcPr marL="16933" marR="33867" marT="33867" marB="338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075270"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b="1" dirty="0">
                          <a:solidFill>
                            <a:srgbClr val="FF00FF"/>
                          </a:solidFill>
                        </a:rPr>
                        <a:t>Principais trabalhos</a:t>
                      </a:r>
                    </a:p>
                  </a:txBody>
                  <a:tcPr marL="16933" marR="33867" marT="33867" marB="338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i="1" u="none" strike="noStrike" dirty="0">
                          <a:solidFill>
                            <a:srgbClr val="0000FF"/>
                          </a:solidFill>
                        </a:rPr>
                        <a:t>Auto da Visitação</a:t>
                      </a:r>
                      <a:r>
                        <a:rPr lang="pt-PT" sz="1600" dirty="0"/>
                        <a:t/>
                      </a:r>
                      <a:br>
                        <a:rPr lang="pt-PT" sz="1600" dirty="0"/>
                      </a:br>
                      <a:r>
                        <a:rPr lang="pt-PT" sz="1600" i="1" u="none" strike="noStrike" dirty="0">
                          <a:solidFill>
                            <a:srgbClr val="0000FF"/>
                          </a:solidFill>
                        </a:rPr>
                        <a:t>Auto da Barca </a:t>
                      </a:r>
                      <a:r>
                        <a:rPr lang="pt-PT" sz="1600" i="1" u="none" strike="noStrike" dirty="0" smtClean="0">
                          <a:solidFill>
                            <a:srgbClr val="0000FF"/>
                          </a:solidFill>
                        </a:rPr>
                        <a:t>do </a:t>
                      </a:r>
                      <a:r>
                        <a:rPr lang="pt-PT" sz="1600" i="1" u="none" strike="noStrike" dirty="0">
                          <a:solidFill>
                            <a:srgbClr val="0000FF"/>
                          </a:solidFill>
                        </a:rPr>
                        <a:t>Inferno</a:t>
                      </a:r>
                      <a:r>
                        <a:rPr lang="pt-PT" sz="1600" dirty="0"/>
                        <a:t/>
                      </a:r>
                      <a:br>
                        <a:rPr lang="pt-PT" sz="1600" dirty="0"/>
                      </a:br>
                      <a:r>
                        <a:rPr lang="pt-PT" sz="1600" i="1" u="none" strike="noStrike" dirty="0">
                          <a:solidFill>
                            <a:srgbClr val="0000FF"/>
                          </a:solidFill>
                        </a:rPr>
                        <a:t>Farsa de Inês Pereira</a:t>
                      </a:r>
                      <a:endParaRPr lang="pt-PT" sz="1600" dirty="0">
                        <a:solidFill>
                          <a:srgbClr val="0000FF"/>
                        </a:solidFill>
                      </a:endParaRPr>
                    </a:p>
                  </a:txBody>
                  <a:tcPr marL="16933" marR="33867" marT="33867" marB="338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https://upload.wikimedia.org/wikipedia/commons/thumb/9/97/Imagem158_Gil_Vicente%2C_escrevendo._Sepia.jpg/200px-Imagem158_Gil_Vicente%2C_escrevendo._Se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104456" cy="4207068"/>
          </a:xfrm>
          <a:prstGeom prst="rect">
            <a:avLst/>
          </a:prstGeom>
          <a:noFill/>
        </p:spPr>
      </p:pic>
      <p:pic>
        <p:nvPicPr>
          <p:cNvPr id="18435" name="Picture 3" descr="Reino de Portug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0" y="875874"/>
            <a:ext cx="4095898" cy="409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15816" y="0"/>
            <a:ext cx="302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00B0F0"/>
                </a:solidFill>
                <a:latin typeface="Arial Black" pitchFamily="34" charset="0"/>
              </a:rPr>
              <a:t>DADOS BIOGRAFICOS:</a:t>
            </a:r>
            <a:endParaRPr lang="pt-PT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39469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Apesar de se considerar que a data mais provável para o seu nascimento tenha sido em 1466, sabe-se que casou primeira vez com </a:t>
            </a:r>
            <a:r>
              <a:rPr lang="pt-PT" dirty="0" smtClean="0">
                <a:solidFill>
                  <a:srgbClr val="FF0066"/>
                </a:solidFill>
              </a:rPr>
              <a:t>Branca Bezerra</a:t>
            </a:r>
            <a:r>
              <a:rPr lang="pt-PT" dirty="0" smtClean="0"/>
              <a:t>, de quem nasceram Gaspar Vicente (que nasceu cerca de 1488, teria partido para a Índia na </a:t>
            </a:r>
            <a:r>
              <a:rPr lang="pt-PT" dirty="0" smtClean="0">
                <a:solidFill>
                  <a:srgbClr val="FF0066"/>
                </a:solidFill>
              </a:rPr>
              <a:t>Armada de 1506</a:t>
            </a:r>
            <a:r>
              <a:rPr lang="pt-PT" dirty="0" smtClean="0"/>
              <a:t> e foi Moço da Capela Real em 1519, ano em que morreu solteiro e sem geração) e Belchior Vicente (que nasceu em 1504 ou 1505 e faleceu antes de 13 de Março de 1552, foi Moço de Capela depois acrescentado a </a:t>
            </a:r>
            <a:r>
              <a:rPr lang="pt-PT" dirty="0" smtClean="0">
                <a:solidFill>
                  <a:srgbClr val="FF0066"/>
                </a:solidFill>
              </a:rPr>
              <a:t>Escudeiro</a:t>
            </a:r>
            <a:r>
              <a:rPr lang="pt-PT" dirty="0" smtClean="0"/>
              <a:t> da Casa Real e teve o ofício de </a:t>
            </a:r>
            <a:r>
              <a:rPr lang="pt-PT" dirty="0" smtClean="0">
                <a:solidFill>
                  <a:srgbClr val="FF0066"/>
                </a:solidFill>
              </a:rPr>
              <a:t>Escrivão</a:t>
            </a:r>
            <a:r>
              <a:rPr lang="pt-PT" dirty="0" smtClean="0"/>
              <a:t> Segundo da </a:t>
            </a:r>
            <a:r>
              <a:rPr lang="pt-PT" dirty="0" smtClean="0">
                <a:solidFill>
                  <a:srgbClr val="FF0066"/>
                </a:solidFill>
              </a:rPr>
              <a:t>Feitoria </a:t>
            </a:r>
            <a:r>
              <a:rPr lang="pt-PT" dirty="0" smtClean="0"/>
              <a:t>da </a:t>
            </a:r>
            <a:r>
              <a:rPr lang="pt-PT" dirty="0" smtClean="0">
                <a:solidFill>
                  <a:srgbClr val="FF0066"/>
                </a:solidFill>
              </a:rPr>
              <a:t>Mina</a:t>
            </a:r>
            <a:r>
              <a:rPr lang="pt-PT" dirty="0" smtClean="0"/>
              <a:t>,  casado com Guiomar Tavares e pai de Paula Vicente, batizada a 11 de Abril de 1549, e de Maria Tavares).</a:t>
            </a:r>
          </a:p>
          <a:p>
            <a:r>
              <a:rPr lang="pt-PT" dirty="0" smtClean="0"/>
              <a:t>Depois de enviuvar, casou segunda vez com Melícia Rodrigues, de quem teve Paula Vicente (nascida em 1519 ou cerca de 1519 e falecida em 1576, que foi tangedora e Moça de Câmara da </a:t>
            </a:r>
            <a:r>
              <a:rPr lang="pt-PT" dirty="0" smtClean="0">
                <a:solidFill>
                  <a:srgbClr val="FF0066"/>
                </a:solidFill>
              </a:rPr>
              <a:t>Infanta D. Maria</a:t>
            </a:r>
            <a:r>
              <a:rPr lang="pt-PT" dirty="0" smtClean="0"/>
              <a:t>, possuidora de duas casas na </a:t>
            </a:r>
            <a:r>
              <a:rPr lang="pt-PT" dirty="0" smtClean="0">
                <a:solidFill>
                  <a:srgbClr val="FF0066"/>
                </a:solidFill>
              </a:rPr>
              <a:t>Rua dos </a:t>
            </a:r>
            <a:r>
              <a:rPr lang="pt-PT" dirty="0" err="1" smtClean="0">
                <a:solidFill>
                  <a:srgbClr val="FF0066"/>
                </a:solidFill>
              </a:rPr>
              <a:t>Penosinhos</a:t>
            </a:r>
            <a:r>
              <a:rPr lang="pt-PT" dirty="0" smtClean="0"/>
              <a:t>, na </a:t>
            </a:r>
            <a:r>
              <a:rPr lang="pt-PT" dirty="0" smtClean="0">
                <a:solidFill>
                  <a:srgbClr val="FF0066"/>
                </a:solidFill>
              </a:rPr>
              <a:t>Freguesia </a:t>
            </a:r>
            <a:r>
              <a:rPr lang="pt-PT" dirty="0" smtClean="0"/>
              <a:t>de Santa </a:t>
            </a:r>
            <a:r>
              <a:rPr lang="pt-PT" dirty="0" smtClean="0">
                <a:solidFill>
                  <a:srgbClr val="FF0066"/>
                </a:solidFill>
              </a:rPr>
              <a:t>Cruz do Castelo</a:t>
            </a:r>
            <a:r>
              <a:rPr lang="pt-PT" dirty="0" smtClean="0"/>
              <a:t>, em Lisboa, e editou e organizou, com seu irmão Luís Vicente, a compilação das suas obras, tendo falecido solteira e sem geração), Luís Vicente (nascido cerca de 1520 e falecido entre 1592 e 1595, que residiu em Lisboa, no </a:t>
            </a:r>
            <a:r>
              <a:rPr lang="pt-PT" dirty="0" smtClean="0">
                <a:solidFill>
                  <a:srgbClr val="FF0066"/>
                </a:solidFill>
              </a:rPr>
              <a:t>Poço Velho da Alcáçova </a:t>
            </a:r>
            <a:r>
              <a:rPr lang="pt-PT" dirty="0" smtClean="0"/>
              <a:t>e, mais tarde, na sua</a:t>
            </a:r>
            <a:r>
              <a:rPr lang="pt-PT" dirty="0" smtClean="0">
                <a:solidFill>
                  <a:srgbClr val="FF0066"/>
                </a:solidFill>
              </a:rPr>
              <a:t> Quinta do Mosteiro, </a:t>
            </a:r>
            <a:r>
              <a:rPr lang="pt-PT" dirty="0" smtClean="0"/>
              <a:t>em </a:t>
            </a:r>
            <a:r>
              <a:rPr lang="pt-PT" dirty="0" smtClean="0">
                <a:solidFill>
                  <a:srgbClr val="FF0066"/>
                </a:solidFill>
              </a:rPr>
              <a:t>Matacães, </a:t>
            </a:r>
            <a:r>
              <a:rPr lang="pt-PT" dirty="0" smtClean="0"/>
              <a:t>termo de </a:t>
            </a:r>
            <a:r>
              <a:rPr lang="pt-PT" dirty="0" smtClean="0">
                <a:solidFill>
                  <a:srgbClr val="FF0066"/>
                </a:solidFill>
              </a:rPr>
              <a:t>Torres Vedras, </a:t>
            </a:r>
            <a:r>
              <a:rPr lang="pt-PT" dirty="0" smtClean="0"/>
              <a:t>hoje integrada na </a:t>
            </a:r>
            <a:r>
              <a:rPr lang="pt-PT" dirty="0" smtClean="0">
                <a:solidFill>
                  <a:srgbClr val="FF0066"/>
                </a:solidFill>
              </a:rPr>
              <a:t>Quinta do Juncal, </a:t>
            </a:r>
            <a:r>
              <a:rPr lang="pt-PT" dirty="0" smtClean="0"/>
              <a:t>foi </a:t>
            </a:r>
            <a:r>
              <a:rPr lang="pt-PT" dirty="0" smtClean="0">
                <a:solidFill>
                  <a:srgbClr val="FF0066"/>
                </a:solidFill>
              </a:rPr>
              <a:t>Cavaleiro Fidalgo</a:t>
            </a:r>
            <a:r>
              <a:rPr lang="pt-PT" dirty="0" smtClean="0"/>
              <a:t> da </a:t>
            </a:r>
            <a:r>
              <a:rPr lang="pt-PT" dirty="0" smtClean="0">
                <a:solidFill>
                  <a:srgbClr val="FF0066"/>
                </a:solidFill>
              </a:rPr>
              <a:t>Casa Real</a:t>
            </a:r>
            <a:r>
              <a:rPr lang="pt-PT" dirty="0" smtClean="0"/>
              <a:t>, editou e organizou, com sua irmã Paula Vicente, a compilação das suas obras e casou três vezes, a primeira com Mor de Almeida, com geração, a segunda com Joana de Pina, filha de Diogo de Pina e de Mécia Barreto, com geração, e a terceira com Isabel de Castro, sem geração) e Valéria Borges (nascida cerca de 1530 e falecida depois de 1598, que casou duas vezes, a primeira a 10 de Julho de 1551 com Pero Machado, Moço da Real Câmara, com geração feminina, e a segunda cerca de 1565 com D. António de Almeida, falecido em 1592, filho de D. Luís de Meneses e de Brites de Aguiar, com geração).</a:t>
            </a:r>
          </a:p>
          <a:p>
            <a:r>
              <a:rPr lang="pt-PT" dirty="0" smtClean="0"/>
              <a:t>Presume-se que tenha estudado na </a:t>
            </a:r>
            <a:r>
              <a:rPr lang="pt-PT" dirty="0" smtClean="0">
                <a:solidFill>
                  <a:srgbClr val="FF0066"/>
                </a:solidFill>
              </a:rPr>
              <a:t>Universidade de Salamanca, </a:t>
            </a:r>
            <a:r>
              <a:rPr lang="pt-PT" dirty="0" smtClean="0"/>
              <a:t>em </a:t>
            </a:r>
            <a:r>
              <a:rPr lang="pt-PT" dirty="0" smtClean="0">
                <a:solidFill>
                  <a:srgbClr val="FF0066"/>
                </a:solidFill>
              </a:rPr>
              <a:t>Salamanca, </a:t>
            </a:r>
            <a:r>
              <a:rPr lang="pt-PT" dirty="0" smtClean="0"/>
              <a:t>Espanha.</a:t>
            </a:r>
          </a:p>
          <a:p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907704" y="404664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00FFCC"/>
                </a:solidFill>
                <a:latin typeface="Aharoni" pitchFamily="2" charset="-79"/>
                <a:cs typeface="Aharoni" pitchFamily="2" charset="-79"/>
              </a:rPr>
              <a:t>Obras de Gil Vicente</a:t>
            </a:r>
            <a:endParaRPr lang="pt-PT" dirty="0">
              <a:solidFill>
                <a:srgbClr val="00FF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412776"/>
            <a:ext cx="518282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Auto do vaqueiro ou Auto da visitação(1502)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Auto pastoril castelhano (1502)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Auto do reis magos (1503)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Auto de São Martinho (1504)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Quem tem farelos (1505)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Auto da alma (1508)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Auto da Índia (1509)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Auto da fé (1510)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O velho da horta (1512)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Exortação da guerra (1513)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Comédia de viúvo (1514)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Auto da fama 81516)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Auto da barca do inferno(1517)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Auto da barca do purgatório (1518)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Auto da barca da glória (1519)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Cortes de Júpiter (1521)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Comédia de rubena (1521)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solidFill>
                  <a:srgbClr val="FFFF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Farsa de Inês Pereira (1523)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4048" y="1340767"/>
            <a:ext cx="485742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Auto pastoril português (1523)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Frágua de amor (1524)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Farsa do juiz da beira (1525)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Farsa do templo de </a:t>
            </a:r>
            <a:r>
              <a:rPr lang="pt-PT" dirty="0">
                <a:latin typeface="Aharoni" pitchFamily="2" charset="-79"/>
                <a:cs typeface="Aharoni" pitchFamily="2" charset="-79"/>
              </a:rPr>
              <a:t>A</a:t>
            </a:r>
            <a:r>
              <a:rPr lang="pt-PT" dirty="0" smtClean="0">
                <a:latin typeface="Aharoni" pitchFamily="2" charset="-79"/>
                <a:cs typeface="Aharoni" pitchFamily="2" charset="-79"/>
              </a:rPr>
              <a:t>polo (1526)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Auto da nau de amores (1527)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Auto da história de deus 81527)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Tragicomédia pastoril e serra da estrela </a:t>
            </a:r>
          </a:p>
          <a:p>
            <a:r>
              <a:rPr lang="pt-PT" dirty="0" smtClean="0">
                <a:latin typeface="Aharoni" pitchFamily="2" charset="-79"/>
                <a:cs typeface="Aharoni" pitchFamily="2" charset="-79"/>
              </a:rPr>
              <a:t>(1527)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Farsa dos almocreves 81527)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Auto da feira (1528)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Farsa do clérigo da beira (1529)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Auto do triunfo do inverno (1529)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Auto da Lusitânia ,intercalado com o </a:t>
            </a:r>
          </a:p>
          <a:p>
            <a:r>
              <a:rPr lang="pt-PT" dirty="0" smtClean="0">
                <a:latin typeface="Aharoni" pitchFamily="2" charset="-79"/>
                <a:cs typeface="Aharoni" pitchFamily="2" charset="-79"/>
              </a:rPr>
              <a:t>entremez todo-o-mundo e ninguém (1532)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Auto de </a:t>
            </a:r>
            <a:r>
              <a:rPr lang="pt-PT" dirty="0">
                <a:latin typeface="Aharoni" pitchFamily="2" charset="-79"/>
                <a:cs typeface="Aharoni" pitchFamily="2" charset="-79"/>
              </a:rPr>
              <a:t>A</a:t>
            </a:r>
            <a:r>
              <a:rPr lang="pt-PT" dirty="0" smtClean="0">
                <a:latin typeface="Aharoni" pitchFamily="2" charset="-79"/>
                <a:cs typeface="Aharoni" pitchFamily="2" charset="-79"/>
              </a:rPr>
              <a:t>madis de Gaula (1533)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Romagem dos Agravados (1533)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Auto da Cananea (1534)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Auto de Mofina Mendes (1534)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PT" dirty="0" smtClean="0">
                <a:latin typeface="Aharoni" pitchFamily="2" charset="-79"/>
                <a:cs typeface="Aharoni" pitchFamily="2" charset="-79"/>
              </a:rPr>
              <a:t>Floresta de enganos (1536</a:t>
            </a:r>
            <a:r>
              <a:rPr lang="pt-PT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pt-PT" dirty="0" smtClean="0"/>
          </a:p>
          <a:p>
            <a:pPr marL="285750" indent="-285750">
              <a:buFont typeface="Wingdings" pitchFamily="2" charset="2"/>
              <a:buChar char="Ø"/>
            </a:pPr>
            <a:endParaRPr lang="pt-PT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18 0.02845 C -0.19322 0.01642 -0.19826 -0.00486 -0.19374 -0.01665 C -0.19183 -0.02174 -0.17864 -0.02521 -0.17378 -0.02683 C -0.16666 -0.02498 -0.16128 -0.02382 -0.1552 -0.0185 C -0.15416 -0.01642 -0.15364 -0.01387 -0.15225 -0.01249 C -0.15104 -0.0111 -0.14878 -0.01202 -0.14756 -0.01041 C -0.146 -0.00832 -0.14583 -0.00462 -0.14444 -0.00231 C -0.13663 0.01064 -0.13854 0.00879 -0.13072 0.01203 C -0.12621 0.02105 -0.12343 0.01873 -0.11683 0.02452 C -0.10972 0.03839 -0.11822 0.02452 -0.1092 0.03261 C -0.10399 0.03724 -0.09965 0.04348 -0.09374 0.04695 C -0.09183 0.0481 -0.08975 0.04834 -0.08767 0.04903 C -0.08454 0.05042 -0.08124 0.05134 -0.07829 0.05319 C -0.07621 0.05458 -0.0743 0.05597 -0.07222 0.05712 C -0.06926 0.05874 -0.06301 0.06129 -0.06301 0.06129 C -0.04565 0.06059 -0.02812 0.06036 -0.01076 0.05921 C -0.00381 0.05874 -0.00433 0.05689 0.00157 0.05527 C 0.0224 0.04903 0.04202 0.03747 0.06303 0.03261 C 0.08004 0.02498 0.09792 0.01966 0.11546 0.01619 C 0.12258 0.00995 0.13646 0.00416 0.1448 0.00185 C 0.15556 -0.00555 0.16806 -0.00856 0.18004 -0.01041 C 0.1908 -0.00971 0.20157 -0.00994 0.21233 -0.00832 C 0.21442 -0.00786 0.2165 -0.00532 0.21858 -0.00416 C 0.22136 -0.00254 0.22778 -0.00023 0.22778 -0.00023 C 0.23317 0.00694 0.23577 0.00971 0.24324 0.01203 C 0.2533 0.01897 0.24827 0.02128 0.2599 0.02452 C 0.28403 0.03955 0.31077 0.04464 0.33681 0.04903 C 0.34115 0.04834 0.34549 0.0488 0.34914 0.04695 C 0.35261 0.04533 0.35851 0.03885 0.35851 0.03885 C 0.36407 0.02775 0.37136 0.01897 0.37709 0.0081 C 0.37917 -0.00208 0.38074 -0.00856 0.38768 -0.01457 C 0.3915 -0.02243 0.39636 -0.03191 0.40313 -0.03492 C 0.40504 -0.03423 0.40747 -0.03399 0.40938 -0.03284 C 0.41251 -0.03076 0.41858 -0.02474 0.41858 -0.02474 C 0.41945 -0.02266 0.42032 -0.02012 0.42171 -0.0185 C 0.42431 -0.01526 0.43091 -0.01041 0.43091 -0.01041 C 0.43351 0.00301 0.43751 0.01272 0.4448 0.02243 C 0.45174 0.0192 0.45799 0.01087 0.4632 0.00393 C 0.47952 0.00625 0.49705 0.01018 0.51094 0.02243 C 0.51285 0.03007 0.51372 0.034 0.51546 0.04094 C 0.51598 0.04302 0.51702 0.04695 0.51702 0.04695 C 0.5139 0.05944 0.51303 0.06221 0.50469 0.06961 C 0.49896 0.08071 0.49271 0.08141 0.48317 0.08395 C 0.47813 0.08719 0.47275 0.09112 0.46771 0.09413 C 0.46476 0.09598 0.45851 0.09829 0.45851 0.09829 C 0.45817 0.09829 0.43455 0.09667 0.42935 0.09413 C 0.39497 0.07794 0.43056 0.09066 0.41077 0.08395 C 0.39723 0.06568 0.37778 0.04787 0.35851 0.04279 C 0.35018 0.03747 0.34046 0.03585 0.33247 0.03053 C 0.32709 0.02706 0.32796 0.02521 0.32171 0.02243 C 0.30886 0.01665 0.29619 0.01388 0.28317 0.01018 C 0.27084 0.00671 0.26025 0.00185 0.24758 -0.00023 C 0.23525 -0.00601 0.22379 -0.01226 0.21077 -0.01665 C 0.20174 -0.01989 0.20765 -0.02035 0.20018 -0.02474 C 0.19584 -0.02729 0.18265 -0.03446 0.17709 -0.03492 C 0.15712 -0.03631 0.13699 -0.03631 0.11702 -0.037 C 0.10608 -0.04186 0.09653 -0.04209 0.08473 -0.04325 C 0.07657 -0.04255 0.06824 -0.04278 0.06008 -0.04116 C 0.04879 -0.03908 0.03855 -0.02844 0.02778 -0.02474 C 0.02431 -0.02174 0.02015 -0.01989 0.01702 -0.01665 C 0.0066 -0.00671 0.01754 -0.01295 0.00782 -0.00832 C 0.00417 -0.00347 0.0007 0.00116 -0.00295 0.00601 C -0.00433 0.00786 6.66667E-6 -0.00023 6.66667E-6 -0.00023 " pathEditMode="relative" ptsTypes="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-0.05735 0.02691 -0.15032 0.04913 -0.14963 C 0.07136 -0.14894 0.10747 0.00509 0.13386 0.00416 C 0.16024 0.00324 0.1882 -0.15333 0.20764 -0.15564 C 0.22708 -0.15796 0.26684 -0.06846 0.2507 -0.01018 C 0.23438 0.0481 0.15208 0.19172 0.11077 0.19473 C 0.06945 0.19773 0.01024 0.05735 0 0 Z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7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7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7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8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8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84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86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88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90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92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94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96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98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100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-0.00809 -0.00296 -0.01618 -0.00452 -0.02451 C -0.004 -0.03815 -0.00417 -0.0518 -0.00296 -0.06544 C -0.00278 -0.06799 -0.00087 -0.06938 0 -0.07169 C 0.00607 -0.08788 0.01562 -0.10869 0.02934 -0.1147 C 0.03211 -0.12049 0.03211 -0.12187 0.03697 -0.12488 C 0.03993 -0.12673 0.04618 -0.12904 0.04618 -0.12904 C 0.05798 -0.12719 0.0684 -0.12326 0.08003 -0.12072 C 0.08506 -0.11817 0.09062 -0.11771 0.09548 -0.1147 C 0.09774 -0.11332 0.0993 -0.11008 0.10156 -0.10846 C 0.10295 -0.10753 0.11475 -0.10453 0.11545 -0.1043 C 0.12031 -0.09505 0.1276 -0.0888 0.13229 -0.07978 C 0.1368 -0.07099 0.14166 -0.06383 0.14618 -0.05527 C 0.15607 -0.01618 0.14097 0.01596 0.12621 0.04718 C 0.1217 0.05666 0.11927 0.06823 0.11076 0.07193 C 0.10659 0.08789 0.11284 0.06915 0.10468 0.08002 C 0.10208 0.08349 0.10156 0.0895 0.09843 0.09228 C 0.08784 0.10176 0.0927 0.09899 0.08472 0.10269 C 0.07378 0.11679 0.05156 0.1309 0.03697 0.13738 C 0.03038 0.15056 0.01909 0.15819 0.00781 0.16212 C -0.00174 0.17114 -0.00903 0.17554 -0.01997 0.18039 C -0.02674 0.18733 -0.03438 0.19057 -0.0415 0.19681 C -0.04896 0.21161 -0.03924 0.19381 -0.0507 0.20907 C -0.0573 0.21786 -0.06112 0.22734 -0.07066 0.23173 C -0.07292 0.22271 -0.07674 0.2137 -0.08004 0.20514 C -0.08195 0.19311 -0.0856 0.18132 -0.08924 0.17022 C -0.09202 0.16189 -0.09219 0.1538 -0.09532 0.1457 C -0.10278 0.07794 -0.11268 -0.00786 -0.0908 -0.06961 C -0.08646 -0.09852 -0.09254 -0.06267 -0.08612 -0.08811 C -0.08542 -0.09065 -0.08473 -0.10106 -0.08299 -0.1043 C -0.07865 -0.11309 -0.07362 -0.11933 -0.06615 -0.1228 C -0.04948 -0.1191 -0.04705 -0.10869 -0.03542 -0.09828 C -0.02153 -0.08603 -0.04046 -0.108 -0.02605 -0.09204 C -0.01962 -0.08487 -0.01407 -0.07516 -0.00608 -0.07169 C 0.00451 -0.06198 -0.00625 -0.07377 0 -0.06128 C 0.00121 -0.05897 0.00329 -0.05758 0.00468 -0.05527 C 0.0059 -0.05342 0.00677 -0.05111 0.00781 -0.04902 C 0.01093 -0.03584 0.0092 -0.04509 0.0092 -0.02035 " pathEditMode="relative" ptsTypes="fffffffffffffffffffffffffffffffffffffA">
                                      <p:cBhvr>
                                        <p:cTn id="102" dur="2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ss_20121206_0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070992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66"/>
                </a:solidFill>
                <a:latin typeface="Copperplate Gothic Bold" pitchFamily="34" charset="0"/>
              </a:rPr>
              <a:t>FIM</a:t>
            </a:r>
            <a:br>
              <a:rPr lang="pt-PT" dirty="0" smtClean="0">
                <a:solidFill>
                  <a:srgbClr val="FF0066"/>
                </a:solidFill>
                <a:latin typeface="Copperplate Gothic Bold" pitchFamily="34" charset="0"/>
              </a:rPr>
            </a:br>
            <a:r>
              <a:rPr lang="pt-PT" dirty="0" smtClean="0">
                <a:solidFill>
                  <a:srgbClr val="FF0066"/>
                </a:solidFill>
                <a:latin typeface="Copperplate Gothic Bold" pitchFamily="34" charset="0"/>
              </a:rPr>
              <a:t>THE END</a:t>
            </a:r>
            <a:endParaRPr lang="pt-PT" dirty="0">
              <a:solidFill>
                <a:srgbClr val="FF0066"/>
              </a:solidFill>
              <a:latin typeface="Copperplate Gothic Bold" pitchFamily="34" charset="0"/>
            </a:endParaRPr>
          </a:p>
        </p:txBody>
      </p:sp>
      <p:sp>
        <p:nvSpPr>
          <p:cNvPr id="17" name="Marcador de Posição de Conteúdo 1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pt-PT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Alexandra Rafael nº1</a:t>
            </a:r>
          </a:p>
          <a:p>
            <a:pPr>
              <a:buFont typeface="Wingdings" pitchFamily="2" charset="2"/>
              <a:buChar char="v"/>
            </a:pPr>
            <a:r>
              <a:rPr lang="pt-PT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Beatriz Madeira nº5</a:t>
            </a:r>
          </a:p>
          <a:p>
            <a:pPr>
              <a:buFont typeface="Wingdings" pitchFamily="2" charset="2"/>
              <a:buChar char="v"/>
            </a:pPr>
            <a:r>
              <a:rPr lang="pt-PT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Cláudia Cairrão nº8</a:t>
            </a:r>
          </a:p>
          <a:p>
            <a:pPr>
              <a:buFont typeface="Wingdings" pitchFamily="2" charset="2"/>
              <a:buChar char="v"/>
            </a:pPr>
            <a:r>
              <a:rPr lang="pt-PT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Margarida Silva nº12</a:t>
            </a:r>
          </a:p>
          <a:p>
            <a:pPr>
              <a:buFont typeface="Wingdings" pitchFamily="2" charset="2"/>
              <a:buChar char="v"/>
            </a:pPr>
            <a:r>
              <a:rPr lang="pt-PT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Sabrina Esteves nº14</a:t>
            </a:r>
          </a:p>
          <a:p>
            <a:pPr>
              <a:buFont typeface="Wingdings" pitchFamily="2" charset="2"/>
              <a:buChar char="v"/>
            </a:pPr>
            <a:r>
              <a:rPr lang="pt-PT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Sara Pinto nº15</a:t>
            </a:r>
          </a:p>
          <a:p>
            <a:pPr>
              <a:buFont typeface="Wingdings" pitchFamily="2" charset="2"/>
              <a:buChar char="v"/>
            </a:pPr>
            <a:r>
              <a:rPr lang="pt-PT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Tatiana Bilro </a:t>
            </a:r>
            <a:r>
              <a:rPr lang="pt-PT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nº17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7ºC – C.B.A.</a:t>
            </a:r>
            <a:endParaRPr lang="pt-PT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5" name="Marcador de Posição da Imagem 12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435</Words>
  <Application>Microsoft Office PowerPoint</Application>
  <PresentationFormat>Apresentação no Ecrã (4:3)</PresentationFormat>
  <Paragraphs>86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Gil Vicente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FIM THE END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 Vicente</dc:title>
  <dc:creator>Utilizador</dc:creator>
  <cp:lastModifiedBy>Utilizador</cp:lastModifiedBy>
  <cp:revision>23</cp:revision>
  <dcterms:created xsi:type="dcterms:W3CDTF">2017-05-29T08:52:07Z</dcterms:created>
  <dcterms:modified xsi:type="dcterms:W3CDTF">2017-06-02T06:42:36Z</dcterms:modified>
</cp:coreProperties>
</file>