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5" r:id="rId3"/>
    <p:sldId id="258" r:id="rId4"/>
    <p:sldId id="266" r:id="rId5"/>
    <p:sldId id="260" r:id="rId6"/>
    <p:sldId id="264" r:id="rId7"/>
    <p:sldId id="261" r:id="rId8"/>
    <p:sldId id="262" r:id="rId9"/>
    <p:sldId id="259" r:id="rId10"/>
    <p:sldId id="263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60" autoAdjust="0"/>
    <p:restoredTop sz="94660"/>
  </p:normalViewPr>
  <p:slideViewPr>
    <p:cSldViewPr>
      <p:cViewPr varScale="1">
        <p:scale>
          <a:sx n="74" d="100"/>
          <a:sy n="74" d="100"/>
        </p:scale>
        <p:origin x="154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91370-3FA2-419D-944D-DC48705459BD}" type="datetimeFigureOut">
              <a:rPr lang="pl-PL" smtClean="0"/>
              <a:t>2017-10-14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6903A-9D49-4A4C-B76C-05B07D9EF3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1731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91370-3FA2-419D-944D-DC48705459BD}" type="datetimeFigureOut">
              <a:rPr lang="pl-PL" smtClean="0"/>
              <a:t>2017-10-14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6903A-9D49-4A4C-B76C-05B07D9EF3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9409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91370-3FA2-419D-944D-DC48705459BD}" type="datetimeFigureOut">
              <a:rPr lang="pl-PL" smtClean="0"/>
              <a:t>2017-10-14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6903A-9D49-4A4C-B76C-05B07D9EF3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2111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91370-3FA2-419D-944D-DC48705459BD}" type="datetimeFigureOut">
              <a:rPr lang="pl-PL" smtClean="0"/>
              <a:t>2017-10-14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6903A-9D49-4A4C-B76C-05B07D9EF3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5750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91370-3FA2-419D-944D-DC48705459BD}" type="datetimeFigureOut">
              <a:rPr lang="pl-PL" smtClean="0"/>
              <a:t>2017-10-14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6903A-9D49-4A4C-B76C-05B07D9EF3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0741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91370-3FA2-419D-944D-DC48705459BD}" type="datetimeFigureOut">
              <a:rPr lang="pl-PL" smtClean="0"/>
              <a:t>2017-10-14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6903A-9D49-4A4C-B76C-05B07D9EF3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4112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91370-3FA2-419D-944D-DC48705459BD}" type="datetimeFigureOut">
              <a:rPr lang="pl-PL" smtClean="0"/>
              <a:t>2017-10-14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6903A-9D49-4A4C-B76C-05B07D9EF3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6023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91370-3FA2-419D-944D-DC48705459BD}" type="datetimeFigureOut">
              <a:rPr lang="pl-PL" smtClean="0"/>
              <a:t>2017-10-14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6903A-9D49-4A4C-B76C-05B07D9EF3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6974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91370-3FA2-419D-944D-DC48705459BD}" type="datetimeFigureOut">
              <a:rPr lang="pl-PL" smtClean="0"/>
              <a:t>2017-10-14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6903A-9D49-4A4C-B76C-05B07D9EF3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8098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91370-3FA2-419D-944D-DC48705459BD}" type="datetimeFigureOut">
              <a:rPr lang="pl-PL" smtClean="0"/>
              <a:t>2017-10-14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6903A-9D49-4A4C-B76C-05B07D9EF3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7171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91370-3FA2-419D-944D-DC48705459BD}" type="datetimeFigureOut">
              <a:rPr lang="pl-PL" smtClean="0"/>
              <a:t>2017-10-14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6903A-9D49-4A4C-B76C-05B07D9EF3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2490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91370-3FA2-419D-944D-DC48705459BD}" type="datetimeFigureOut">
              <a:rPr lang="pl-PL" smtClean="0"/>
              <a:t>2017-10-14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6903A-9D49-4A4C-B76C-05B07D9EF3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158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52736"/>
            <a:ext cx="6536140" cy="2592288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pl-PL" sz="67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 JULIAN" pitchFamily="2" charset="0"/>
              </a:rPr>
              <a:t>Jewish </a:t>
            </a:r>
            <a:br>
              <a:rPr lang="pl-PL" sz="67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 JULIAN" pitchFamily="2" charset="0"/>
              </a:rPr>
            </a:br>
            <a:r>
              <a:rPr lang="pl-PL" sz="67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 JULIAN" pitchFamily="2" charset="0"/>
              </a:rPr>
              <a:t>cemetery</a:t>
            </a:r>
            <a:r>
              <a:rPr lang="pl-PL" sz="6000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 JULIAN" pitchFamily="2" charset="0"/>
              </a:rPr>
              <a:t/>
            </a:r>
            <a:br>
              <a:rPr lang="pl-PL" sz="6000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 JULIAN" pitchFamily="2" charset="0"/>
              </a:rPr>
            </a:br>
            <a:endParaRPr lang="pl-PL" sz="6000" i="1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 JULI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7844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:split orient="vert"/>
      </p:transition>
    </mc:Choice>
    <mc:Fallback xmlns="">
      <p:transition spd="slow" advTm="6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332037"/>
            <a:ext cx="8229600" cy="232109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pl-PL" sz="1800" dirty="0" smtClean="0">
                <a:latin typeface="Arial Black" pitchFamily="34" charset="0"/>
              </a:rPr>
              <a:t>Project „Paths of Europe”- co-funded  under </a:t>
            </a:r>
            <a:r>
              <a:rPr lang="pl-PL" sz="1800" dirty="0">
                <a:latin typeface="Arial Black" pitchFamily="34" charset="0"/>
              </a:rPr>
              <a:t>the European Union Erasmus </a:t>
            </a:r>
            <a:r>
              <a:rPr lang="pl-PL" sz="1800" dirty="0" smtClean="0">
                <a:latin typeface="Arial Black" pitchFamily="34" charset="0"/>
              </a:rPr>
              <a:t>program</a:t>
            </a:r>
          </a:p>
          <a:p>
            <a:pPr>
              <a:lnSpc>
                <a:spcPct val="150000"/>
              </a:lnSpc>
            </a:pPr>
            <a:endParaRPr lang="pl-PL" sz="1800" dirty="0" smtClean="0">
              <a:latin typeface="Arial Black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Arial Black" pitchFamily="34" charset="0"/>
              </a:rPr>
              <a:t>The </a:t>
            </a:r>
            <a:r>
              <a:rPr lang="en-US" sz="1800" dirty="0">
                <a:latin typeface="Arial Black" pitchFamily="34" charset="0"/>
              </a:rPr>
              <a:t>publication reflects only the views of its authors and the European Commission and the National Agency of the Erasmus + Program are not responsible for its content.</a:t>
            </a:r>
            <a:endParaRPr lang="pl-PL" sz="1800" dirty="0">
              <a:latin typeface="Arial Black" pitchFamily="34" charset="0"/>
            </a:endParaRPr>
          </a:p>
          <a:p>
            <a:pPr marL="0" indent="0">
              <a:buNone/>
            </a:pPr>
            <a:endParaRPr lang="pl-PL" sz="2000" dirty="0" smtClean="0"/>
          </a:p>
          <a:p>
            <a:pPr marL="0" indent="0">
              <a:buNone/>
            </a:pPr>
            <a:endParaRPr lang="pl-PL" sz="2000" dirty="0" smtClean="0"/>
          </a:p>
        </p:txBody>
      </p:sp>
      <p:pic>
        <p:nvPicPr>
          <p:cNvPr id="1026" name="Picture 2" descr="Znalezione obrazy dla zapytania 2 LO końskie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256748"/>
            <a:ext cx="2266251" cy="201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nalezione obrazy dla zapytania erasmus +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0269"/>
            <a:ext cx="5198674" cy="148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1560" y="5229200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Made by </a:t>
            </a:r>
          </a:p>
          <a:p>
            <a:r>
              <a:rPr lang="pl-PL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Adam Pietrusiewicz</a:t>
            </a:r>
            <a:endParaRPr lang="pl-PL" i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736" y="5229200"/>
            <a:ext cx="1444552" cy="570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76376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250" advTm="20000">
        <p14:vortex dir="r"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124" y="3212976"/>
            <a:ext cx="7244877" cy="3168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539552" y="404664"/>
            <a:ext cx="6336704" cy="1944216"/>
          </a:xfrm>
          <a:prstGeom prst="wedgeRoundRectCallout">
            <a:avLst>
              <a:gd name="adj1" fmla="val 21421"/>
              <a:gd name="adj2" fmla="val 81710"/>
              <a:gd name="adj3" fmla="val 16667"/>
            </a:avLst>
          </a:prstGeom>
          <a:ln>
            <a:solidFill>
              <a:schemeClr val="bg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TextBox 4"/>
          <p:cNvSpPr txBox="1"/>
          <p:nvPr/>
        </p:nvSpPr>
        <p:spPr>
          <a:xfrm>
            <a:off x="755576" y="494092"/>
            <a:ext cx="5760640" cy="1429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000" b="1" i="1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The Jewish cemetary is located on the scenic hill on the edge of the forest near Radoszyce.</a:t>
            </a:r>
          </a:p>
        </p:txBody>
      </p:sp>
    </p:spTree>
    <p:extLst>
      <p:ext uri="{BB962C8B-B14F-4D97-AF65-F5344CB8AC3E}">
        <p14:creationId xmlns:p14="http://schemas.microsoft.com/office/powerpoint/2010/main" val="200930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0000">
        <p14:vortex dir="r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8680"/>
            <a:ext cx="4536504" cy="260292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3717032"/>
            <a:ext cx="4536503" cy="264065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Rounded Rectangle 2"/>
          <p:cNvSpPr/>
          <p:nvPr/>
        </p:nvSpPr>
        <p:spPr>
          <a:xfrm>
            <a:off x="5200985" y="692696"/>
            <a:ext cx="3767242" cy="5544616"/>
          </a:xfrm>
          <a:prstGeom prst="roundRect">
            <a:avLst>
              <a:gd name="adj" fmla="val 10374"/>
            </a:avLst>
          </a:prstGeom>
          <a:ln>
            <a:solidFill>
              <a:schemeClr val="bg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TextBox 6"/>
          <p:cNvSpPr txBox="1"/>
          <p:nvPr/>
        </p:nvSpPr>
        <p:spPr>
          <a:xfrm>
            <a:off x="5320410" y="980728"/>
            <a:ext cx="3528392" cy="4619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Arial Black" pitchFamily="34" charset="0"/>
              </a:rPr>
              <a:t>The date of its establishment is unknown, it is known that it existed before 1789. In the early 20th century its area was expanded</a:t>
            </a: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.</a:t>
            </a:r>
            <a:r>
              <a:rPr lang="pl-PL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 Black" pitchFamily="34" charset="0"/>
              </a:rPr>
              <a:t>In the 18th century the Jews constituted 49% of the community and </a:t>
            </a:r>
            <a:r>
              <a:rPr lang="en-US" dirty="0" err="1">
                <a:solidFill>
                  <a:schemeClr val="bg1"/>
                </a:solidFill>
                <a:latin typeface="Arial Black" pitchFamily="34" charset="0"/>
              </a:rPr>
              <a:t>Radoszyce</a:t>
            </a:r>
            <a:r>
              <a:rPr lang="en-US" dirty="0">
                <a:solidFill>
                  <a:schemeClr val="bg1"/>
                </a:solidFill>
                <a:latin typeface="Arial Black" pitchFamily="34" charset="0"/>
              </a:rPr>
              <a:t> became another center of Chassidism. </a:t>
            </a:r>
            <a:endParaRPr lang="pl-PL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8000">
        <p14:honeycomb/>
      </p:transition>
    </mc:Choice>
    <mc:Fallback xmlns="">
      <p:transition spd="slow" advTm="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09723"/>
            <a:ext cx="4166995" cy="248214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220897"/>
            <a:ext cx="4176464" cy="247077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24544" y="764704"/>
            <a:ext cx="3816425" cy="266429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9" name="Rounded Rectangle 8"/>
          <p:cNvSpPr/>
          <p:nvPr/>
        </p:nvSpPr>
        <p:spPr>
          <a:xfrm>
            <a:off x="3131840" y="331824"/>
            <a:ext cx="5832648" cy="3385208"/>
          </a:xfrm>
          <a:prstGeom prst="roundRect">
            <a:avLst/>
          </a:prstGeom>
          <a:ln>
            <a:solidFill>
              <a:schemeClr val="bg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TextBox 10"/>
          <p:cNvSpPr txBox="1"/>
          <p:nvPr/>
        </p:nvSpPr>
        <p:spPr>
          <a:xfrm>
            <a:off x="3849721" y="331824"/>
            <a:ext cx="41764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Arial Black" pitchFamily="34" charset="0"/>
              </a:rPr>
              <a:t>The necropolis was destroyed during the Second World War, and the process of destruction continued after the liberation. For many years the descendants of the Jews </a:t>
            </a:r>
            <a:r>
              <a:rPr lang="pl-PL" dirty="0" smtClean="0">
                <a:solidFill>
                  <a:schemeClr val="bg1"/>
                </a:solidFill>
                <a:latin typeface="Arial Black" pitchFamily="34" charset="0"/>
              </a:rPr>
              <a:t>from</a:t>
            </a: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 Black" pitchFamily="34" charset="0"/>
              </a:rPr>
              <a:t>Radoszyce</a:t>
            </a:r>
            <a:r>
              <a:rPr lang="en-US" dirty="0">
                <a:solidFill>
                  <a:schemeClr val="bg1"/>
                </a:solidFill>
                <a:latin typeface="Arial Black" pitchFamily="34" charset="0"/>
              </a:rPr>
              <a:t> sought to stop the devastation</a:t>
            </a:r>
            <a:endParaRPr lang="pl-PL" b="1" dirty="0">
              <a:solidFill>
                <a:schemeClr val="bg1"/>
              </a:solidFill>
              <a:latin typeface="Arial Black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1715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16000">
        <p14:gallery dir="l"/>
      </p:transition>
    </mc:Choice>
    <mc:Fallback xmlns="">
      <p:transition spd="slow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4311110" cy="27363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01008"/>
            <a:ext cx="4355976" cy="28083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148064" y="1772816"/>
            <a:ext cx="38314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chemeClr val="bg1"/>
                </a:solidFill>
              </a:rPr>
              <a:t>Opis budynku, wspomnij że został </a:t>
            </a:r>
          </a:p>
          <a:p>
            <a:r>
              <a:rPr lang="pl-PL" sz="2000" b="1" dirty="0" smtClean="0">
                <a:solidFill>
                  <a:schemeClr val="bg1"/>
                </a:solidFill>
              </a:rPr>
              <a:t>wyremontowany</a:t>
            </a:r>
            <a:endParaRPr lang="pl-PL" sz="20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48064" y="620688"/>
            <a:ext cx="3633054" cy="54006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extBox 1"/>
          <p:cNvSpPr txBox="1"/>
          <p:nvPr/>
        </p:nvSpPr>
        <p:spPr>
          <a:xfrm>
            <a:off x="5298706" y="770798"/>
            <a:ext cx="33843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600" dirty="0" smtClean="0">
                <a:solidFill>
                  <a:schemeClr val="bg1"/>
                </a:solidFill>
                <a:latin typeface="Arial Black" pitchFamily="34" charset="0"/>
              </a:rPr>
              <a:t>Few years ago, Ohel has been renovated. </a:t>
            </a:r>
            <a:r>
              <a:rPr lang="en-US" sz="1600" dirty="0" err="1" smtClean="0">
                <a:solidFill>
                  <a:schemeClr val="bg1"/>
                </a:solidFill>
                <a:latin typeface="Arial Black" pitchFamily="34" charset="0"/>
              </a:rPr>
              <a:t>Ohel</a:t>
            </a:r>
            <a:r>
              <a:rPr lang="en-US" sz="16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Arial Black" pitchFamily="34" charset="0"/>
              </a:rPr>
              <a:t>is a building upraised over the </a:t>
            </a:r>
            <a:r>
              <a:rPr lang="en-US" sz="1600" dirty="0" err="1">
                <a:solidFill>
                  <a:schemeClr val="bg1"/>
                </a:solidFill>
                <a:latin typeface="Arial Black" pitchFamily="34" charset="0"/>
              </a:rPr>
              <a:t>tzadik's</a:t>
            </a:r>
            <a:r>
              <a:rPr lang="en-US" sz="1600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Arial Black" pitchFamily="34" charset="0"/>
              </a:rPr>
              <a:t>grave</a:t>
            </a:r>
            <a:r>
              <a:rPr lang="pl-PL" sz="1600" dirty="0" smtClean="0">
                <a:solidFill>
                  <a:schemeClr val="bg1"/>
                </a:solidFill>
                <a:latin typeface="Arial Black" pitchFamily="34" charset="0"/>
              </a:rPr>
              <a:t>. The tzadik is a kind of spiritual leader. In the cemetary </a:t>
            </a:r>
            <a:r>
              <a:rPr lang="en-US" sz="1600" dirty="0" err="1">
                <a:solidFill>
                  <a:schemeClr val="bg1"/>
                </a:solidFill>
                <a:latin typeface="Arial Black" pitchFamily="34" charset="0"/>
              </a:rPr>
              <a:t>tzadik</a:t>
            </a:r>
            <a:r>
              <a:rPr lang="en-US" sz="1600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 Black" pitchFamily="34" charset="0"/>
              </a:rPr>
              <a:t>Isachar</a:t>
            </a:r>
            <a:r>
              <a:rPr lang="en-US" sz="1600" dirty="0">
                <a:solidFill>
                  <a:schemeClr val="bg1"/>
                </a:solidFill>
                <a:latin typeface="Arial Black" pitchFamily="34" charset="0"/>
              </a:rPr>
              <a:t> Dow </a:t>
            </a:r>
            <a:r>
              <a:rPr lang="en-US" sz="1600" dirty="0" err="1">
                <a:solidFill>
                  <a:schemeClr val="bg1"/>
                </a:solidFill>
                <a:latin typeface="Arial Black" pitchFamily="34" charset="0"/>
              </a:rPr>
              <a:t>Ber</a:t>
            </a:r>
            <a:r>
              <a:rPr lang="en-US" sz="1600" dirty="0">
                <a:solidFill>
                  <a:schemeClr val="bg1"/>
                </a:solidFill>
                <a:latin typeface="Arial Black" pitchFamily="34" charset="0"/>
              </a:rPr>
              <a:t> was buried, who lived in </a:t>
            </a:r>
            <a:r>
              <a:rPr lang="en-US" sz="1600" dirty="0" err="1">
                <a:solidFill>
                  <a:schemeClr val="bg1"/>
                </a:solidFill>
                <a:latin typeface="Arial Black" pitchFamily="34" charset="0"/>
              </a:rPr>
              <a:t>Radoszyce</a:t>
            </a:r>
            <a:r>
              <a:rPr lang="en-US" sz="1600" dirty="0">
                <a:solidFill>
                  <a:schemeClr val="bg1"/>
                </a:solidFill>
                <a:latin typeface="Arial Black" pitchFamily="34" charset="0"/>
              </a:rPr>
              <a:t> in the 18th and 19th centuries</a:t>
            </a:r>
            <a:r>
              <a:rPr lang="en-US" sz="1600" dirty="0" smtClean="0">
                <a:solidFill>
                  <a:schemeClr val="bg1"/>
                </a:solidFill>
                <a:latin typeface="Arial Black" pitchFamily="34" charset="0"/>
              </a:rPr>
              <a:t>.</a:t>
            </a:r>
            <a:r>
              <a:rPr lang="pl-PL" sz="16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Arial Black" pitchFamily="34" charset="0"/>
              </a:rPr>
              <a:t>By the </a:t>
            </a:r>
            <a:r>
              <a:rPr lang="en-US" sz="1600" dirty="0" smtClean="0">
                <a:solidFill>
                  <a:schemeClr val="bg1"/>
                </a:solidFill>
                <a:latin typeface="Arial Black" pitchFamily="34" charset="0"/>
              </a:rPr>
              <a:t>Jews</a:t>
            </a:r>
            <a:r>
              <a:rPr lang="pl-PL" sz="1600" dirty="0" smtClean="0">
                <a:solidFill>
                  <a:schemeClr val="bg1"/>
                </a:solidFill>
                <a:latin typeface="Arial Black" pitchFamily="34" charset="0"/>
              </a:rPr>
              <a:t> he</a:t>
            </a:r>
            <a:r>
              <a:rPr lang="en-US" sz="16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Arial Black" pitchFamily="34" charset="0"/>
              </a:rPr>
              <a:t>is considered a holy person and a world-famous </a:t>
            </a:r>
            <a:r>
              <a:rPr lang="en-US" sz="1600" dirty="0" err="1" smtClean="0">
                <a:solidFill>
                  <a:schemeClr val="bg1"/>
                </a:solidFill>
                <a:latin typeface="Arial Black" pitchFamily="34" charset="0"/>
              </a:rPr>
              <a:t>miracl</a:t>
            </a:r>
            <a:r>
              <a:rPr lang="pl-PL" sz="1600" dirty="0" smtClean="0">
                <a:solidFill>
                  <a:schemeClr val="bg1"/>
                </a:solidFill>
                <a:latin typeface="Arial Black" pitchFamily="34" charset="0"/>
              </a:rPr>
              <a:t>e-maker.</a:t>
            </a:r>
            <a:endParaRPr lang="pl-PL" sz="1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25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23000">
        <p14:glitter pattern="hexagon"/>
      </p:transition>
    </mc:Choice>
    <mc:Fallback xmlns="">
      <p:transition spd="slow" advTm="2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00281" y="929494"/>
            <a:ext cx="4583998" cy="3168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4135317" cy="2160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63" y="3979329"/>
            <a:ext cx="3931929" cy="22117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83404" y="2729000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bg1"/>
                </a:solidFill>
                <a:latin typeface="Arial Black" pitchFamily="34" charset="0"/>
              </a:rPr>
              <a:t> „</a:t>
            </a:r>
            <a:r>
              <a:rPr lang="pl-PL" sz="2400" b="1" i="1" dirty="0" smtClean="0">
                <a:solidFill>
                  <a:schemeClr val="bg1"/>
                </a:solidFill>
                <a:latin typeface="Arial Black" pitchFamily="34" charset="0"/>
              </a:rPr>
              <a:t>Radoszyce”</a:t>
            </a:r>
            <a:endParaRPr lang="pl-PL" sz="2400" b="1" i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8024" y="5085184"/>
            <a:ext cx="4176464" cy="967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000" b="1" i="1" dirty="0" smtClean="0">
                <a:solidFill>
                  <a:schemeClr val="bg1"/>
                </a:solidFill>
                <a:latin typeface="Arial Black" pitchFamily="34" charset="0"/>
              </a:rPr>
              <a:t>„Ohel of the saint Hassid from Radoszyce”</a:t>
            </a:r>
            <a:endParaRPr lang="pl-PL" sz="2000" b="1" i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64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8000">
        <p14:shred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4395" y="328830"/>
            <a:ext cx="3294491" cy="29595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ound Diagonal Corner Rectangle 2"/>
          <p:cNvSpPr/>
          <p:nvPr/>
        </p:nvSpPr>
        <p:spPr>
          <a:xfrm>
            <a:off x="539552" y="3802865"/>
            <a:ext cx="8064896" cy="2592288"/>
          </a:xfrm>
          <a:prstGeom prst="round2DiagRect">
            <a:avLst/>
          </a:prstGeom>
          <a:ln>
            <a:solidFill>
              <a:schemeClr val="bg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095" y="260647"/>
            <a:ext cx="5428936" cy="31952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827584" y="4077072"/>
            <a:ext cx="74888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  <a:latin typeface="Arial Black" pitchFamily="34" charset="0"/>
              </a:rPr>
              <a:t>Every year, hundreds of </a:t>
            </a:r>
            <a:r>
              <a:rPr lang="en-US" sz="1600" dirty="0" smtClean="0">
                <a:solidFill>
                  <a:schemeClr val="bg1"/>
                </a:solidFill>
                <a:latin typeface="Arial Black" pitchFamily="34" charset="0"/>
              </a:rPr>
              <a:t>Jews</a:t>
            </a:r>
            <a:r>
              <a:rPr lang="pl-PL" sz="1600" dirty="0" smtClean="0">
                <a:solidFill>
                  <a:schemeClr val="bg1"/>
                </a:solidFill>
                <a:latin typeface="Arial Black" pitchFamily="34" charset="0"/>
              </a:rPr>
              <a:t> from all over the world</a:t>
            </a:r>
            <a:r>
              <a:rPr lang="en-US" sz="16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Arial Black" pitchFamily="34" charset="0"/>
              </a:rPr>
              <a:t>come to </a:t>
            </a:r>
            <a:r>
              <a:rPr lang="en-US" sz="1600" dirty="0" err="1">
                <a:solidFill>
                  <a:schemeClr val="bg1"/>
                </a:solidFill>
                <a:latin typeface="Arial Black" pitchFamily="34" charset="0"/>
              </a:rPr>
              <a:t>Radoszyce</a:t>
            </a:r>
            <a:r>
              <a:rPr lang="en-US" sz="1600" dirty="0">
                <a:solidFill>
                  <a:schemeClr val="bg1"/>
                </a:solidFill>
                <a:latin typeface="Arial Black" pitchFamily="34" charset="0"/>
              </a:rPr>
              <a:t> to celebrate the </a:t>
            </a:r>
            <a:r>
              <a:rPr lang="pl-PL" sz="1600" dirty="0" smtClean="0">
                <a:solidFill>
                  <a:schemeClr val="bg1"/>
                </a:solidFill>
                <a:latin typeface="Arial Black" pitchFamily="34" charset="0"/>
              </a:rPr>
              <a:t>„</a:t>
            </a:r>
            <a:r>
              <a:rPr lang="en-US" sz="1600" dirty="0" err="1" smtClean="0">
                <a:solidFill>
                  <a:schemeClr val="bg1"/>
                </a:solidFill>
                <a:latin typeface="Arial Black" pitchFamily="34" charset="0"/>
              </a:rPr>
              <a:t>Jorcajt</a:t>
            </a:r>
            <a:r>
              <a:rPr lang="pl-PL" sz="1600" dirty="0" smtClean="0">
                <a:solidFill>
                  <a:schemeClr val="bg1"/>
                </a:solidFill>
                <a:latin typeface="Arial Black" pitchFamily="34" charset="0"/>
              </a:rPr>
              <a:t>”</a:t>
            </a:r>
            <a:r>
              <a:rPr lang="en-US" sz="1600" dirty="0" smtClean="0">
                <a:solidFill>
                  <a:schemeClr val="bg1"/>
                </a:solidFill>
                <a:latin typeface="Arial Black" pitchFamily="34" charset="0"/>
              </a:rPr>
              <a:t> festival</a:t>
            </a:r>
            <a:r>
              <a:rPr lang="pl-PL" sz="1600" dirty="0" smtClean="0">
                <a:solidFill>
                  <a:schemeClr val="bg1"/>
                </a:solidFill>
                <a:latin typeface="Arial Black" pitchFamily="34" charset="0"/>
              </a:rPr>
              <a:t>. „Jorcajt” takes place on the tzadik’s death anniversary and Hasidim pray by his grave, because they belive </a:t>
            </a:r>
            <a:r>
              <a:rPr lang="en-US" sz="1600" dirty="0">
                <a:solidFill>
                  <a:schemeClr val="bg1"/>
                </a:solidFill>
                <a:latin typeface="Arial Black" pitchFamily="34" charset="0"/>
              </a:rPr>
              <a:t>that during the </a:t>
            </a:r>
            <a:r>
              <a:rPr lang="pl-PL" sz="1600" dirty="0" smtClean="0">
                <a:solidFill>
                  <a:schemeClr val="bg1"/>
                </a:solidFill>
                <a:latin typeface="Arial Black" pitchFamily="34" charset="0"/>
              </a:rPr>
              <a:t>festival</a:t>
            </a:r>
            <a:r>
              <a:rPr lang="en-US" sz="16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Arial Black" pitchFamily="34" charset="0"/>
              </a:rPr>
              <a:t>he takes their prayers, and they soon come true.</a:t>
            </a:r>
            <a:endParaRPr lang="pl-PL" sz="1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70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23000">
        <p14:gallery dir="l"/>
      </p:transition>
    </mc:Choice>
    <mc:Fallback xmlns="">
      <p:transition spd="slow" advTm="2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75954" y="1736813"/>
            <a:ext cx="5832649" cy="36003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17032"/>
            <a:ext cx="4752528" cy="27363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3833"/>
            <a:ext cx="4752528" cy="28083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4279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6000">
        <p:blinds dir="vert"/>
      </p:transition>
    </mc:Choice>
    <mc:Fallback xmlns="">
      <p:transition spd="slow" advTm="6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6119962" y="836712"/>
            <a:ext cx="2859537" cy="5184576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Right Arrow 18"/>
          <p:cNvSpPr/>
          <p:nvPr/>
        </p:nvSpPr>
        <p:spPr>
          <a:xfrm rot="10800000">
            <a:off x="5389425" y="4263996"/>
            <a:ext cx="665234" cy="1440160"/>
          </a:xfrm>
          <a:prstGeom prst="rightArrow">
            <a:avLst>
              <a:gd name="adj1" fmla="val 57154"/>
              <a:gd name="adj2" fmla="val 56513"/>
            </a:avLst>
          </a:prstGeom>
          <a:ln>
            <a:solidFill>
              <a:schemeClr val="bg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Up Arrow 19"/>
          <p:cNvSpPr/>
          <p:nvPr/>
        </p:nvSpPr>
        <p:spPr>
          <a:xfrm rot="16200000">
            <a:off x="4978159" y="1486348"/>
            <a:ext cx="1487764" cy="665234"/>
          </a:xfrm>
          <a:prstGeom prst="upArrow">
            <a:avLst>
              <a:gd name="adj1" fmla="val 59576"/>
              <a:gd name="adj2" fmla="val 57744"/>
            </a:avLst>
          </a:prstGeom>
          <a:ln>
            <a:solidFill>
              <a:schemeClr val="bg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TextBox 20"/>
          <p:cNvSpPr txBox="1"/>
          <p:nvPr/>
        </p:nvSpPr>
        <p:spPr>
          <a:xfrm>
            <a:off x="6201434" y="1198424"/>
            <a:ext cx="26965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600" dirty="0">
                <a:solidFill>
                  <a:schemeClr val="bg1"/>
                </a:solidFill>
                <a:latin typeface="Arial Black" pitchFamily="34" charset="0"/>
              </a:rPr>
              <a:t>R</a:t>
            </a:r>
            <a:r>
              <a:rPr lang="en-US" sz="1600" dirty="0" err="1" smtClean="0">
                <a:solidFill>
                  <a:schemeClr val="bg1"/>
                </a:solidFill>
                <a:latin typeface="Arial Black" pitchFamily="34" charset="0"/>
              </a:rPr>
              <a:t>epresentatives</a:t>
            </a:r>
            <a:r>
              <a:rPr lang="en-US" sz="16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Arial Black" pitchFamily="34" charset="0"/>
              </a:rPr>
              <a:t>of the Jewish community in New York announced that in the area of the </a:t>
            </a:r>
            <a:r>
              <a:rPr lang="en-US" sz="1600" dirty="0" smtClean="0">
                <a:solidFill>
                  <a:schemeClr val="bg1"/>
                </a:solidFill>
                <a:latin typeface="Arial Black" pitchFamily="34" charset="0"/>
              </a:rPr>
              <a:t>cemetery</a:t>
            </a:r>
            <a:r>
              <a:rPr lang="pl-PL" sz="1600" dirty="0" smtClean="0">
                <a:solidFill>
                  <a:schemeClr val="bg1"/>
                </a:solidFill>
                <a:latin typeface="Arial Black" pitchFamily="34" charset="0"/>
              </a:rPr>
              <a:t> they</a:t>
            </a:r>
            <a:r>
              <a:rPr lang="en-US" sz="16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Arial Black" pitchFamily="34" charset="0"/>
              </a:rPr>
              <a:t>will want to invest - in the hotel or a synagogue with </a:t>
            </a:r>
            <a:r>
              <a:rPr lang="en-US" sz="1600" dirty="0" smtClean="0">
                <a:solidFill>
                  <a:schemeClr val="bg1"/>
                </a:solidFill>
                <a:latin typeface="Arial Black" pitchFamily="34" charset="0"/>
              </a:rPr>
              <a:t>accommodation</a:t>
            </a:r>
            <a:r>
              <a:rPr lang="pl-PL" sz="1600" dirty="0" smtClean="0">
                <a:solidFill>
                  <a:schemeClr val="bg1"/>
                </a:solidFill>
                <a:latin typeface="Arial Black" pitchFamily="34" charset="0"/>
              </a:rPr>
              <a:t> places.</a:t>
            </a:r>
            <a:endParaRPr lang="pl-PL" sz="16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80" y="404664"/>
            <a:ext cx="5189431" cy="26024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80" y="3637517"/>
            <a:ext cx="5189431" cy="281581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2411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5000">
        <p:cover/>
      </p:transition>
    </mc:Choice>
    <mc:Fallback xmlns="">
      <p:transition spd="slow" advTm="15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1620</TotalTime>
  <Words>321</Words>
  <Application>Microsoft Office PowerPoint</Application>
  <PresentationFormat>Pokaz na ekranie (4:3)</PresentationFormat>
  <Paragraphs>16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AR JULIAN</vt:lpstr>
      <vt:lpstr>Arial</vt:lpstr>
      <vt:lpstr>Arial Black</vt:lpstr>
      <vt:lpstr>Calibri</vt:lpstr>
      <vt:lpstr>Office Theme</vt:lpstr>
      <vt:lpstr>Jewish  cemetery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Karolina Pietrusiewicz</dc:creator>
  <cp:lastModifiedBy>Jolanta Kozubska</cp:lastModifiedBy>
  <cp:revision>61</cp:revision>
  <dcterms:created xsi:type="dcterms:W3CDTF">2017-10-10T15:53:10Z</dcterms:created>
  <dcterms:modified xsi:type="dcterms:W3CDTF">2017-10-14T11:05:51Z</dcterms:modified>
</cp:coreProperties>
</file>