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9" r:id="rId4"/>
    <p:sldId id="264" r:id="rId5"/>
    <p:sldId id="261" r:id="rId6"/>
    <p:sldId id="260" r:id="rId7"/>
    <p:sldId id="268" r:id="rId8"/>
    <p:sldId id="258" r:id="rId9"/>
    <p:sldId id="262" r:id="rId10"/>
    <p:sldId id="263" r:id="rId11"/>
    <p:sldId id="267" r:id="rId12"/>
    <p:sldId id="265" r:id="rId13"/>
    <p:sldId id="266" r:id="rId14"/>
    <p:sldId id="269" r:id="rId15"/>
  </p:sldIdLst>
  <p:sldSz cx="9144000" cy="6858000" type="screen4x3"/>
  <p:notesSz cx="6858000" cy="9144000"/>
  <p:defaultText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C00000"/>
    <a:srgbClr val="0E8E8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34" autoAdjust="0"/>
    <p:restoredTop sz="94624" autoAdjust="0"/>
  </p:normalViewPr>
  <p:slideViewPr>
    <p:cSldViewPr>
      <p:cViewPr varScale="1">
        <p:scale>
          <a:sx n="70" d="100"/>
          <a:sy n="70" d="100"/>
        </p:scale>
        <p:origin x="1380" y="9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Slajd tytułowy">
    <p:spTree>
      <p:nvGrpSpPr>
        <p:cNvPr id="1" name=""/>
        <p:cNvGrpSpPr/>
        <p:nvPr/>
      </p:nvGrpSpPr>
      <p:grpSpPr>
        <a:xfrm>
          <a:off x="0" y="0"/>
          <a:ext cx="0" cy="0"/>
          <a:chOff x="0" y="0"/>
          <a:chExt cx="0" cy="0"/>
        </a:xfrm>
      </p:grpSpPr>
      <p:sp>
        <p:nvSpPr>
          <p:cNvPr id="2" name="Tytuł 1"/>
          <p:cNvSpPr>
            <a:spLocks noGrp="1"/>
          </p:cNvSpPr>
          <p:nvPr>
            <p:ph type="ctrTitle"/>
          </p:nvPr>
        </p:nvSpPr>
        <p:spPr>
          <a:xfrm>
            <a:off x="685800" y="2130425"/>
            <a:ext cx="7772400" cy="1470025"/>
          </a:xfrm>
        </p:spPr>
        <p:txBody>
          <a:bodyPr/>
          <a:lstStyle/>
          <a:p>
            <a:r>
              <a:rPr lang="pl-PL" smtClean="0"/>
              <a:t>Kliknij, aby edytować styl wzorca tytułu</a:t>
            </a:r>
            <a:endParaRPr lang="pl-PL"/>
          </a:p>
        </p:txBody>
      </p:sp>
      <p:sp>
        <p:nvSpPr>
          <p:cNvPr id="3" name="Podtytuł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pl-PL" smtClean="0"/>
              <a:t>Kliknij, aby edytować styl wzorca podtytułu</a:t>
            </a:r>
            <a:endParaRPr lang="pl-PL"/>
          </a:p>
        </p:txBody>
      </p:sp>
      <p:sp>
        <p:nvSpPr>
          <p:cNvPr id="4" name="Symbol zastępczy daty 3"/>
          <p:cNvSpPr>
            <a:spLocks noGrp="1"/>
          </p:cNvSpPr>
          <p:nvPr>
            <p:ph type="dt" sz="half" idx="10"/>
          </p:nvPr>
        </p:nvSpPr>
        <p:spPr/>
        <p:txBody>
          <a:bodyPr/>
          <a:lstStyle/>
          <a:p>
            <a:fld id="{66221E02-25CB-4963-84BC-0813985E7D90}" type="datetimeFigureOut">
              <a:rPr lang="pl-PL" smtClean="0"/>
              <a:pPr/>
              <a:t>2017-10-19</a:t>
            </a:fld>
            <a:endParaRPr lang="pl-PL"/>
          </a:p>
        </p:txBody>
      </p:sp>
      <p:sp>
        <p:nvSpPr>
          <p:cNvPr id="5" name="Symbol zastępczy stopki 4"/>
          <p:cNvSpPr>
            <a:spLocks noGrp="1"/>
          </p:cNvSpPr>
          <p:nvPr>
            <p:ph type="ftr" sz="quarter" idx="11"/>
          </p:nvPr>
        </p:nvSpPr>
        <p:spPr/>
        <p:txBody>
          <a:bodyPr/>
          <a:lstStyle/>
          <a:p>
            <a:endParaRPr lang="pl-PL"/>
          </a:p>
        </p:txBody>
      </p:sp>
      <p:sp>
        <p:nvSpPr>
          <p:cNvPr id="6" name="Symbol zastępczy numeru slajdu 5"/>
          <p:cNvSpPr>
            <a:spLocks noGrp="1"/>
          </p:cNvSpPr>
          <p:nvPr>
            <p:ph type="sldNum" sz="quarter" idx="12"/>
          </p:nvPr>
        </p:nvSpPr>
        <p:spPr/>
        <p:txBody>
          <a:bodyPr/>
          <a:lstStyle/>
          <a:p>
            <a:fld id="{589B7C76-EFF2-4CD8-A475-4750F11B4BC6}" type="slidenum">
              <a:rPr lang="pl-PL" smtClean="0"/>
              <a:pPr/>
              <a:t>‹#›</a:t>
            </a:fld>
            <a:endParaRPr lang="pl-PL"/>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ytuł i tekst pionowy">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mtClean="0"/>
              <a:t>Kliknij, aby edytować styl wzorca tytułu</a:t>
            </a:r>
            <a:endParaRPr lang="pl-PL"/>
          </a:p>
        </p:txBody>
      </p:sp>
      <p:sp>
        <p:nvSpPr>
          <p:cNvPr id="3" name="Symbol zastępczy tytułu pionowego 2"/>
          <p:cNvSpPr>
            <a:spLocks noGrp="1"/>
          </p:cNvSpPr>
          <p:nvPr>
            <p:ph type="body" orient="vert" idx="1"/>
          </p:nvPr>
        </p:nvSpPr>
        <p:spPr/>
        <p:txBody>
          <a:bodyPr vert="eaVert"/>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daty 3"/>
          <p:cNvSpPr>
            <a:spLocks noGrp="1"/>
          </p:cNvSpPr>
          <p:nvPr>
            <p:ph type="dt" sz="half" idx="10"/>
          </p:nvPr>
        </p:nvSpPr>
        <p:spPr/>
        <p:txBody>
          <a:bodyPr/>
          <a:lstStyle/>
          <a:p>
            <a:fld id="{66221E02-25CB-4963-84BC-0813985E7D90}" type="datetimeFigureOut">
              <a:rPr lang="pl-PL" smtClean="0"/>
              <a:pPr/>
              <a:t>2017-10-19</a:t>
            </a:fld>
            <a:endParaRPr lang="pl-PL"/>
          </a:p>
        </p:txBody>
      </p:sp>
      <p:sp>
        <p:nvSpPr>
          <p:cNvPr id="5" name="Symbol zastępczy stopki 4"/>
          <p:cNvSpPr>
            <a:spLocks noGrp="1"/>
          </p:cNvSpPr>
          <p:nvPr>
            <p:ph type="ftr" sz="quarter" idx="11"/>
          </p:nvPr>
        </p:nvSpPr>
        <p:spPr/>
        <p:txBody>
          <a:bodyPr/>
          <a:lstStyle/>
          <a:p>
            <a:endParaRPr lang="pl-PL"/>
          </a:p>
        </p:txBody>
      </p:sp>
      <p:sp>
        <p:nvSpPr>
          <p:cNvPr id="6" name="Symbol zastępczy numeru slajdu 5"/>
          <p:cNvSpPr>
            <a:spLocks noGrp="1"/>
          </p:cNvSpPr>
          <p:nvPr>
            <p:ph type="sldNum" sz="quarter" idx="12"/>
          </p:nvPr>
        </p:nvSpPr>
        <p:spPr/>
        <p:txBody>
          <a:bodyPr/>
          <a:lstStyle/>
          <a:p>
            <a:fld id="{589B7C76-EFF2-4CD8-A475-4750F11B4BC6}" type="slidenum">
              <a:rPr lang="pl-PL" smtClean="0"/>
              <a:pPr/>
              <a:t>‹#›</a:t>
            </a:fld>
            <a:endParaRPr lang="pl-PL"/>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ytuł pionowy i tekst">
    <p:spTree>
      <p:nvGrpSpPr>
        <p:cNvPr id="1" name=""/>
        <p:cNvGrpSpPr/>
        <p:nvPr/>
      </p:nvGrpSpPr>
      <p:grpSpPr>
        <a:xfrm>
          <a:off x="0" y="0"/>
          <a:ext cx="0" cy="0"/>
          <a:chOff x="0" y="0"/>
          <a:chExt cx="0" cy="0"/>
        </a:xfrm>
      </p:grpSpPr>
      <p:sp>
        <p:nvSpPr>
          <p:cNvPr id="2" name="Tytuł pionowy 1"/>
          <p:cNvSpPr>
            <a:spLocks noGrp="1"/>
          </p:cNvSpPr>
          <p:nvPr>
            <p:ph type="title" orient="vert"/>
          </p:nvPr>
        </p:nvSpPr>
        <p:spPr>
          <a:xfrm>
            <a:off x="6629400" y="274638"/>
            <a:ext cx="2057400" cy="5851525"/>
          </a:xfrm>
        </p:spPr>
        <p:txBody>
          <a:bodyPr vert="eaVert"/>
          <a:lstStyle/>
          <a:p>
            <a:r>
              <a:rPr lang="pl-PL" smtClean="0"/>
              <a:t>Kliknij, aby edytować styl wzorca tytułu</a:t>
            </a:r>
            <a:endParaRPr lang="pl-PL"/>
          </a:p>
        </p:txBody>
      </p:sp>
      <p:sp>
        <p:nvSpPr>
          <p:cNvPr id="3" name="Symbol zastępczy tytułu pionowego 2"/>
          <p:cNvSpPr>
            <a:spLocks noGrp="1"/>
          </p:cNvSpPr>
          <p:nvPr>
            <p:ph type="body" orient="vert" idx="1"/>
          </p:nvPr>
        </p:nvSpPr>
        <p:spPr>
          <a:xfrm>
            <a:off x="457200" y="274638"/>
            <a:ext cx="6019800" cy="5851525"/>
          </a:xfrm>
        </p:spPr>
        <p:txBody>
          <a:bodyPr vert="eaVert"/>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daty 3"/>
          <p:cNvSpPr>
            <a:spLocks noGrp="1"/>
          </p:cNvSpPr>
          <p:nvPr>
            <p:ph type="dt" sz="half" idx="10"/>
          </p:nvPr>
        </p:nvSpPr>
        <p:spPr/>
        <p:txBody>
          <a:bodyPr/>
          <a:lstStyle/>
          <a:p>
            <a:fld id="{66221E02-25CB-4963-84BC-0813985E7D90}" type="datetimeFigureOut">
              <a:rPr lang="pl-PL" smtClean="0"/>
              <a:pPr/>
              <a:t>2017-10-19</a:t>
            </a:fld>
            <a:endParaRPr lang="pl-PL"/>
          </a:p>
        </p:txBody>
      </p:sp>
      <p:sp>
        <p:nvSpPr>
          <p:cNvPr id="5" name="Symbol zastępczy stopki 4"/>
          <p:cNvSpPr>
            <a:spLocks noGrp="1"/>
          </p:cNvSpPr>
          <p:nvPr>
            <p:ph type="ftr" sz="quarter" idx="11"/>
          </p:nvPr>
        </p:nvSpPr>
        <p:spPr/>
        <p:txBody>
          <a:bodyPr/>
          <a:lstStyle/>
          <a:p>
            <a:endParaRPr lang="pl-PL"/>
          </a:p>
        </p:txBody>
      </p:sp>
      <p:sp>
        <p:nvSpPr>
          <p:cNvPr id="6" name="Symbol zastępczy numeru slajdu 5"/>
          <p:cNvSpPr>
            <a:spLocks noGrp="1"/>
          </p:cNvSpPr>
          <p:nvPr>
            <p:ph type="sldNum" sz="quarter" idx="12"/>
          </p:nvPr>
        </p:nvSpPr>
        <p:spPr/>
        <p:txBody>
          <a:bodyPr/>
          <a:lstStyle/>
          <a:p>
            <a:fld id="{589B7C76-EFF2-4CD8-A475-4750F11B4BC6}" type="slidenum">
              <a:rPr lang="pl-PL" smtClean="0"/>
              <a:pPr/>
              <a:t>‹#›</a:t>
            </a:fld>
            <a:endParaRPr lang="pl-PL"/>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ytuł i zawartość">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mtClean="0"/>
              <a:t>Kliknij, aby edytować styl wzorca tytułu</a:t>
            </a:r>
            <a:endParaRPr lang="pl-PL"/>
          </a:p>
        </p:txBody>
      </p:sp>
      <p:sp>
        <p:nvSpPr>
          <p:cNvPr id="3" name="Symbol zastępczy zawartości 2"/>
          <p:cNvSpPr>
            <a:spLocks noGrp="1"/>
          </p:cNvSpPr>
          <p:nvPr>
            <p:ph idx="1"/>
          </p:nvPr>
        </p:nvSpPr>
        <p:spPr/>
        <p:txBody>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daty 3"/>
          <p:cNvSpPr>
            <a:spLocks noGrp="1"/>
          </p:cNvSpPr>
          <p:nvPr>
            <p:ph type="dt" sz="half" idx="10"/>
          </p:nvPr>
        </p:nvSpPr>
        <p:spPr/>
        <p:txBody>
          <a:bodyPr/>
          <a:lstStyle/>
          <a:p>
            <a:fld id="{66221E02-25CB-4963-84BC-0813985E7D90}" type="datetimeFigureOut">
              <a:rPr lang="pl-PL" smtClean="0"/>
              <a:pPr/>
              <a:t>2017-10-19</a:t>
            </a:fld>
            <a:endParaRPr lang="pl-PL"/>
          </a:p>
        </p:txBody>
      </p:sp>
      <p:sp>
        <p:nvSpPr>
          <p:cNvPr id="5" name="Symbol zastępczy stopki 4"/>
          <p:cNvSpPr>
            <a:spLocks noGrp="1"/>
          </p:cNvSpPr>
          <p:nvPr>
            <p:ph type="ftr" sz="quarter" idx="11"/>
          </p:nvPr>
        </p:nvSpPr>
        <p:spPr/>
        <p:txBody>
          <a:bodyPr/>
          <a:lstStyle/>
          <a:p>
            <a:endParaRPr lang="pl-PL"/>
          </a:p>
        </p:txBody>
      </p:sp>
      <p:sp>
        <p:nvSpPr>
          <p:cNvPr id="6" name="Symbol zastępczy numeru slajdu 5"/>
          <p:cNvSpPr>
            <a:spLocks noGrp="1"/>
          </p:cNvSpPr>
          <p:nvPr>
            <p:ph type="sldNum" sz="quarter" idx="12"/>
          </p:nvPr>
        </p:nvSpPr>
        <p:spPr/>
        <p:txBody>
          <a:bodyPr/>
          <a:lstStyle/>
          <a:p>
            <a:fld id="{589B7C76-EFF2-4CD8-A475-4750F11B4BC6}" type="slidenum">
              <a:rPr lang="pl-PL" smtClean="0"/>
              <a:pPr/>
              <a:t>‹#›</a:t>
            </a:fld>
            <a:endParaRPr lang="pl-PL"/>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Nagłówek sekcji">
    <p:spTree>
      <p:nvGrpSpPr>
        <p:cNvPr id="1" name=""/>
        <p:cNvGrpSpPr/>
        <p:nvPr/>
      </p:nvGrpSpPr>
      <p:grpSpPr>
        <a:xfrm>
          <a:off x="0" y="0"/>
          <a:ext cx="0" cy="0"/>
          <a:chOff x="0" y="0"/>
          <a:chExt cx="0" cy="0"/>
        </a:xfrm>
      </p:grpSpPr>
      <p:sp>
        <p:nvSpPr>
          <p:cNvPr id="2" name="Tytuł 1"/>
          <p:cNvSpPr>
            <a:spLocks noGrp="1"/>
          </p:cNvSpPr>
          <p:nvPr>
            <p:ph type="title"/>
          </p:nvPr>
        </p:nvSpPr>
        <p:spPr>
          <a:xfrm>
            <a:off x="722313" y="4406900"/>
            <a:ext cx="7772400" cy="1362075"/>
          </a:xfrm>
        </p:spPr>
        <p:txBody>
          <a:bodyPr anchor="t"/>
          <a:lstStyle>
            <a:lvl1pPr algn="l">
              <a:defRPr sz="4000" b="1" cap="all"/>
            </a:lvl1pPr>
          </a:lstStyle>
          <a:p>
            <a:r>
              <a:rPr lang="pl-PL" smtClean="0"/>
              <a:t>Kliknij, aby edytować styl wzorca tytułu</a:t>
            </a:r>
            <a:endParaRPr lang="pl-PL"/>
          </a:p>
        </p:txBody>
      </p:sp>
      <p:sp>
        <p:nvSpPr>
          <p:cNvPr id="3" name="Symbol zastępczy tekstu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l-PL" smtClean="0"/>
              <a:t>Kliknij, aby edytować style wzorca tekstu</a:t>
            </a:r>
          </a:p>
        </p:txBody>
      </p:sp>
      <p:sp>
        <p:nvSpPr>
          <p:cNvPr id="4" name="Symbol zastępczy daty 3"/>
          <p:cNvSpPr>
            <a:spLocks noGrp="1"/>
          </p:cNvSpPr>
          <p:nvPr>
            <p:ph type="dt" sz="half" idx="10"/>
          </p:nvPr>
        </p:nvSpPr>
        <p:spPr/>
        <p:txBody>
          <a:bodyPr/>
          <a:lstStyle/>
          <a:p>
            <a:fld id="{66221E02-25CB-4963-84BC-0813985E7D90}" type="datetimeFigureOut">
              <a:rPr lang="pl-PL" smtClean="0"/>
              <a:pPr/>
              <a:t>2017-10-19</a:t>
            </a:fld>
            <a:endParaRPr lang="pl-PL"/>
          </a:p>
        </p:txBody>
      </p:sp>
      <p:sp>
        <p:nvSpPr>
          <p:cNvPr id="5" name="Symbol zastępczy stopki 4"/>
          <p:cNvSpPr>
            <a:spLocks noGrp="1"/>
          </p:cNvSpPr>
          <p:nvPr>
            <p:ph type="ftr" sz="quarter" idx="11"/>
          </p:nvPr>
        </p:nvSpPr>
        <p:spPr/>
        <p:txBody>
          <a:bodyPr/>
          <a:lstStyle/>
          <a:p>
            <a:endParaRPr lang="pl-PL"/>
          </a:p>
        </p:txBody>
      </p:sp>
      <p:sp>
        <p:nvSpPr>
          <p:cNvPr id="6" name="Symbol zastępczy numeru slajdu 5"/>
          <p:cNvSpPr>
            <a:spLocks noGrp="1"/>
          </p:cNvSpPr>
          <p:nvPr>
            <p:ph type="sldNum" sz="quarter" idx="12"/>
          </p:nvPr>
        </p:nvSpPr>
        <p:spPr/>
        <p:txBody>
          <a:bodyPr/>
          <a:lstStyle/>
          <a:p>
            <a:fld id="{589B7C76-EFF2-4CD8-A475-4750F11B4BC6}" type="slidenum">
              <a:rPr lang="pl-PL" smtClean="0"/>
              <a:pPr/>
              <a:t>‹#›</a:t>
            </a:fld>
            <a:endParaRPr lang="pl-PL"/>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wa elementy zawartości">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mtClean="0"/>
              <a:t>Kliknij, aby edytować styl wzorca tytułu</a:t>
            </a:r>
            <a:endParaRPr lang="pl-PL"/>
          </a:p>
        </p:txBody>
      </p:sp>
      <p:sp>
        <p:nvSpPr>
          <p:cNvPr id="3" name="Symbol zastępczy zawartości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zawartości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5" name="Symbol zastępczy daty 4"/>
          <p:cNvSpPr>
            <a:spLocks noGrp="1"/>
          </p:cNvSpPr>
          <p:nvPr>
            <p:ph type="dt" sz="half" idx="10"/>
          </p:nvPr>
        </p:nvSpPr>
        <p:spPr/>
        <p:txBody>
          <a:bodyPr/>
          <a:lstStyle/>
          <a:p>
            <a:fld id="{66221E02-25CB-4963-84BC-0813985E7D90}" type="datetimeFigureOut">
              <a:rPr lang="pl-PL" smtClean="0"/>
              <a:pPr/>
              <a:t>2017-10-19</a:t>
            </a:fld>
            <a:endParaRPr lang="pl-PL"/>
          </a:p>
        </p:txBody>
      </p:sp>
      <p:sp>
        <p:nvSpPr>
          <p:cNvPr id="6" name="Symbol zastępczy stopki 5"/>
          <p:cNvSpPr>
            <a:spLocks noGrp="1"/>
          </p:cNvSpPr>
          <p:nvPr>
            <p:ph type="ftr" sz="quarter" idx="11"/>
          </p:nvPr>
        </p:nvSpPr>
        <p:spPr/>
        <p:txBody>
          <a:bodyPr/>
          <a:lstStyle/>
          <a:p>
            <a:endParaRPr lang="pl-PL"/>
          </a:p>
        </p:txBody>
      </p:sp>
      <p:sp>
        <p:nvSpPr>
          <p:cNvPr id="7" name="Symbol zastępczy numeru slajdu 6"/>
          <p:cNvSpPr>
            <a:spLocks noGrp="1"/>
          </p:cNvSpPr>
          <p:nvPr>
            <p:ph type="sldNum" sz="quarter" idx="12"/>
          </p:nvPr>
        </p:nvSpPr>
        <p:spPr/>
        <p:txBody>
          <a:bodyPr/>
          <a:lstStyle/>
          <a:p>
            <a:fld id="{589B7C76-EFF2-4CD8-A475-4750F11B4BC6}" type="slidenum">
              <a:rPr lang="pl-PL" smtClean="0"/>
              <a:pPr/>
              <a:t>‹#›</a:t>
            </a:fld>
            <a:endParaRPr lang="pl-PL"/>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ównanie">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lvl1pPr>
              <a:defRPr/>
            </a:lvl1pPr>
          </a:lstStyle>
          <a:p>
            <a:r>
              <a:rPr lang="pl-PL" smtClean="0"/>
              <a:t>Kliknij, aby edytować styl wzorca tytułu</a:t>
            </a:r>
            <a:endParaRPr lang="pl-PL"/>
          </a:p>
        </p:txBody>
      </p:sp>
      <p:sp>
        <p:nvSpPr>
          <p:cNvPr id="3" name="Symbol zastępczy tekstu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smtClean="0"/>
              <a:t>Kliknij, aby edytować style wzorca tekstu</a:t>
            </a:r>
          </a:p>
        </p:txBody>
      </p:sp>
      <p:sp>
        <p:nvSpPr>
          <p:cNvPr id="4" name="Symbol zastępczy zawartości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5" name="Symbol zastępczy tekstu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smtClean="0"/>
              <a:t>Kliknij, aby edytować style wzorca tekstu</a:t>
            </a:r>
          </a:p>
        </p:txBody>
      </p:sp>
      <p:sp>
        <p:nvSpPr>
          <p:cNvPr id="6" name="Symbol zastępczy zawartości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7" name="Symbol zastępczy daty 6"/>
          <p:cNvSpPr>
            <a:spLocks noGrp="1"/>
          </p:cNvSpPr>
          <p:nvPr>
            <p:ph type="dt" sz="half" idx="10"/>
          </p:nvPr>
        </p:nvSpPr>
        <p:spPr/>
        <p:txBody>
          <a:bodyPr/>
          <a:lstStyle/>
          <a:p>
            <a:fld id="{66221E02-25CB-4963-84BC-0813985E7D90}" type="datetimeFigureOut">
              <a:rPr lang="pl-PL" smtClean="0"/>
              <a:pPr/>
              <a:t>2017-10-19</a:t>
            </a:fld>
            <a:endParaRPr lang="pl-PL"/>
          </a:p>
        </p:txBody>
      </p:sp>
      <p:sp>
        <p:nvSpPr>
          <p:cNvPr id="8" name="Symbol zastępczy stopki 7"/>
          <p:cNvSpPr>
            <a:spLocks noGrp="1"/>
          </p:cNvSpPr>
          <p:nvPr>
            <p:ph type="ftr" sz="quarter" idx="11"/>
          </p:nvPr>
        </p:nvSpPr>
        <p:spPr/>
        <p:txBody>
          <a:bodyPr/>
          <a:lstStyle/>
          <a:p>
            <a:endParaRPr lang="pl-PL"/>
          </a:p>
        </p:txBody>
      </p:sp>
      <p:sp>
        <p:nvSpPr>
          <p:cNvPr id="9" name="Symbol zastępczy numeru slajdu 8"/>
          <p:cNvSpPr>
            <a:spLocks noGrp="1"/>
          </p:cNvSpPr>
          <p:nvPr>
            <p:ph type="sldNum" sz="quarter" idx="12"/>
          </p:nvPr>
        </p:nvSpPr>
        <p:spPr/>
        <p:txBody>
          <a:bodyPr/>
          <a:lstStyle/>
          <a:p>
            <a:fld id="{589B7C76-EFF2-4CD8-A475-4750F11B4BC6}" type="slidenum">
              <a:rPr lang="pl-PL" smtClean="0"/>
              <a:pPr/>
              <a:t>‹#›</a:t>
            </a:fld>
            <a:endParaRPr lang="pl-PL"/>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ylko tytuł">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mtClean="0"/>
              <a:t>Kliknij, aby edytować styl wzorca tytułu</a:t>
            </a:r>
            <a:endParaRPr lang="pl-PL"/>
          </a:p>
        </p:txBody>
      </p:sp>
      <p:sp>
        <p:nvSpPr>
          <p:cNvPr id="3" name="Symbol zastępczy daty 2"/>
          <p:cNvSpPr>
            <a:spLocks noGrp="1"/>
          </p:cNvSpPr>
          <p:nvPr>
            <p:ph type="dt" sz="half" idx="10"/>
          </p:nvPr>
        </p:nvSpPr>
        <p:spPr/>
        <p:txBody>
          <a:bodyPr/>
          <a:lstStyle/>
          <a:p>
            <a:fld id="{66221E02-25CB-4963-84BC-0813985E7D90}" type="datetimeFigureOut">
              <a:rPr lang="pl-PL" smtClean="0"/>
              <a:pPr/>
              <a:t>2017-10-19</a:t>
            </a:fld>
            <a:endParaRPr lang="pl-PL"/>
          </a:p>
        </p:txBody>
      </p:sp>
      <p:sp>
        <p:nvSpPr>
          <p:cNvPr id="4" name="Symbol zastępczy stopki 3"/>
          <p:cNvSpPr>
            <a:spLocks noGrp="1"/>
          </p:cNvSpPr>
          <p:nvPr>
            <p:ph type="ftr" sz="quarter" idx="11"/>
          </p:nvPr>
        </p:nvSpPr>
        <p:spPr/>
        <p:txBody>
          <a:bodyPr/>
          <a:lstStyle/>
          <a:p>
            <a:endParaRPr lang="pl-PL"/>
          </a:p>
        </p:txBody>
      </p:sp>
      <p:sp>
        <p:nvSpPr>
          <p:cNvPr id="5" name="Symbol zastępczy numeru slajdu 4"/>
          <p:cNvSpPr>
            <a:spLocks noGrp="1"/>
          </p:cNvSpPr>
          <p:nvPr>
            <p:ph type="sldNum" sz="quarter" idx="12"/>
          </p:nvPr>
        </p:nvSpPr>
        <p:spPr/>
        <p:txBody>
          <a:bodyPr/>
          <a:lstStyle/>
          <a:p>
            <a:fld id="{589B7C76-EFF2-4CD8-A475-4750F11B4BC6}" type="slidenum">
              <a:rPr lang="pl-PL" smtClean="0"/>
              <a:pPr/>
              <a:t>‹#›</a:t>
            </a:fld>
            <a:endParaRPr lang="pl-PL"/>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usty">
    <p:spTree>
      <p:nvGrpSpPr>
        <p:cNvPr id="1" name=""/>
        <p:cNvGrpSpPr/>
        <p:nvPr/>
      </p:nvGrpSpPr>
      <p:grpSpPr>
        <a:xfrm>
          <a:off x="0" y="0"/>
          <a:ext cx="0" cy="0"/>
          <a:chOff x="0" y="0"/>
          <a:chExt cx="0" cy="0"/>
        </a:xfrm>
      </p:grpSpPr>
      <p:sp>
        <p:nvSpPr>
          <p:cNvPr id="2" name="Symbol zastępczy daty 1"/>
          <p:cNvSpPr>
            <a:spLocks noGrp="1"/>
          </p:cNvSpPr>
          <p:nvPr>
            <p:ph type="dt" sz="half" idx="10"/>
          </p:nvPr>
        </p:nvSpPr>
        <p:spPr/>
        <p:txBody>
          <a:bodyPr/>
          <a:lstStyle/>
          <a:p>
            <a:fld id="{66221E02-25CB-4963-84BC-0813985E7D90}" type="datetimeFigureOut">
              <a:rPr lang="pl-PL" smtClean="0"/>
              <a:pPr/>
              <a:t>2017-10-19</a:t>
            </a:fld>
            <a:endParaRPr lang="pl-PL"/>
          </a:p>
        </p:txBody>
      </p:sp>
      <p:sp>
        <p:nvSpPr>
          <p:cNvPr id="3" name="Symbol zastępczy stopki 2"/>
          <p:cNvSpPr>
            <a:spLocks noGrp="1"/>
          </p:cNvSpPr>
          <p:nvPr>
            <p:ph type="ftr" sz="quarter" idx="11"/>
          </p:nvPr>
        </p:nvSpPr>
        <p:spPr/>
        <p:txBody>
          <a:bodyPr/>
          <a:lstStyle/>
          <a:p>
            <a:endParaRPr lang="pl-PL"/>
          </a:p>
        </p:txBody>
      </p:sp>
      <p:sp>
        <p:nvSpPr>
          <p:cNvPr id="4" name="Symbol zastępczy numeru slajdu 3"/>
          <p:cNvSpPr>
            <a:spLocks noGrp="1"/>
          </p:cNvSpPr>
          <p:nvPr>
            <p:ph type="sldNum" sz="quarter" idx="12"/>
          </p:nvPr>
        </p:nvSpPr>
        <p:spPr/>
        <p:txBody>
          <a:bodyPr/>
          <a:lstStyle/>
          <a:p>
            <a:fld id="{589B7C76-EFF2-4CD8-A475-4750F11B4BC6}" type="slidenum">
              <a:rPr lang="pl-PL" smtClean="0"/>
              <a:pPr/>
              <a:t>‹#›</a:t>
            </a:fld>
            <a:endParaRPr lang="pl-PL"/>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Zawartość z podpisem">
    <p:spTree>
      <p:nvGrpSpPr>
        <p:cNvPr id="1" name=""/>
        <p:cNvGrpSpPr/>
        <p:nvPr/>
      </p:nvGrpSpPr>
      <p:grpSpPr>
        <a:xfrm>
          <a:off x="0" y="0"/>
          <a:ext cx="0" cy="0"/>
          <a:chOff x="0" y="0"/>
          <a:chExt cx="0" cy="0"/>
        </a:xfrm>
      </p:grpSpPr>
      <p:sp>
        <p:nvSpPr>
          <p:cNvPr id="2" name="Tytuł 1"/>
          <p:cNvSpPr>
            <a:spLocks noGrp="1"/>
          </p:cNvSpPr>
          <p:nvPr>
            <p:ph type="title"/>
          </p:nvPr>
        </p:nvSpPr>
        <p:spPr>
          <a:xfrm>
            <a:off x="457200" y="273050"/>
            <a:ext cx="3008313" cy="1162050"/>
          </a:xfrm>
        </p:spPr>
        <p:txBody>
          <a:bodyPr anchor="b"/>
          <a:lstStyle>
            <a:lvl1pPr algn="l">
              <a:defRPr sz="2000" b="1"/>
            </a:lvl1pPr>
          </a:lstStyle>
          <a:p>
            <a:r>
              <a:rPr lang="pl-PL" smtClean="0"/>
              <a:t>Kliknij, aby edytować styl wzorca tytułu</a:t>
            </a:r>
            <a:endParaRPr lang="pl-PL"/>
          </a:p>
        </p:txBody>
      </p:sp>
      <p:sp>
        <p:nvSpPr>
          <p:cNvPr id="3" name="Symbol zastępczy zawartości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tekstu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smtClean="0"/>
              <a:t>Kliknij, aby edytować style wzorca tekstu</a:t>
            </a:r>
          </a:p>
        </p:txBody>
      </p:sp>
      <p:sp>
        <p:nvSpPr>
          <p:cNvPr id="5" name="Symbol zastępczy daty 4"/>
          <p:cNvSpPr>
            <a:spLocks noGrp="1"/>
          </p:cNvSpPr>
          <p:nvPr>
            <p:ph type="dt" sz="half" idx="10"/>
          </p:nvPr>
        </p:nvSpPr>
        <p:spPr/>
        <p:txBody>
          <a:bodyPr/>
          <a:lstStyle/>
          <a:p>
            <a:fld id="{66221E02-25CB-4963-84BC-0813985E7D90}" type="datetimeFigureOut">
              <a:rPr lang="pl-PL" smtClean="0"/>
              <a:pPr/>
              <a:t>2017-10-19</a:t>
            </a:fld>
            <a:endParaRPr lang="pl-PL"/>
          </a:p>
        </p:txBody>
      </p:sp>
      <p:sp>
        <p:nvSpPr>
          <p:cNvPr id="6" name="Symbol zastępczy stopki 5"/>
          <p:cNvSpPr>
            <a:spLocks noGrp="1"/>
          </p:cNvSpPr>
          <p:nvPr>
            <p:ph type="ftr" sz="quarter" idx="11"/>
          </p:nvPr>
        </p:nvSpPr>
        <p:spPr/>
        <p:txBody>
          <a:bodyPr/>
          <a:lstStyle/>
          <a:p>
            <a:endParaRPr lang="pl-PL"/>
          </a:p>
        </p:txBody>
      </p:sp>
      <p:sp>
        <p:nvSpPr>
          <p:cNvPr id="7" name="Symbol zastępczy numeru slajdu 6"/>
          <p:cNvSpPr>
            <a:spLocks noGrp="1"/>
          </p:cNvSpPr>
          <p:nvPr>
            <p:ph type="sldNum" sz="quarter" idx="12"/>
          </p:nvPr>
        </p:nvSpPr>
        <p:spPr/>
        <p:txBody>
          <a:bodyPr/>
          <a:lstStyle/>
          <a:p>
            <a:fld id="{589B7C76-EFF2-4CD8-A475-4750F11B4BC6}" type="slidenum">
              <a:rPr lang="pl-PL" smtClean="0"/>
              <a:pPr/>
              <a:t>‹#›</a:t>
            </a:fld>
            <a:endParaRPr lang="pl-PL"/>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az z podpisem">
    <p:spTree>
      <p:nvGrpSpPr>
        <p:cNvPr id="1" name=""/>
        <p:cNvGrpSpPr/>
        <p:nvPr/>
      </p:nvGrpSpPr>
      <p:grpSpPr>
        <a:xfrm>
          <a:off x="0" y="0"/>
          <a:ext cx="0" cy="0"/>
          <a:chOff x="0" y="0"/>
          <a:chExt cx="0" cy="0"/>
        </a:xfrm>
      </p:grpSpPr>
      <p:sp>
        <p:nvSpPr>
          <p:cNvPr id="2" name="Tytuł 1"/>
          <p:cNvSpPr>
            <a:spLocks noGrp="1"/>
          </p:cNvSpPr>
          <p:nvPr>
            <p:ph type="title"/>
          </p:nvPr>
        </p:nvSpPr>
        <p:spPr>
          <a:xfrm>
            <a:off x="1792288" y="4800600"/>
            <a:ext cx="5486400" cy="566738"/>
          </a:xfrm>
        </p:spPr>
        <p:txBody>
          <a:bodyPr anchor="b"/>
          <a:lstStyle>
            <a:lvl1pPr algn="l">
              <a:defRPr sz="2000" b="1"/>
            </a:lvl1pPr>
          </a:lstStyle>
          <a:p>
            <a:r>
              <a:rPr lang="pl-PL" smtClean="0"/>
              <a:t>Kliknij, aby edytować styl wzorca tytułu</a:t>
            </a:r>
            <a:endParaRPr lang="pl-PL"/>
          </a:p>
        </p:txBody>
      </p:sp>
      <p:sp>
        <p:nvSpPr>
          <p:cNvPr id="3" name="Symbol zastępczy obrazu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pl-PL"/>
          </a:p>
        </p:txBody>
      </p:sp>
      <p:sp>
        <p:nvSpPr>
          <p:cNvPr id="4" name="Symbol zastępczy tekstu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smtClean="0"/>
              <a:t>Kliknij, aby edytować style wzorca tekstu</a:t>
            </a:r>
          </a:p>
        </p:txBody>
      </p:sp>
      <p:sp>
        <p:nvSpPr>
          <p:cNvPr id="5" name="Symbol zastępczy daty 4"/>
          <p:cNvSpPr>
            <a:spLocks noGrp="1"/>
          </p:cNvSpPr>
          <p:nvPr>
            <p:ph type="dt" sz="half" idx="10"/>
          </p:nvPr>
        </p:nvSpPr>
        <p:spPr/>
        <p:txBody>
          <a:bodyPr/>
          <a:lstStyle/>
          <a:p>
            <a:fld id="{66221E02-25CB-4963-84BC-0813985E7D90}" type="datetimeFigureOut">
              <a:rPr lang="pl-PL" smtClean="0"/>
              <a:pPr/>
              <a:t>2017-10-19</a:t>
            </a:fld>
            <a:endParaRPr lang="pl-PL"/>
          </a:p>
        </p:txBody>
      </p:sp>
      <p:sp>
        <p:nvSpPr>
          <p:cNvPr id="6" name="Symbol zastępczy stopki 5"/>
          <p:cNvSpPr>
            <a:spLocks noGrp="1"/>
          </p:cNvSpPr>
          <p:nvPr>
            <p:ph type="ftr" sz="quarter" idx="11"/>
          </p:nvPr>
        </p:nvSpPr>
        <p:spPr/>
        <p:txBody>
          <a:bodyPr/>
          <a:lstStyle/>
          <a:p>
            <a:endParaRPr lang="pl-PL"/>
          </a:p>
        </p:txBody>
      </p:sp>
      <p:sp>
        <p:nvSpPr>
          <p:cNvPr id="7" name="Symbol zastępczy numeru slajdu 6"/>
          <p:cNvSpPr>
            <a:spLocks noGrp="1"/>
          </p:cNvSpPr>
          <p:nvPr>
            <p:ph type="sldNum" sz="quarter" idx="12"/>
          </p:nvPr>
        </p:nvSpPr>
        <p:spPr/>
        <p:txBody>
          <a:bodyPr/>
          <a:lstStyle/>
          <a:p>
            <a:fld id="{589B7C76-EFF2-4CD8-A475-4750F11B4BC6}" type="slidenum">
              <a:rPr lang="pl-PL" smtClean="0"/>
              <a:pPr/>
              <a:t>‹#›</a:t>
            </a:fld>
            <a:endParaRPr lang="pl-PL"/>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ymbol zastępczy tytułu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pl-PL" smtClean="0"/>
              <a:t>Kliknij, aby edytować styl wzorca tytułu</a:t>
            </a:r>
            <a:endParaRPr lang="pl-PL"/>
          </a:p>
        </p:txBody>
      </p:sp>
      <p:sp>
        <p:nvSpPr>
          <p:cNvPr id="3" name="Symbol zastępczy tekstu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daty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6221E02-25CB-4963-84BC-0813985E7D90}" type="datetimeFigureOut">
              <a:rPr lang="pl-PL" smtClean="0"/>
              <a:pPr/>
              <a:t>2017-10-19</a:t>
            </a:fld>
            <a:endParaRPr lang="pl-PL"/>
          </a:p>
        </p:txBody>
      </p:sp>
      <p:sp>
        <p:nvSpPr>
          <p:cNvPr id="5" name="Symbol zastępczy stopki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pl-PL"/>
          </a:p>
        </p:txBody>
      </p:sp>
      <p:sp>
        <p:nvSpPr>
          <p:cNvPr id="6" name="Symbol zastępczy numeru slajdu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89B7C76-EFF2-4CD8-A475-4750F11B4BC6}" type="slidenum">
              <a:rPr lang="pl-PL" smtClean="0"/>
              <a:pPr/>
              <a:t>‹#›</a:t>
            </a:fld>
            <a:endParaRPr lang="pl-PL"/>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hyperlink" Target="http://www.google.pl/url?sa=i&amp;rct=j&amp;q=&amp;esrc=s&amp;source=images&amp;cd=&amp;cad=rja&amp;uact=8&amp;ved=0ahUKEwiirZubtvDWAhWpPZoKHdF7D6sQjRwIBw&amp;url=http://wiadomosci.dziennik.pl/wydarzenia/artykuly/149247,kosciol-protestuje-przeciwko-babie-jadze.html&amp;psig=AOvVaw0G_SKNIkwKydF5GFk1EfYg&amp;ust=1508081137316139" TargetMode="External"/><Relationship Id="rId1" Type="http://schemas.openxmlformats.org/officeDocument/2006/relationships/slideLayout" Target="../slideLayouts/slideLayout7.xml"/><Relationship Id="rId5" Type="http://schemas.openxmlformats.org/officeDocument/2006/relationships/image" Target="../media/image2.png"/><Relationship Id="rId4" Type="http://schemas.openxmlformats.org/officeDocument/2006/relationships/hyperlink" Target="http://www.google.pl/url?sa=i&amp;rct=j&amp;q=&amp;esrc=s&amp;source=images&amp;cd=&amp;cad=rja&amp;uact=8&amp;ved=0ahUKEwjYy4Pq5PDWAhUoYJoKHdm4CjQQjRwIBw&amp;url=http://www.clipartsfree.net/clipart/1544-poland-clipart.html&amp;psig=AOvVaw1zuCGEmFMSamwD_jRlE7Fs&amp;ust=1508093600611497" TargetMode="External"/></Relationships>
</file>

<file path=ppt/slides/_rels/slide10.xml.rels><?xml version="1.0" encoding="UTF-8" standalone="yes"?>
<Relationships xmlns="http://schemas.openxmlformats.org/package/2006/relationships"><Relationship Id="rId8" Type="http://schemas.openxmlformats.org/officeDocument/2006/relationships/image" Target="../media/image36.png"/><Relationship Id="rId3" Type="http://schemas.openxmlformats.org/officeDocument/2006/relationships/image" Target="../media/image31.png"/><Relationship Id="rId7" Type="http://schemas.openxmlformats.org/officeDocument/2006/relationships/image" Target="../media/image35.png"/><Relationship Id="rId2" Type="http://schemas.openxmlformats.org/officeDocument/2006/relationships/image" Target="../media/image30.png"/><Relationship Id="rId1" Type="http://schemas.openxmlformats.org/officeDocument/2006/relationships/slideLayout" Target="../slideLayouts/slideLayout7.xml"/><Relationship Id="rId6" Type="http://schemas.openxmlformats.org/officeDocument/2006/relationships/image" Target="../media/image34.png"/><Relationship Id="rId5" Type="http://schemas.openxmlformats.org/officeDocument/2006/relationships/image" Target="../media/image33.gif"/><Relationship Id="rId4" Type="http://schemas.openxmlformats.org/officeDocument/2006/relationships/image" Target="../media/image32.png"/><Relationship Id="rId9" Type="http://schemas.openxmlformats.org/officeDocument/2006/relationships/image" Target="../media/image37.png"/></Relationships>
</file>

<file path=ppt/slides/_rels/slide11.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png"/><Relationship Id="rId1" Type="http://schemas.openxmlformats.org/officeDocument/2006/relationships/slideLayout" Target="../slideLayouts/slideLayout7.xml"/><Relationship Id="rId4" Type="http://schemas.openxmlformats.org/officeDocument/2006/relationships/image" Target="../media/image40.png"/></Relationships>
</file>

<file path=ppt/slides/_rels/slide12.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image" Target="../media/image41.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43.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hyperlink" Target="http://www.google.pl/url?sa=i&amp;rct=j&amp;q=&amp;esrc=s&amp;source=images&amp;cd=&amp;cad=rja&amp;uact=8&amp;ved=0ahUKEwiLv47dvfzWAhXEF5oKHTCzCTcQjRwIBw&amp;url=http://comenius.lo2konskie.pl/&amp;psig=AOvVaw0KjDvn0URBC5Ni2ErAI2Hj&amp;ust=1508495477881133" TargetMode="External"/><Relationship Id="rId1" Type="http://schemas.openxmlformats.org/officeDocument/2006/relationships/slideLayout" Target="../slideLayouts/slideLayout7.xml"/><Relationship Id="rId6" Type="http://schemas.openxmlformats.org/officeDocument/2006/relationships/image" Target="../media/image46.jpeg"/><Relationship Id="rId5" Type="http://schemas.openxmlformats.org/officeDocument/2006/relationships/hyperlink" Target="http://www.google.pl/url?sa=i&amp;rct=j&amp;q=&amp;esrc=s&amp;source=images&amp;cd=&amp;cad=rja&amp;uact=8&amp;ved=0ahUKEwj3-a-8vfzWAhUFSJoKHQiWBrAQjRwIBw&amp;url=http://gminajozefow.pl/erasmus-w-zso-w-jozefowie-nad-wisla/erasmus-plus-logo/&amp;psig=AOvVaw1hyy-bCNTNkqYUal76LVGq&amp;ust=1508495410083047" TargetMode="External"/><Relationship Id="rId4" Type="http://schemas.openxmlformats.org/officeDocument/2006/relationships/image" Target="../media/image45.png"/></Relationships>
</file>

<file path=ppt/slides/_rels/slide2.xml.rels><?xml version="1.0" encoding="UTF-8" standalone="yes"?>
<Relationships xmlns="http://schemas.openxmlformats.org/package/2006/relationships"><Relationship Id="rId8" Type="http://schemas.openxmlformats.org/officeDocument/2006/relationships/hyperlink" Target="http://www.google.pl/url?sa=i&amp;rct=j&amp;q=&amp;esrc=s&amp;source=images&amp;cd=&amp;cad=rja&amp;uact=8&amp;ved=0ahUKEwj72N3_uPDWAhXHnRoKHY7SDcsQjRwIBw&amp;url=http://studioopinii.pl/archiwa/235&amp;psig=AOvVaw1Oricg5DxByyXuGoorhUPl&amp;ust=1508081745566174" TargetMode="External"/><Relationship Id="rId3" Type="http://schemas.openxmlformats.org/officeDocument/2006/relationships/image" Target="../media/image3.jpeg"/><Relationship Id="rId7" Type="http://schemas.openxmlformats.org/officeDocument/2006/relationships/image" Target="../media/image5.jpeg"/><Relationship Id="rId2" Type="http://schemas.openxmlformats.org/officeDocument/2006/relationships/hyperlink" Target="https://www.google.pl/url?sa=i&amp;rct=j&amp;q=&amp;esrc=s&amp;source=images&amp;cd=&amp;cad=rja&amp;uact=8&amp;ved=0ahUKEwjwuZDSufDWAhWGExoKHeKyAvsQjRwIBw&amp;url=https://wczasypolskie.pl/powiaty-w-polsce-zadania-mapa-powiatow?start=7&amp;psig=AOvVaw1cb82VSdHy2uDg1d7r6S_j&amp;ust=1508082047959295" TargetMode="External"/><Relationship Id="rId1" Type="http://schemas.openxmlformats.org/officeDocument/2006/relationships/slideLayout" Target="../slideLayouts/slideLayout7.xml"/><Relationship Id="rId6" Type="http://schemas.openxmlformats.org/officeDocument/2006/relationships/hyperlink" Target="http://www.google.pl/url?sa=i&amp;rct=j&amp;q=&amp;esrc=s&amp;source=images&amp;cd=&amp;cad=rja&amp;uact=8&amp;ved=0ahUKEwj_84GIw_DWAhXnKJoKHcBTBrgQjRwIBw&amp;url=http://swietokrzyskie.regiopedia.pl/wiki/logo-wojewodztwa-swietokrzyskiego&amp;psig=AOvVaw0G_SKNIkwKydF5GFk1EfYg&amp;ust=1508081137316139" TargetMode="External"/><Relationship Id="rId11" Type="http://schemas.openxmlformats.org/officeDocument/2006/relationships/image" Target="../media/image7.png"/><Relationship Id="rId5" Type="http://schemas.openxmlformats.org/officeDocument/2006/relationships/image" Target="../media/image4.jpeg"/><Relationship Id="rId10" Type="http://schemas.openxmlformats.org/officeDocument/2006/relationships/hyperlink" Target="https://www.google.pl/url?sa=i&amp;rct=j&amp;q=&amp;esrc=s&amp;source=images&amp;cd=&amp;cad=rja&amp;uact=8&amp;ved=0ahUKEwikiZjzxvDWAhUjIpoKHQrUCGMQjRwIBw&amp;url=https://pl.wikipedia.org/wiki/Herb_Ko%C5%84skich&amp;psig=AOvVaw0Wx-xzOyYUo2x9SaQoWzw7&amp;ust=1508085617151588" TargetMode="External"/><Relationship Id="rId4" Type="http://schemas.openxmlformats.org/officeDocument/2006/relationships/hyperlink" Target="http://www.echodnia.eu/swietokrzyskie/strona-glowna/art/9066562,rozbior-swietokrzyskiego-wszyscy-przeciw-sonda,id,t.html" TargetMode="External"/><Relationship Id="rId9" Type="http://schemas.openxmlformats.org/officeDocument/2006/relationships/image" Target="../media/image6.jpeg"/></Relationships>
</file>

<file path=ppt/slides/_rels/slide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hyperlink" Target="https://www.google.pl/url?sa=i&amp;rct=j&amp;q=&amp;esrc=s&amp;source=images&amp;cd=&amp;cad=rja&amp;uact=8&amp;ved=0ahUKEwjis5C46vDWAhWlDZoKHYqUAfgQjRwIBw&amp;url=https://brainly.pl/zadanie/7470188&amp;psig=AOvVaw1osvrxyh59bTUtijMV1hFO&amp;ust=1508095119635769" TargetMode="External"/><Relationship Id="rId2" Type="http://schemas.openxmlformats.org/officeDocument/2006/relationships/image" Target="../media/image10.jpeg"/><Relationship Id="rId1" Type="http://schemas.openxmlformats.org/officeDocument/2006/relationships/slideLayout" Target="../slideLayouts/slideLayout7.xml"/><Relationship Id="rId4" Type="http://schemas.openxmlformats.org/officeDocument/2006/relationships/image" Target="../media/image11.jpeg"/></Relationships>
</file>

<file path=ppt/slides/_rels/slide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jpeg"/><Relationship Id="rId1" Type="http://schemas.openxmlformats.org/officeDocument/2006/relationships/slideLayout" Target="../slideLayouts/slideLayout7.xml"/><Relationship Id="rId4" Type="http://schemas.openxmlformats.org/officeDocument/2006/relationships/image" Target="../media/image14.jpeg"/></Relationships>
</file>

<file path=ppt/slides/_rels/slide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slideLayout" Target="../slideLayouts/slideLayout7.xml"/><Relationship Id="rId1" Type="http://schemas.openxmlformats.org/officeDocument/2006/relationships/video" Target="file:///C:\Users\Agnieszka\Desktop\Jaskinia%20Raj%20-%20ostatnia%20wycieczka%20sezonu%202013.mp4" TargetMode="External"/><Relationship Id="rId4" Type="http://schemas.openxmlformats.org/officeDocument/2006/relationships/image" Target="../media/image18.png"/></Relationships>
</file>

<file path=ppt/slides/_rels/slide8.xml.rels><?xml version="1.0" encoding="UTF-8" standalone="yes"?>
<Relationships xmlns="http://schemas.openxmlformats.org/package/2006/relationships"><Relationship Id="rId3" Type="http://schemas.openxmlformats.org/officeDocument/2006/relationships/image" Target="../media/image20.png"/><Relationship Id="rId7" Type="http://schemas.openxmlformats.org/officeDocument/2006/relationships/image" Target="../media/image24.png"/><Relationship Id="rId2" Type="http://schemas.openxmlformats.org/officeDocument/2006/relationships/image" Target="../media/image19.jpeg"/><Relationship Id="rId1" Type="http://schemas.openxmlformats.org/officeDocument/2006/relationships/slideLayout" Target="../slideLayouts/slideLayout7.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21.png"/></Relationships>
</file>

<file path=ppt/slides/_rels/slide9.xml.rels><?xml version="1.0" encoding="UTF-8" standalone="yes"?>
<Relationships xmlns="http://schemas.openxmlformats.org/package/2006/relationships"><Relationship Id="rId8" Type="http://schemas.openxmlformats.org/officeDocument/2006/relationships/image" Target="../media/image29.jpeg"/><Relationship Id="rId3" Type="http://schemas.openxmlformats.org/officeDocument/2006/relationships/image" Target="../media/image26.png"/><Relationship Id="rId7" Type="http://schemas.openxmlformats.org/officeDocument/2006/relationships/hyperlink" Target="http://www.google.pl/url?sa=i&amp;rct=j&amp;q=&amp;esrc=s&amp;source=images&amp;cd=&amp;cad=rja&amp;uact=8&amp;ved=0ahUKEwjTh_LE5_DWAhWmYJoKHQyWARIQjRwIBw&amp;url=http://dinoanimals.pl/zwierzeta/pizmowol-wol-pizmowy/&amp;psig=AOvVaw2JyIJiApMwOfXA3V6YJGsk&amp;ust=1508094281181987" TargetMode="External"/><Relationship Id="rId2" Type="http://schemas.openxmlformats.org/officeDocument/2006/relationships/image" Target="../media/image25.png"/><Relationship Id="rId1" Type="http://schemas.openxmlformats.org/officeDocument/2006/relationships/slideLayout" Target="../slideLayouts/slideLayout7.xml"/><Relationship Id="rId6" Type="http://schemas.openxmlformats.org/officeDocument/2006/relationships/image" Target="../media/image28.jpeg"/><Relationship Id="rId5" Type="http://schemas.openxmlformats.org/officeDocument/2006/relationships/hyperlink" Target="http://www.google.pl/url?sa=i&amp;rct=j&amp;q=&amp;esrc=s&amp;source=images&amp;cd=&amp;cad=rja&amp;uact=8&amp;ved=0ahUKEwjC1biA5_DWAhWIBZoKHXhFBEkQjRwIBw&amp;url=http://dinoanimals.pl/zwierzeta/nosorozec-wlochaty-coelodonta-antiquitatis/&amp;psig=AOvVaw0J3ly3DbwoHZnuJB1BzqNT&amp;ust=1508094212454469" TargetMode="External"/><Relationship Id="rId4" Type="http://schemas.openxmlformats.org/officeDocument/2006/relationships/image" Target="../media/image2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Podobny obraz">
            <a:hlinkClick r:id="rId2"/>
          </p:cNvPr>
          <p:cNvPicPr>
            <a:picLocks noChangeAspect="1" noChangeArrowheads="1"/>
          </p:cNvPicPr>
          <p:nvPr/>
        </p:nvPicPr>
        <p:blipFill>
          <a:blip r:embed="rId3" cstate="print"/>
          <a:srcRect t="11162" b="11412"/>
          <a:stretch>
            <a:fillRect/>
          </a:stretch>
        </p:blipFill>
        <p:spPr bwMode="auto">
          <a:xfrm>
            <a:off x="0" y="3861048"/>
            <a:ext cx="5220072" cy="2996952"/>
          </a:xfrm>
          <a:prstGeom prst="rect">
            <a:avLst/>
          </a:prstGeom>
          <a:noFill/>
        </p:spPr>
      </p:pic>
      <p:pic>
        <p:nvPicPr>
          <p:cNvPr id="1030" name="Picture 6" descr="Podobny obraz">
            <a:hlinkClick r:id="rId4"/>
          </p:cNvPr>
          <p:cNvPicPr>
            <a:picLocks noChangeAspect="1" noChangeArrowheads="1"/>
          </p:cNvPicPr>
          <p:nvPr/>
        </p:nvPicPr>
        <p:blipFill>
          <a:blip r:embed="rId5" cstate="print"/>
          <a:srcRect/>
          <a:stretch>
            <a:fillRect/>
          </a:stretch>
        </p:blipFill>
        <p:spPr bwMode="auto">
          <a:xfrm>
            <a:off x="2618656" y="-459432"/>
            <a:ext cx="6525344" cy="6525344"/>
          </a:xfrm>
          <a:prstGeom prst="rect">
            <a:avLst/>
          </a:prstGeom>
          <a:noFill/>
        </p:spPr>
      </p:pic>
      <p:sp>
        <p:nvSpPr>
          <p:cNvPr id="4" name="Prostokąt 3"/>
          <p:cNvSpPr/>
          <p:nvPr/>
        </p:nvSpPr>
        <p:spPr>
          <a:xfrm>
            <a:off x="149603" y="1268760"/>
            <a:ext cx="8052204" cy="2123658"/>
          </a:xfrm>
          <a:prstGeom prst="rect">
            <a:avLst/>
          </a:prstGeom>
          <a:noFill/>
        </p:spPr>
        <p:txBody>
          <a:bodyPr wrap="none" lIns="91440" tIns="45720" rIns="91440" bIns="45720">
            <a:spAutoFit/>
          </a:bodyPr>
          <a:lstStyle/>
          <a:p>
            <a:pPr algn="ctr"/>
            <a:r>
              <a:rPr lang="pl-PL" sz="6600" b="1" cap="none" spc="0" dirty="0" smtClean="0">
                <a:ln w="12700">
                  <a:solidFill>
                    <a:schemeClr val="bg1"/>
                  </a:solidFill>
                  <a:prstDash val="solid"/>
                </a:ln>
                <a:solidFill>
                  <a:srgbClr val="00B050"/>
                </a:solidFill>
                <a:effectLst>
                  <a:outerShdw blurRad="41275" dist="20320" dir="1800000" algn="tl" rotWithShape="0">
                    <a:srgbClr val="000000">
                      <a:alpha val="40000"/>
                    </a:srgbClr>
                  </a:outerShdw>
                </a:effectLst>
                <a:latin typeface="Berlin Sans FB Demi" pitchFamily="34" charset="0"/>
              </a:rPr>
              <a:t>„An </a:t>
            </a:r>
            <a:r>
              <a:rPr lang="pl-PL" sz="6600" b="1" cap="none" spc="0" dirty="0" err="1" smtClean="0">
                <a:ln w="12700">
                  <a:solidFill>
                    <a:schemeClr val="bg1"/>
                  </a:solidFill>
                  <a:prstDash val="solid"/>
                </a:ln>
                <a:solidFill>
                  <a:srgbClr val="00B050"/>
                </a:solidFill>
                <a:effectLst>
                  <a:outerShdw blurRad="41275" dist="20320" dir="1800000" algn="tl" rotWithShape="0">
                    <a:srgbClr val="000000">
                      <a:alpha val="40000"/>
                    </a:srgbClr>
                  </a:outerShdw>
                </a:effectLst>
                <a:latin typeface="Berlin Sans FB Demi" pitchFamily="34" charset="0"/>
              </a:rPr>
              <a:t>interesting</a:t>
            </a:r>
            <a:r>
              <a:rPr lang="pl-PL" sz="6600" b="1" cap="none" spc="0" dirty="0" smtClean="0">
                <a:ln w="12700">
                  <a:solidFill>
                    <a:schemeClr val="bg1"/>
                  </a:solidFill>
                  <a:prstDash val="solid"/>
                </a:ln>
                <a:solidFill>
                  <a:srgbClr val="00B050"/>
                </a:solidFill>
                <a:effectLst>
                  <a:outerShdw blurRad="41275" dist="20320" dir="1800000" algn="tl" rotWithShape="0">
                    <a:srgbClr val="000000">
                      <a:alpha val="40000"/>
                    </a:srgbClr>
                  </a:outerShdw>
                </a:effectLst>
                <a:latin typeface="Berlin Sans FB Demi" pitchFamily="34" charset="0"/>
              </a:rPr>
              <a:t> place</a:t>
            </a:r>
          </a:p>
          <a:p>
            <a:pPr algn="ctr"/>
            <a:r>
              <a:rPr lang="pl-PL" sz="6600" b="1" cap="none" spc="0" dirty="0" smtClean="0">
                <a:ln w="12700">
                  <a:solidFill>
                    <a:schemeClr val="bg1"/>
                  </a:solidFill>
                  <a:prstDash val="solid"/>
                </a:ln>
                <a:solidFill>
                  <a:srgbClr val="00B050"/>
                </a:solidFill>
                <a:effectLst>
                  <a:outerShdw blurRad="41275" dist="20320" dir="1800000" algn="tl" rotWithShape="0">
                    <a:srgbClr val="000000">
                      <a:alpha val="40000"/>
                    </a:srgbClr>
                  </a:outerShdw>
                </a:effectLst>
                <a:latin typeface="Berlin Sans FB Demi" pitchFamily="34" charset="0"/>
              </a:rPr>
              <a:t> </a:t>
            </a:r>
            <a:r>
              <a:rPr lang="pl-PL" sz="6600" b="1" cap="none" spc="0" dirty="0" err="1" smtClean="0">
                <a:ln w="12700">
                  <a:solidFill>
                    <a:schemeClr val="bg1"/>
                  </a:solidFill>
                  <a:prstDash val="solid"/>
                </a:ln>
                <a:solidFill>
                  <a:srgbClr val="00B050"/>
                </a:solidFill>
                <a:effectLst>
                  <a:outerShdw blurRad="41275" dist="20320" dir="1800000" algn="tl" rotWithShape="0">
                    <a:srgbClr val="000000">
                      <a:alpha val="40000"/>
                    </a:srgbClr>
                  </a:outerShdw>
                </a:effectLst>
                <a:latin typeface="Berlin Sans FB Demi" pitchFamily="34" charset="0"/>
              </a:rPr>
              <a:t>in</a:t>
            </a:r>
            <a:r>
              <a:rPr lang="pl-PL" sz="6600" b="1" cap="none" spc="0" dirty="0" smtClean="0">
                <a:ln w="12700">
                  <a:solidFill>
                    <a:schemeClr val="bg1"/>
                  </a:solidFill>
                  <a:prstDash val="solid"/>
                </a:ln>
                <a:solidFill>
                  <a:srgbClr val="00B050"/>
                </a:solidFill>
                <a:effectLst>
                  <a:outerShdw blurRad="41275" dist="20320" dir="1800000" algn="tl" rotWithShape="0">
                    <a:srgbClr val="000000">
                      <a:alpha val="40000"/>
                    </a:srgbClr>
                  </a:outerShdw>
                </a:effectLst>
                <a:latin typeface="Berlin Sans FB Demi" pitchFamily="34" charset="0"/>
              </a:rPr>
              <a:t> </a:t>
            </a:r>
            <a:r>
              <a:rPr lang="pl-PL" sz="6600" b="1" cap="none" spc="0" dirty="0" err="1" smtClean="0">
                <a:ln w="12700">
                  <a:solidFill>
                    <a:schemeClr val="bg1"/>
                  </a:solidFill>
                  <a:prstDash val="solid"/>
                </a:ln>
                <a:solidFill>
                  <a:srgbClr val="00B050"/>
                </a:solidFill>
                <a:effectLst>
                  <a:outerShdw blurRad="41275" dist="20320" dir="1800000" algn="tl" rotWithShape="0">
                    <a:srgbClr val="000000">
                      <a:alpha val="40000"/>
                    </a:srgbClr>
                  </a:outerShdw>
                </a:effectLst>
                <a:latin typeface="Berlin Sans FB Demi" pitchFamily="34" charset="0"/>
              </a:rPr>
              <a:t>our</a:t>
            </a:r>
            <a:r>
              <a:rPr lang="pl-PL" sz="6600" b="1" cap="none" spc="0" dirty="0" smtClean="0">
                <a:ln w="12700">
                  <a:solidFill>
                    <a:schemeClr val="bg1"/>
                  </a:solidFill>
                  <a:prstDash val="solid"/>
                </a:ln>
                <a:solidFill>
                  <a:srgbClr val="00B050"/>
                </a:solidFill>
                <a:effectLst>
                  <a:outerShdw blurRad="41275" dist="20320" dir="1800000" algn="tl" rotWithShape="0">
                    <a:srgbClr val="000000">
                      <a:alpha val="40000"/>
                    </a:srgbClr>
                  </a:outerShdw>
                </a:effectLst>
                <a:latin typeface="Berlin Sans FB Demi" pitchFamily="34" charset="0"/>
              </a:rPr>
              <a:t> region”</a:t>
            </a:r>
            <a:endParaRPr lang="pl-PL" sz="6600" b="1" cap="none" spc="0" dirty="0">
              <a:ln w="12700">
                <a:solidFill>
                  <a:schemeClr val="bg1"/>
                </a:solidFill>
                <a:prstDash val="solid"/>
              </a:ln>
              <a:solidFill>
                <a:srgbClr val="00B050"/>
              </a:solidFill>
              <a:effectLst>
                <a:outerShdw blurRad="41275" dist="20320" dir="1800000" algn="tl" rotWithShape="0">
                  <a:srgbClr val="000000">
                    <a:alpha val="40000"/>
                  </a:srgbClr>
                </a:outerShdw>
              </a:effectLst>
              <a:latin typeface="Berlin Sans FB Demi" pitchFamily="34"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gradFill>
          <a:gsLst>
            <a:gs pos="83000">
              <a:schemeClr val="bg1"/>
            </a:gs>
            <a:gs pos="90000">
              <a:srgbClr val="00B050"/>
            </a:gs>
            <a:gs pos="0">
              <a:srgbClr val="92D050">
                <a:alpha val="19000"/>
              </a:srgbClr>
            </a:gs>
          </a:gsLst>
          <a:lin ang="1800000" scaled="0"/>
        </a:gradFill>
        <a:effectLst/>
      </p:bgPr>
    </p:bg>
    <p:spTree>
      <p:nvGrpSpPr>
        <p:cNvPr id="1" name=""/>
        <p:cNvGrpSpPr/>
        <p:nvPr/>
      </p:nvGrpSpPr>
      <p:grpSpPr>
        <a:xfrm>
          <a:off x="0" y="0"/>
          <a:ext cx="0" cy="0"/>
          <a:chOff x="0" y="0"/>
          <a:chExt cx="0" cy="0"/>
        </a:xfrm>
      </p:grpSpPr>
      <p:pic>
        <p:nvPicPr>
          <p:cNvPr id="43023" name="Picture 15" descr="http://jaskiniaraj.pl/images/galeria/5m.png"/>
          <p:cNvPicPr>
            <a:picLocks noChangeAspect="1" noChangeArrowheads="1"/>
          </p:cNvPicPr>
          <p:nvPr/>
        </p:nvPicPr>
        <p:blipFill>
          <a:blip r:embed="rId2" cstate="print"/>
          <a:srcRect t="882"/>
          <a:stretch>
            <a:fillRect/>
          </a:stretch>
        </p:blipFill>
        <p:spPr bwMode="auto">
          <a:xfrm>
            <a:off x="251520" y="4077072"/>
            <a:ext cx="4176258" cy="2780928"/>
          </a:xfrm>
          <a:prstGeom prst="rect">
            <a:avLst/>
          </a:prstGeom>
          <a:ln>
            <a:noFill/>
          </a:ln>
          <a:effectLst>
            <a:softEdge rad="112500"/>
          </a:effectLst>
        </p:spPr>
      </p:pic>
      <p:sp>
        <p:nvSpPr>
          <p:cNvPr id="2" name="Prostokąt 1"/>
          <p:cNvSpPr/>
          <p:nvPr/>
        </p:nvSpPr>
        <p:spPr>
          <a:xfrm>
            <a:off x="395536" y="332656"/>
            <a:ext cx="7278146" cy="1107996"/>
          </a:xfrm>
          <a:prstGeom prst="rect">
            <a:avLst/>
          </a:prstGeom>
          <a:noFill/>
        </p:spPr>
        <p:txBody>
          <a:bodyPr wrap="none" lIns="91440" tIns="45720" rIns="91440" bIns="45720">
            <a:spAutoFit/>
          </a:bodyPr>
          <a:lstStyle/>
          <a:p>
            <a:r>
              <a:rPr lang="pl-PL" sz="6600" b="1" dirty="0" err="1" smtClean="0">
                <a:ln>
                  <a:solidFill>
                    <a:schemeClr val="tx1"/>
                  </a:solidFill>
                </a:ln>
                <a:solidFill>
                  <a:srgbClr val="FF0000"/>
                </a:solidFill>
                <a:latin typeface="Cooper Black" pitchFamily="18" charset="0"/>
              </a:rPr>
              <a:t>Interesting</a:t>
            </a:r>
            <a:r>
              <a:rPr lang="pl-PL" sz="6600" b="1" dirty="0" smtClean="0">
                <a:ln>
                  <a:solidFill>
                    <a:schemeClr val="tx1"/>
                  </a:solidFill>
                </a:ln>
                <a:solidFill>
                  <a:srgbClr val="C00000"/>
                </a:solidFill>
                <a:latin typeface="Cooper Black" pitchFamily="18" charset="0"/>
              </a:rPr>
              <a:t> </a:t>
            </a:r>
            <a:r>
              <a:rPr lang="pl-PL" sz="6600" b="1" dirty="0" err="1" smtClean="0">
                <a:ln>
                  <a:solidFill>
                    <a:schemeClr val="tx1"/>
                  </a:solidFill>
                </a:ln>
                <a:solidFill>
                  <a:srgbClr val="C00000"/>
                </a:solidFill>
                <a:latin typeface="Cooper Black" pitchFamily="18" charset="0"/>
              </a:rPr>
              <a:t>facts</a:t>
            </a:r>
            <a:endParaRPr lang="pl-PL" sz="6600" dirty="0">
              <a:ln>
                <a:solidFill>
                  <a:schemeClr val="tx1"/>
                </a:solidFill>
              </a:ln>
              <a:solidFill>
                <a:srgbClr val="C00000"/>
              </a:solidFill>
              <a:latin typeface="Cooper Black" pitchFamily="18" charset="0"/>
            </a:endParaRPr>
          </a:p>
        </p:txBody>
      </p:sp>
      <p:pic>
        <p:nvPicPr>
          <p:cNvPr id="43012" name="Picture 4" descr="C:\Users\Agnieszka\AppData\Local\Microsoft\Windows\INetCache\IE\2FAXL83M\Fakt-Logo[1].png"/>
          <p:cNvPicPr>
            <a:picLocks noChangeAspect="1" noChangeArrowheads="1"/>
          </p:cNvPicPr>
          <p:nvPr/>
        </p:nvPicPr>
        <p:blipFill>
          <a:blip r:embed="rId3" cstate="print"/>
          <a:srcRect/>
          <a:stretch>
            <a:fillRect/>
          </a:stretch>
        </p:blipFill>
        <p:spPr bwMode="auto">
          <a:xfrm>
            <a:off x="5364088" y="0"/>
            <a:ext cx="2514575" cy="1559037"/>
          </a:xfrm>
          <a:prstGeom prst="rect">
            <a:avLst/>
          </a:prstGeom>
          <a:noFill/>
        </p:spPr>
      </p:pic>
      <p:pic>
        <p:nvPicPr>
          <p:cNvPr id="43013" name="Picture 5" descr="C:\Users\Agnieszka\AppData\Local\Microsoft\Windows\INetCache\IE\K0U6S6P1\clipart-0087[1].png"/>
          <p:cNvPicPr>
            <a:picLocks noChangeAspect="1" noChangeArrowheads="1"/>
          </p:cNvPicPr>
          <p:nvPr/>
        </p:nvPicPr>
        <p:blipFill>
          <a:blip r:embed="rId4" cstate="print"/>
          <a:srcRect/>
          <a:stretch>
            <a:fillRect/>
          </a:stretch>
        </p:blipFill>
        <p:spPr bwMode="auto">
          <a:xfrm>
            <a:off x="6516216" y="260648"/>
            <a:ext cx="1176212" cy="1008112"/>
          </a:xfrm>
          <a:prstGeom prst="rect">
            <a:avLst/>
          </a:prstGeom>
          <a:noFill/>
        </p:spPr>
      </p:pic>
      <p:pic>
        <p:nvPicPr>
          <p:cNvPr id="43019" name="Picture 11" descr="C:\Users\Agnieszka\AppData\Local\Microsoft\Windows\INetCache\IE\K0U6S6P1\s[1].gif"/>
          <p:cNvPicPr>
            <a:picLocks noChangeAspect="1" noChangeArrowheads="1"/>
          </p:cNvPicPr>
          <p:nvPr/>
        </p:nvPicPr>
        <p:blipFill>
          <a:blip r:embed="rId5" cstate="print"/>
          <a:srcRect/>
          <a:stretch>
            <a:fillRect/>
          </a:stretch>
        </p:blipFill>
        <p:spPr bwMode="auto">
          <a:xfrm>
            <a:off x="7956376" y="260648"/>
            <a:ext cx="752872" cy="976851"/>
          </a:xfrm>
          <a:prstGeom prst="rect">
            <a:avLst/>
          </a:prstGeom>
          <a:noFill/>
        </p:spPr>
      </p:pic>
      <p:sp>
        <p:nvSpPr>
          <p:cNvPr id="15" name="Prostokąt 14"/>
          <p:cNvSpPr/>
          <p:nvPr/>
        </p:nvSpPr>
        <p:spPr>
          <a:xfrm>
            <a:off x="539552" y="3501008"/>
            <a:ext cx="6919458" cy="523220"/>
          </a:xfrm>
          <a:prstGeom prst="rect">
            <a:avLst/>
          </a:prstGeom>
        </p:spPr>
        <p:txBody>
          <a:bodyPr wrap="none">
            <a:spAutoFit/>
          </a:bodyPr>
          <a:lstStyle/>
          <a:p>
            <a:r>
              <a:rPr lang="en-US" sz="2800" dirty="0" smtClean="0">
                <a:latin typeface="Cooper Black" pitchFamily="18" charset="0"/>
              </a:rPr>
              <a:t>The cave was discovered accidentally</a:t>
            </a:r>
            <a:endParaRPr lang="en-US" sz="2800" dirty="0">
              <a:latin typeface="Cooper Black" pitchFamily="18" charset="0"/>
            </a:endParaRPr>
          </a:p>
        </p:txBody>
      </p:sp>
      <p:pic>
        <p:nvPicPr>
          <p:cNvPr id="43025" name="Picture 17" descr="http://jaskiniaraj.pl/images/galeria/6m.png"/>
          <p:cNvPicPr>
            <a:picLocks noChangeAspect="1" noChangeArrowheads="1"/>
          </p:cNvPicPr>
          <p:nvPr/>
        </p:nvPicPr>
        <p:blipFill>
          <a:blip r:embed="rId6" cstate="print"/>
          <a:srcRect/>
          <a:stretch>
            <a:fillRect/>
          </a:stretch>
        </p:blipFill>
        <p:spPr bwMode="auto">
          <a:xfrm>
            <a:off x="4716016" y="4076719"/>
            <a:ext cx="4139952" cy="2781281"/>
          </a:xfrm>
          <a:prstGeom prst="rect">
            <a:avLst/>
          </a:prstGeom>
          <a:ln>
            <a:noFill/>
          </a:ln>
          <a:effectLst>
            <a:softEdge rad="112500"/>
          </a:effectLst>
        </p:spPr>
      </p:pic>
      <p:pic>
        <p:nvPicPr>
          <p:cNvPr id="43027" name="Picture 19" descr="http://jaskiniaraj.pl/images/galeria/12m.png"/>
          <p:cNvPicPr>
            <a:picLocks noChangeAspect="1" noChangeArrowheads="1"/>
          </p:cNvPicPr>
          <p:nvPr/>
        </p:nvPicPr>
        <p:blipFill>
          <a:blip r:embed="rId7" cstate="print"/>
          <a:srcRect/>
          <a:stretch>
            <a:fillRect/>
          </a:stretch>
        </p:blipFill>
        <p:spPr bwMode="auto">
          <a:xfrm>
            <a:off x="3347864" y="1700808"/>
            <a:ext cx="2808312" cy="1886665"/>
          </a:xfrm>
          <a:prstGeom prst="rect">
            <a:avLst/>
          </a:prstGeom>
          <a:ln>
            <a:noFill/>
          </a:ln>
          <a:effectLst>
            <a:softEdge rad="112500"/>
          </a:effectLst>
        </p:spPr>
      </p:pic>
      <p:pic>
        <p:nvPicPr>
          <p:cNvPr id="43029" name="Picture 21" descr="http://jaskiniaraj.pl/images/galeria/4m.png"/>
          <p:cNvPicPr>
            <a:picLocks noChangeAspect="1" noChangeArrowheads="1"/>
          </p:cNvPicPr>
          <p:nvPr/>
        </p:nvPicPr>
        <p:blipFill>
          <a:blip r:embed="rId8" cstate="print"/>
          <a:srcRect/>
          <a:stretch>
            <a:fillRect/>
          </a:stretch>
        </p:blipFill>
        <p:spPr bwMode="auto">
          <a:xfrm>
            <a:off x="251520" y="1484784"/>
            <a:ext cx="2880320" cy="1935041"/>
          </a:xfrm>
          <a:prstGeom prst="rect">
            <a:avLst/>
          </a:prstGeom>
          <a:ln>
            <a:noFill/>
          </a:ln>
          <a:effectLst>
            <a:softEdge rad="112500"/>
          </a:effectLst>
        </p:spPr>
      </p:pic>
      <p:pic>
        <p:nvPicPr>
          <p:cNvPr id="43031" name="Picture 23" descr="http://jaskiniaraj.pl/images/galeria/7m.png"/>
          <p:cNvPicPr>
            <a:picLocks noChangeAspect="1" noChangeArrowheads="1"/>
          </p:cNvPicPr>
          <p:nvPr/>
        </p:nvPicPr>
        <p:blipFill>
          <a:blip r:embed="rId9" cstate="print"/>
          <a:srcRect/>
          <a:stretch>
            <a:fillRect/>
          </a:stretch>
        </p:blipFill>
        <p:spPr bwMode="auto">
          <a:xfrm>
            <a:off x="6372200" y="1772816"/>
            <a:ext cx="2466975" cy="1657350"/>
          </a:xfrm>
          <a:prstGeom prst="rect">
            <a:avLst/>
          </a:prstGeom>
          <a:ln>
            <a:noFill/>
          </a:ln>
          <a:effectLst>
            <a:softEdge rad="112500"/>
          </a:effectLst>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gradFill>
          <a:gsLst>
            <a:gs pos="0">
              <a:srgbClr val="8488C4"/>
            </a:gs>
            <a:gs pos="53000">
              <a:srgbClr val="D4DEFF"/>
            </a:gs>
            <a:gs pos="83000">
              <a:srgbClr val="D4DEFF"/>
            </a:gs>
            <a:gs pos="100000">
              <a:srgbClr val="96AB94"/>
            </a:gs>
          </a:gsLst>
          <a:lin ang="1800000" scaled="0"/>
        </a:gradFill>
        <a:effectLst/>
      </p:bgPr>
    </p:bg>
    <p:spTree>
      <p:nvGrpSpPr>
        <p:cNvPr id="1" name=""/>
        <p:cNvGrpSpPr/>
        <p:nvPr/>
      </p:nvGrpSpPr>
      <p:grpSpPr>
        <a:xfrm>
          <a:off x="0" y="0"/>
          <a:ext cx="0" cy="0"/>
          <a:chOff x="0" y="0"/>
          <a:chExt cx="0" cy="0"/>
        </a:xfrm>
      </p:grpSpPr>
      <p:pic>
        <p:nvPicPr>
          <p:cNvPr id="4" name="Picture 13" descr="C:\Users\Agnieszka\AppData\Local\Microsoft\Windows\INetCache\IE\2G18O1V8\thermometer[1].png"/>
          <p:cNvPicPr>
            <a:picLocks noChangeAspect="1" noChangeArrowheads="1"/>
          </p:cNvPicPr>
          <p:nvPr/>
        </p:nvPicPr>
        <p:blipFill>
          <a:blip r:embed="rId2" cstate="print"/>
          <a:srcRect/>
          <a:stretch>
            <a:fillRect/>
          </a:stretch>
        </p:blipFill>
        <p:spPr bwMode="auto">
          <a:xfrm>
            <a:off x="683568" y="0"/>
            <a:ext cx="789842" cy="2433403"/>
          </a:xfrm>
          <a:prstGeom prst="rect">
            <a:avLst/>
          </a:prstGeom>
          <a:noFill/>
        </p:spPr>
      </p:pic>
      <p:pic>
        <p:nvPicPr>
          <p:cNvPr id="45057" name="Picture 1" descr="C:\Users\Agnieszka\AppData\Local\Microsoft\Windows\INetCache\IE\2G18O1V8\drop-159527_640[1].png"/>
          <p:cNvPicPr>
            <a:picLocks noChangeAspect="1" noChangeArrowheads="1"/>
          </p:cNvPicPr>
          <p:nvPr/>
        </p:nvPicPr>
        <p:blipFill>
          <a:blip r:embed="rId3" cstate="print"/>
          <a:srcRect/>
          <a:stretch>
            <a:fillRect/>
          </a:stretch>
        </p:blipFill>
        <p:spPr bwMode="auto">
          <a:xfrm>
            <a:off x="6804248" y="836712"/>
            <a:ext cx="1559423" cy="2016224"/>
          </a:xfrm>
          <a:prstGeom prst="rect">
            <a:avLst/>
          </a:prstGeom>
          <a:noFill/>
        </p:spPr>
      </p:pic>
      <p:sp>
        <p:nvSpPr>
          <p:cNvPr id="2" name="Prostokąt 1"/>
          <p:cNvSpPr/>
          <p:nvPr/>
        </p:nvSpPr>
        <p:spPr>
          <a:xfrm>
            <a:off x="2123728" y="1772816"/>
            <a:ext cx="5284332" cy="707886"/>
          </a:xfrm>
          <a:prstGeom prst="rect">
            <a:avLst/>
          </a:prstGeom>
        </p:spPr>
        <p:txBody>
          <a:bodyPr wrap="none">
            <a:spAutoFit/>
          </a:bodyPr>
          <a:lstStyle/>
          <a:p>
            <a:r>
              <a:rPr lang="en-GB" sz="4000" dirty="0" smtClean="0">
                <a:latin typeface="Cooper Black" pitchFamily="18" charset="0"/>
              </a:rPr>
              <a:t>Humidity: over 95%</a:t>
            </a:r>
            <a:endParaRPr lang="pl-PL" sz="4000" dirty="0">
              <a:latin typeface="Cooper Black" pitchFamily="18" charset="0"/>
            </a:endParaRPr>
          </a:p>
        </p:txBody>
      </p:sp>
      <p:sp>
        <p:nvSpPr>
          <p:cNvPr id="3" name="Prostokąt 2"/>
          <p:cNvSpPr/>
          <p:nvPr/>
        </p:nvSpPr>
        <p:spPr>
          <a:xfrm>
            <a:off x="1331640" y="260648"/>
            <a:ext cx="7458837" cy="584775"/>
          </a:xfrm>
          <a:prstGeom prst="rect">
            <a:avLst/>
          </a:prstGeom>
        </p:spPr>
        <p:txBody>
          <a:bodyPr wrap="none">
            <a:spAutoFit/>
          </a:bodyPr>
          <a:lstStyle/>
          <a:p>
            <a:r>
              <a:rPr lang="en-GB" sz="3200" dirty="0" smtClean="0">
                <a:latin typeface="Cooper Black" pitchFamily="18" charset="0"/>
              </a:rPr>
              <a:t>Temperature inside the cave 8-10 ◦</a:t>
            </a:r>
            <a:r>
              <a:rPr lang="pl-PL" sz="3200" dirty="0" smtClean="0">
                <a:latin typeface="Cooper Black" pitchFamily="18" charset="0"/>
              </a:rPr>
              <a:t>c</a:t>
            </a:r>
            <a:endParaRPr lang="pl-PL" sz="3200" dirty="0">
              <a:latin typeface="Cooper Black" pitchFamily="18" charset="0"/>
            </a:endParaRPr>
          </a:p>
        </p:txBody>
      </p:sp>
      <p:sp>
        <p:nvSpPr>
          <p:cNvPr id="45058" name="Rectangle 2"/>
          <p:cNvSpPr>
            <a:spLocks noChangeArrowheads="1"/>
          </p:cNvSpPr>
          <p:nvPr/>
        </p:nvSpPr>
        <p:spPr bwMode="auto">
          <a:xfrm>
            <a:off x="251520" y="4797152"/>
            <a:ext cx="7773282" cy="156966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dirty="0" smtClean="0">
                <a:ln>
                  <a:noFill/>
                </a:ln>
                <a:solidFill>
                  <a:schemeClr val="tx1"/>
                </a:solidFill>
                <a:effectLst/>
                <a:latin typeface="Cooper Black" pitchFamily="18" charset="0"/>
                <a:ea typeface="Calibri" pitchFamily="34" charset="0"/>
                <a:cs typeface="Times New Roman" pitchFamily="18" charset="0"/>
              </a:rPr>
              <a:t>In the winter season, </a:t>
            </a:r>
            <a:endParaRPr kumimoji="0" lang="pl-PL" sz="2400" b="0" i="0" u="none" strike="noStrike" cap="none" normalizeH="0" baseline="0" dirty="0" smtClean="0">
              <a:ln>
                <a:noFill/>
              </a:ln>
              <a:solidFill>
                <a:schemeClr val="tx1"/>
              </a:solidFill>
              <a:effectLst/>
              <a:latin typeface="Cooper Black" pitchFamily="18" charset="0"/>
              <a:ea typeface="Calibri" pitchFamily="34"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dirty="0" smtClean="0">
                <a:ln>
                  <a:noFill/>
                </a:ln>
                <a:solidFill>
                  <a:schemeClr val="tx1"/>
                </a:solidFill>
                <a:effectLst/>
                <a:latin typeface="Cooper Black" pitchFamily="18" charset="0"/>
                <a:ea typeface="Calibri" pitchFamily="34" charset="0"/>
                <a:cs typeface="Times New Roman" pitchFamily="18" charset="0"/>
              </a:rPr>
              <a:t>Paradise  Cave is a place of hibernation of bats, </a:t>
            </a:r>
            <a:endParaRPr kumimoji="0" lang="pl-PL" sz="2400" b="0" i="0" u="none" strike="noStrike" cap="none" normalizeH="0" baseline="0" dirty="0" smtClean="0">
              <a:ln>
                <a:noFill/>
              </a:ln>
              <a:solidFill>
                <a:schemeClr val="tx1"/>
              </a:solidFill>
              <a:effectLst/>
              <a:latin typeface="Cooper Black" pitchFamily="18" charset="0"/>
              <a:ea typeface="Calibri" pitchFamily="34"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dirty="0" smtClean="0">
                <a:ln>
                  <a:noFill/>
                </a:ln>
                <a:solidFill>
                  <a:schemeClr val="tx1"/>
                </a:solidFill>
                <a:effectLst/>
                <a:latin typeface="Cooper Black" pitchFamily="18" charset="0"/>
                <a:ea typeface="Calibri" pitchFamily="34" charset="0"/>
                <a:cs typeface="Times New Roman" pitchFamily="18" charset="0"/>
              </a:rPr>
              <a:t>mainly a “Large Bat”. In total there are 9 species </a:t>
            </a:r>
            <a:endParaRPr kumimoji="0" lang="pl-PL" sz="2400" b="0" i="0" u="none" strike="noStrike" cap="none" normalizeH="0" baseline="0" dirty="0" smtClean="0">
              <a:ln>
                <a:noFill/>
              </a:ln>
              <a:solidFill>
                <a:schemeClr val="tx1"/>
              </a:solidFill>
              <a:effectLst/>
              <a:latin typeface="Cooper Black" pitchFamily="18" charset="0"/>
              <a:ea typeface="Calibri" pitchFamily="34"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dirty="0" smtClean="0">
                <a:ln>
                  <a:noFill/>
                </a:ln>
                <a:solidFill>
                  <a:schemeClr val="tx1"/>
                </a:solidFill>
                <a:effectLst/>
                <a:latin typeface="Cooper Black" pitchFamily="18" charset="0"/>
                <a:ea typeface="Calibri" pitchFamily="34" charset="0"/>
                <a:cs typeface="Times New Roman" pitchFamily="18" charset="0"/>
              </a:rPr>
              <a:t>of those flying mammals.</a:t>
            </a:r>
            <a:endParaRPr kumimoji="0" lang="en-US" sz="2400" b="0" i="0" u="none" strike="noStrike" cap="none" normalizeH="0" baseline="0" dirty="0" smtClean="0">
              <a:ln>
                <a:noFill/>
              </a:ln>
              <a:solidFill>
                <a:schemeClr val="tx1"/>
              </a:solidFill>
              <a:effectLst/>
              <a:latin typeface="Cooper Black" pitchFamily="18" charset="0"/>
              <a:cs typeface="Arial" pitchFamily="34" charset="0"/>
            </a:endParaRPr>
          </a:p>
        </p:txBody>
      </p:sp>
      <p:pic>
        <p:nvPicPr>
          <p:cNvPr id="45062" name="Picture 6" descr="C:\Users\Agnieszka\AppData\Local\Microsoft\Windows\INetCache\IE\2G18O1V8\bat-46771_960_720[1].png"/>
          <p:cNvPicPr>
            <a:picLocks noChangeAspect="1" noChangeArrowheads="1"/>
          </p:cNvPicPr>
          <p:nvPr/>
        </p:nvPicPr>
        <p:blipFill>
          <a:blip r:embed="rId4" cstate="print"/>
          <a:srcRect/>
          <a:stretch>
            <a:fillRect/>
          </a:stretch>
        </p:blipFill>
        <p:spPr bwMode="auto">
          <a:xfrm rot="20401961">
            <a:off x="181137" y="3506861"/>
            <a:ext cx="3274656" cy="1637328"/>
          </a:xfrm>
          <a:prstGeom prst="rect">
            <a:avLst/>
          </a:prstGeom>
          <a:noFill/>
        </p:spPr>
      </p:pic>
      <p:pic>
        <p:nvPicPr>
          <p:cNvPr id="45063" name="Picture 7" descr="C:\Users\Agnieszka\AppData\Local\Microsoft\Windows\INetCache\IE\2G18O1V8\bat-46771_960_720[1].png"/>
          <p:cNvPicPr>
            <a:picLocks noChangeAspect="1" noChangeArrowheads="1"/>
          </p:cNvPicPr>
          <p:nvPr/>
        </p:nvPicPr>
        <p:blipFill>
          <a:blip r:embed="rId4" cstate="print"/>
          <a:srcRect/>
          <a:stretch>
            <a:fillRect/>
          </a:stretch>
        </p:blipFill>
        <p:spPr bwMode="auto">
          <a:xfrm rot="941622">
            <a:off x="3312330" y="3070001"/>
            <a:ext cx="5154654" cy="2577327"/>
          </a:xfrm>
          <a:prstGeom prst="rect">
            <a:avLst/>
          </a:prstGeom>
          <a:noFill/>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4034" name="Picture 2" descr="C:\Users\Agnieszka\AppData\Local\Microsoft\Windows\INetCache\IE\2G18O1V8\ocean_view_by_thecasualties[1].jpg"/>
          <p:cNvPicPr>
            <a:picLocks noChangeAspect="1" noChangeArrowheads="1"/>
          </p:cNvPicPr>
          <p:nvPr/>
        </p:nvPicPr>
        <p:blipFill>
          <a:blip r:embed="rId2" cstate="print"/>
          <a:srcRect t="22201" b="14800"/>
          <a:stretch>
            <a:fillRect/>
          </a:stretch>
        </p:blipFill>
        <p:spPr bwMode="auto">
          <a:xfrm>
            <a:off x="0" y="0"/>
            <a:ext cx="9144000" cy="3600400"/>
          </a:xfrm>
          <a:prstGeom prst="rect">
            <a:avLst/>
          </a:prstGeom>
          <a:noFill/>
        </p:spPr>
      </p:pic>
      <p:pic>
        <p:nvPicPr>
          <p:cNvPr id="44039" name="Picture 7" descr="C:\Users\Agnieszka\AppData\Local\Microsoft\Windows\INetCache\IE\2FAXL83M\322-1221364961vgdG[1].jpg"/>
          <p:cNvPicPr>
            <a:picLocks noChangeAspect="1" noChangeArrowheads="1"/>
          </p:cNvPicPr>
          <p:nvPr/>
        </p:nvPicPr>
        <p:blipFill>
          <a:blip r:embed="rId3" cstate="print"/>
          <a:srcRect t="8062"/>
          <a:stretch>
            <a:fillRect/>
          </a:stretch>
        </p:blipFill>
        <p:spPr bwMode="auto">
          <a:xfrm>
            <a:off x="0" y="3573016"/>
            <a:ext cx="9144000" cy="3284984"/>
          </a:xfrm>
          <a:prstGeom prst="rect">
            <a:avLst/>
          </a:prstGeom>
          <a:noFill/>
        </p:spPr>
      </p:pic>
      <p:sp>
        <p:nvSpPr>
          <p:cNvPr id="2" name="Prostokąt 1"/>
          <p:cNvSpPr/>
          <p:nvPr/>
        </p:nvSpPr>
        <p:spPr>
          <a:xfrm>
            <a:off x="1619672" y="2204864"/>
            <a:ext cx="5526360" cy="2431435"/>
          </a:xfrm>
          <a:prstGeom prst="rect">
            <a:avLst/>
          </a:prstGeom>
        </p:spPr>
        <p:txBody>
          <a:bodyPr wrap="square">
            <a:spAutoFit/>
          </a:bodyPr>
          <a:lstStyle/>
          <a:p>
            <a:pPr algn="ctr"/>
            <a:r>
              <a:rPr lang="pl-PL" sz="4000" dirty="0" smtClean="0">
                <a:solidFill>
                  <a:schemeClr val="bg1"/>
                </a:solidFill>
                <a:effectLst>
                  <a:glow rad="228600">
                    <a:schemeClr val="accent1">
                      <a:satMod val="175000"/>
                      <a:alpha val="40000"/>
                    </a:schemeClr>
                  </a:glow>
                </a:effectLst>
                <a:latin typeface="Cooper Black" pitchFamily="18" charset="0"/>
              </a:rPr>
              <a:t>„</a:t>
            </a:r>
            <a:r>
              <a:rPr lang="en-US" sz="4000" dirty="0" smtClean="0">
                <a:solidFill>
                  <a:schemeClr val="bg1"/>
                </a:solidFill>
                <a:effectLst>
                  <a:glow rad="228600">
                    <a:schemeClr val="accent1">
                      <a:satMod val="175000"/>
                      <a:alpha val="40000"/>
                    </a:schemeClr>
                  </a:glow>
                </a:effectLst>
                <a:latin typeface="Cooper Black" pitchFamily="18" charset="0"/>
              </a:rPr>
              <a:t>The cave paradise</a:t>
            </a:r>
            <a:r>
              <a:rPr lang="pl-PL" sz="4000" dirty="0" smtClean="0">
                <a:solidFill>
                  <a:schemeClr val="bg1"/>
                </a:solidFill>
                <a:effectLst>
                  <a:glow rad="228600">
                    <a:schemeClr val="accent1">
                      <a:satMod val="175000"/>
                      <a:alpha val="40000"/>
                    </a:schemeClr>
                  </a:glow>
                </a:effectLst>
                <a:latin typeface="Cooper Black" pitchFamily="18" charset="0"/>
              </a:rPr>
              <a:t>”</a:t>
            </a:r>
            <a:r>
              <a:rPr lang="en-US" sz="4000" dirty="0" smtClean="0">
                <a:solidFill>
                  <a:schemeClr val="bg1"/>
                </a:solidFill>
                <a:effectLst>
                  <a:glow rad="228600">
                    <a:schemeClr val="accent1">
                      <a:satMod val="175000"/>
                      <a:alpha val="40000"/>
                    </a:schemeClr>
                  </a:glow>
                </a:effectLst>
                <a:latin typeface="Cooper Black" pitchFamily="18" charset="0"/>
              </a:rPr>
              <a:t> </a:t>
            </a:r>
            <a:endParaRPr lang="pl-PL" sz="4000" dirty="0" smtClean="0">
              <a:solidFill>
                <a:schemeClr val="bg1"/>
              </a:solidFill>
              <a:effectLst>
                <a:glow rad="228600">
                  <a:schemeClr val="accent1">
                    <a:satMod val="175000"/>
                    <a:alpha val="40000"/>
                  </a:schemeClr>
                </a:glow>
              </a:effectLst>
              <a:latin typeface="Cooper Black" pitchFamily="18" charset="0"/>
            </a:endParaRPr>
          </a:p>
          <a:p>
            <a:pPr algn="ctr"/>
            <a:r>
              <a:rPr lang="en-US" sz="2000" dirty="0" smtClean="0">
                <a:latin typeface="Cooper Black" pitchFamily="18" charset="0"/>
              </a:rPr>
              <a:t>is the opposite of the poorer cave which is located near</a:t>
            </a:r>
            <a:r>
              <a:rPr lang="pl-PL" sz="2000" dirty="0" smtClean="0">
                <a:latin typeface="Cooper Black" pitchFamily="18" charset="0"/>
              </a:rPr>
              <a:t> </a:t>
            </a:r>
            <a:r>
              <a:rPr lang="en-US" sz="2000" dirty="0" smtClean="0">
                <a:latin typeface="Cooper Black" pitchFamily="18" charset="0"/>
              </a:rPr>
              <a:t>by</a:t>
            </a:r>
            <a:r>
              <a:rPr lang="pl-PL" sz="2000" dirty="0" smtClean="0">
                <a:latin typeface="Cooper Black" pitchFamily="18" charset="0"/>
              </a:rPr>
              <a:t> </a:t>
            </a:r>
            <a:r>
              <a:rPr lang="en-US" sz="2000" dirty="0" smtClean="0">
                <a:latin typeface="Cooper Black" pitchFamily="18" charset="0"/>
              </a:rPr>
              <a:t>and is called </a:t>
            </a:r>
            <a:endParaRPr lang="pl-PL" sz="2000" dirty="0" smtClean="0">
              <a:latin typeface="Cooper Black" pitchFamily="18" charset="0"/>
            </a:endParaRPr>
          </a:p>
          <a:p>
            <a:pPr algn="ctr"/>
            <a:r>
              <a:rPr lang="pl-PL" sz="7200" dirty="0" smtClean="0">
                <a:solidFill>
                  <a:srgbClr val="FF0000"/>
                </a:solidFill>
                <a:latin typeface="Cooper Black" pitchFamily="18" charset="0"/>
              </a:rPr>
              <a:t>„</a:t>
            </a:r>
            <a:r>
              <a:rPr lang="en-US" sz="7200" dirty="0" smtClean="0">
                <a:solidFill>
                  <a:srgbClr val="FF0000"/>
                </a:solidFill>
                <a:latin typeface="Cooper Black" pitchFamily="18" charset="0"/>
              </a:rPr>
              <a:t>hell</a:t>
            </a:r>
            <a:r>
              <a:rPr lang="pl-PL" sz="7200" dirty="0" smtClean="0">
                <a:solidFill>
                  <a:srgbClr val="FF0000"/>
                </a:solidFill>
                <a:latin typeface="Cooper Black" pitchFamily="18" charset="0"/>
              </a:rPr>
              <a:t>”</a:t>
            </a:r>
            <a:endParaRPr lang="pl-PL" sz="7200" dirty="0">
              <a:solidFill>
                <a:srgbClr val="FF0000"/>
              </a:solidFill>
              <a:latin typeface="Cooper Black" pitchFamily="18" charset="0"/>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gradFill>
          <a:gsLst>
            <a:gs pos="0">
              <a:srgbClr val="FF3399"/>
            </a:gs>
            <a:gs pos="25000">
              <a:srgbClr val="FF6633"/>
            </a:gs>
            <a:gs pos="50000">
              <a:srgbClr val="FFFF00"/>
            </a:gs>
            <a:gs pos="75000">
              <a:srgbClr val="01A78F"/>
            </a:gs>
            <a:gs pos="100000">
              <a:srgbClr val="3366FF"/>
            </a:gs>
          </a:gsLst>
          <a:lin ang="1800000" scaled="0"/>
        </a:gradFill>
        <a:effectLst/>
      </p:bgPr>
    </p:bg>
    <p:spTree>
      <p:nvGrpSpPr>
        <p:cNvPr id="1" name=""/>
        <p:cNvGrpSpPr/>
        <p:nvPr/>
      </p:nvGrpSpPr>
      <p:grpSpPr>
        <a:xfrm>
          <a:off x="0" y="0"/>
          <a:ext cx="0" cy="0"/>
          <a:chOff x="0" y="0"/>
          <a:chExt cx="0" cy="0"/>
        </a:xfrm>
      </p:grpSpPr>
      <p:sp>
        <p:nvSpPr>
          <p:cNvPr id="4" name="Prostokąt 3"/>
          <p:cNvSpPr/>
          <p:nvPr/>
        </p:nvSpPr>
        <p:spPr>
          <a:xfrm>
            <a:off x="395536" y="260648"/>
            <a:ext cx="5543890" cy="923330"/>
          </a:xfrm>
          <a:prstGeom prst="rect">
            <a:avLst/>
          </a:prstGeom>
          <a:noFill/>
        </p:spPr>
        <p:txBody>
          <a:bodyPr wrap="none" lIns="91440" tIns="45720" rIns="91440" bIns="45720">
            <a:spAutoFit/>
          </a:bodyPr>
          <a:lstStyle/>
          <a:p>
            <a:r>
              <a:rPr lang="pl-PL" sz="5400" dirty="0" err="1" smtClean="0">
                <a:ln>
                  <a:solidFill>
                    <a:schemeClr val="tx1">
                      <a:lumMod val="95000"/>
                      <a:lumOff val="5000"/>
                    </a:schemeClr>
                  </a:solidFill>
                </a:ln>
                <a:solidFill>
                  <a:schemeClr val="bg1"/>
                </a:solidFill>
                <a:latin typeface="Cooper Black" pitchFamily="18" charset="0"/>
              </a:rPr>
              <a:t>Cave</a:t>
            </a:r>
            <a:r>
              <a:rPr lang="pl-PL" sz="5400" dirty="0" smtClean="0">
                <a:ln>
                  <a:solidFill>
                    <a:schemeClr val="tx1">
                      <a:lumMod val="95000"/>
                      <a:lumOff val="5000"/>
                    </a:schemeClr>
                  </a:solidFill>
                </a:ln>
                <a:solidFill>
                  <a:schemeClr val="bg1"/>
                </a:solidFill>
                <a:latin typeface="Cooper Black" pitchFamily="18" charset="0"/>
              </a:rPr>
              <a:t> </a:t>
            </a:r>
            <a:r>
              <a:rPr lang="pl-PL" sz="5400" dirty="0" err="1" smtClean="0">
                <a:ln>
                  <a:solidFill>
                    <a:schemeClr val="tx1">
                      <a:lumMod val="95000"/>
                      <a:lumOff val="5000"/>
                    </a:schemeClr>
                  </a:solidFill>
                </a:ln>
                <a:solidFill>
                  <a:schemeClr val="bg1"/>
                </a:solidFill>
                <a:latin typeface="Cooper Black" pitchFamily="18" charset="0"/>
              </a:rPr>
              <a:t>in</a:t>
            </a:r>
            <a:r>
              <a:rPr lang="pl-PL" sz="5400" dirty="0" smtClean="0">
                <a:ln>
                  <a:solidFill>
                    <a:schemeClr val="tx1">
                      <a:lumMod val="95000"/>
                      <a:lumOff val="5000"/>
                    </a:schemeClr>
                  </a:solidFill>
                </a:ln>
                <a:solidFill>
                  <a:schemeClr val="bg1"/>
                </a:solidFill>
                <a:latin typeface="Cooper Black" pitchFamily="18" charset="0"/>
              </a:rPr>
              <a:t> </a:t>
            </a:r>
            <a:r>
              <a:rPr lang="pl-PL" sz="5400" dirty="0" err="1" smtClean="0">
                <a:ln>
                  <a:solidFill>
                    <a:schemeClr val="tx1">
                      <a:lumMod val="95000"/>
                      <a:lumOff val="5000"/>
                    </a:schemeClr>
                  </a:solidFill>
                </a:ln>
                <a:solidFill>
                  <a:schemeClr val="bg1"/>
                </a:solidFill>
                <a:latin typeface="Cooper Black" pitchFamily="18" charset="0"/>
              </a:rPr>
              <a:t>figures</a:t>
            </a:r>
            <a:r>
              <a:rPr lang="pl-PL" sz="5400" dirty="0" smtClean="0">
                <a:ln>
                  <a:solidFill>
                    <a:schemeClr val="tx1">
                      <a:lumMod val="95000"/>
                      <a:lumOff val="5000"/>
                    </a:schemeClr>
                  </a:solidFill>
                </a:ln>
                <a:solidFill>
                  <a:schemeClr val="bg1"/>
                </a:solidFill>
                <a:latin typeface="Cooper Black" pitchFamily="18" charset="0"/>
              </a:rPr>
              <a:t> </a:t>
            </a:r>
            <a:endParaRPr lang="pl-PL" sz="5400" dirty="0">
              <a:ln>
                <a:solidFill>
                  <a:schemeClr val="tx1">
                    <a:lumMod val="95000"/>
                    <a:lumOff val="5000"/>
                  </a:schemeClr>
                </a:solidFill>
              </a:ln>
              <a:solidFill>
                <a:schemeClr val="bg1"/>
              </a:solidFill>
              <a:latin typeface="Cooper Black" pitchFamily="18" charset="0"/>
            </a:endParaRPr>
          </a:p>
        </p:txBody>
      </p:sp>
      <p:pic>
        <p:nvPicPr>
          <p:cNvPr id="46082" name="Picture 2" descr="C:\Users\Agnieszka\AppData\Local\Microsoft\Windows\INetCache\IE\2G18O1V8\numbers-colorful-clip-art[1].jpg"/>
          <p:cNvPicPr>
            <a:picLocks noChangeAspect="1" noChangeArrowheads="1"/>
          </p:cNvPicPr>
          <p:nvPr/>
        </p:nvPicPr>
        <p:blipFill>
          <a:blip r:embed="rId2" cstate="print"/>
          <a:srcRect/>
          <a:stretch>
            <a:fillRect/>
          </a:stretch>
        </p:blipFill>
        <p:spPr bwMode="auto">
          <a:xfrm>
            <a:off x="6018355" y="0"/>
            <a:ext cx="3125645" cy="3140968"/>
          </a:xfrm>
          <a:prstGeom prst="rect">
            <a:avLst/>
          </a:prstGeom>
          <a:ln>
            <a:noFill/>
          </a:ln>
          <a:effectLst>
            <a:softEdge rad="112500"/>
          </a:effectLst>
        </p:spPr>
      </p:pic>
      <p:sp>
        <p:nvSpPr>
          <p:cNvPr id="46083" name="Rectangle 3"/>
          <p:cNvSpPr>
            <a:spLocks noChangeArrowheads="1"/>
          </p:cNvSpPr>
          <p:nvPr/>
        </p:nvSpPr>
        <p:spPr bwMode="auto">
          <a:xfrm>
            <a:off x="0" y="1442973"/>
            <a:ext cx="8664360" cy="5016758"/>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3200" b="0" i="0" u="none" strike="noStrike" cap="none" normalizeH="0" baseline="0" dirty="0" smtClean="0">
                <a:ln>
                  <a:noFill/>
                </a:ln>
                <a:solidFill>
                  <a:schemeClr val="tx1"/>
                </a:solidFill>
                <a:effectLst/>
                <a:latin typeface="Cooper Black" pitchFamily="18" charset="0"/>
                <a:ea typeface="Calibri" pitchFamily="34" charset="0"/>
                <a:cs typeface="Times New Roman" pitchFamily="18" charset="0"/>
              </a:rPr>
              <a:t>Length of </a:t>
            </a:r>
            <a:endParaRPr kumimoji="0" lang="pl-PL" sz="3200" b="0" i="0" u="none" strike="noStrike" cap="none" normalizeH="0" baseline="0" dirty="0" smtClean="0">
              <a:ln>
                <a:noFill/>
              </a:ln>
              <a:solidFill>
                <a:schemeClr val="tx1"/>
              </a:solidFill>
              <a:effectLst/>
              <a:latin typeface="Cooper Black" pitchFamily="18" charset="0"/>
              <a:ea typeface="Calibri" pitchFamily="34"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en-US" sz="3200" b="0" i="0" u="none" strike="noStrike" cap="none" normalizeH="0" baseline="0" dirty="0" smtClean="0">
                <a:ln>
                  <a:noFill/>
                </a:ln>
                <a:solidFill>
                  <a:schemeClr val="tx1"/>
                </a:solidFill>
                <a:effectLst/>
                <a:latin typeface="Cooper Black" pitchFamily="18" charset="0"/>
                <a:ea typeface="Calibri" pitchFamily="34" charset="0"/>
                <a:cs typeface="Times New Roman" pitchFamily="18" charset="0"/>
              </a:rPr>
              <a:t>natural cave corridors</a:t>
            </a:r>
            <a:r>
              <a:rPr kumimoji="0" lang="pl-PL" sz="3200" b="0" i="0" u="none" strike="noStrike" cap="none" normalizeH="0" baseline="0" dirty="0" smtClean="0">
                <a:ln>
                  <a:noFill/>
                </a:ln>
                <a:solidFill>
                  <a:schemeClr val="tx1"/>
                </a:solidFill>
                <a:effectLst/>
                <a:latin typeface="Cooper Black" pitchFamily="18" charset="0"/>
                <a:ea typeface="Calibri" pitchFamily="34" charset="0"/>
                <a:cs typeface="Times New Roman" pitchFamily="18" charset="0"/>
              </a:rPr>
              <a:t>:</a:t>
            </a:r>
            <a:r>
              <a:rPr kumimoji="0" lang="en-US" sz="3200" b="0" i="0" u="none" strike="noStrike" cap="none" normalizeH="0" baseline="0" dirty="0" smtClean="0">
                <a:ln>
                  <a:noFill/>
                </a:ln>
                <a:solidFill>
                  <a:schemeClr val="tx1"/>
                </a:solidFill>
                <a:effectLst/>
                <a:latin typeface="Cooper Black" pitchFamily="18" charset="0"/>
                <a:ea typeface="Calibri" pitchFamily="34" charset="0"/>
                <a:cs typeface="Times New Roman" pitchFamily="18" charset="0"/>
              </a:rPr>
              <a:t> 240m</a:t>
            </a:r>
            <a:endParaRPr kumimoji="0" lang="pl-PL" sz="3200" b="0" i="0" u="none" strike="noStrike" cap="none" normalizeH="0" baseline="0" dirty="0" smtClean="0">
              <a:ln>
                <a:noFill/>
              </a:ln>
              <a:solidFill>
                <a:schemeClr val="tx1"/>
              </a:solidFill>
              <a:effectLst/>
              <a:latin typeface="Cooper Black" pitchFamily="18" charset="0"/>
              <a:ea typeface="Calibri" pitchFamily="34"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pl-PL" sz="3200" b="0" i="0" u="none" strike="noStrike" cap="none" normalizeH="0" baseline="0" dirty="0" smtClean="0">
              <a:ln>
                <a:noFill/>
              </a:ln>
              <a:solidFill>
                <a:schemeClr val="tx1"/>
              </a:solidFill>
              <a:effectLst/>
              <a:latin typeface="Cooper Black" pitchFamily="18"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lang="pl-PL" sz="3200" dirty="0" smtClean="0">
              <a:latin typeface="Cooper Black" pitchFamily="18" charset="0"/>
              <a:ea typeface="Calibri" pitchFamily="34"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3200" b="0" i="0" u="none" strike="noStrike" cap="none" normalizeH="0" baseline="0" dirty="0" smtClean="0">
                <a:ln>
                  <a:noFill/>
                </a:ln>
                <a:solidFill>
                  <a:schemeClr val="tx1"/>
                </a:solidFill>
                <a:effectLst/>
                <a:latin typeface="Cooper Black" pitchFamily="18" charset="0"/>
                <a:ea typeface="Calibri" pitchFamily="34" charset="0"/>
                <a:cs typeface="Times New Roman" pitchFamily="18" charset="0"/>
              </a:rPr>
              <a:t>Length of</a:t>
            </a:r>
            <a:endParaRPr kumimoji="0" lang="pl-PL" sz="3200" b="0" i="0" u="none" strike="noStrike" cap="none" normalizeH="0" baseline="0" dirty="0" smtClean="0">
              <a:ln>
                <a:noFill/>
              </a:ln>
              <a:solidFill>
                <a:schemeClr val="tx1"/>
              </a:solidFill>
              <a:effectLst/>
              <a:latin typeface="Cooper Black" pitchFamily="18" charset="0"/>
              <a:ea typeface="Calibri" pitchFamily="34"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3200" b="0" i="0" u="none" strike="noStrike" cap="none" normalizeH="0" baseline="0" dirty="0" smtClean="0">
                <a:ln>
                  <a:noFill/>
                </a:ln>
                <a:solidFill>
                  <a:schemeClr val="tx1"/>
                </a:solidFill>
                <a:effectLst/>
                <a:latin typeface="Cooper Black" pitchFamily="18" charset="0"/>
                <a:ea typeface="Calibri" pitchFamily="34" charset="0"/>
                <a:cs typeface="Times New Roman" pitchFamily="18" charset="0"/>
              </a:rPr>
              <a:t> the artificial pavement</a:t>
            </a:r>
            <a:r>
              <a:rPr kumimoji="0" lang="pl-PL" sz="3200" b="0" i="0" u="none" strike="noStrike" cap="none" normalizeH="0" baseline="0" dirty="0" smtClean="0">
                <a:ln>
                  <a:noFill/>
                </a:ln>
                <a:solidFill>
                  <a:schemeClr val="tx1"/>
                </a:solidFill>
                <a:effectLst/>
                <a:latin typeface="Cooper Black" pitchFamily="18" charset="0"/>
                <a:ea typeface="Calibri" pitchFamily="34" charset="0"/>
                <a:cs typeface="Times New Roman" pitchFamily="18" charset="0"/>
              </a:rPr>
              <a:t>:</a:t>
            </a:r>
            <a:r>
              <a:rPr kumimoji="0" lang="pl-PL" sz="3200" b="0" i="0" u="none" strike="noStrike" cap="none" normalizeH="0" dirty="0" smtClean="0">
                <a:ln>
                  <a:noFill/>
                </a:ln>
                <a:solidFill>
                  <a:schemeClr val="tx1"/>
                </a:solidFill>
                <a:effectLst/>
                <a:latin typeface="Cooper Black" pitchFamily="18" charset="0"/>
                <a:ea typeface="Calibri" pitchFamily="34" charset="0"/>
                <a:cs typeface="Times New Roman" pitchFamily="18" charset="0"/>
              </a:rPr>
              <a:t> </a:t>
            </a:r>
            <a:r>
              <a:rPr kumimoji="0" lang="en-US" sz="3200" b="0" i="0" u="none" strike="noStrike" cap="none" normalizeH="0" baseline="0" dirty="0" smtClean="0">
                <a:ln>
                  <a:noFill/>
                </a:ln>
                <a:solidFill>
                  <a:schemeClr val="tx1"/>
                </a:solidFill>
                <a:effectLst/>
                <a:latin typeface="Cooper Black" pitchFamily="18" charset="0"/>
                <a:ea typeface="Calibri" pitchFamily="34" charset="0"/>
                <a:cs typeface="Times New Roman" pitchFamily="18" charset="0"/>
              </a:rPr>
              <a:t>40m</a:t>
            </a:r>
            <a:endParaRPr kumimoji="0" lang="pl-PL" sz="3200" b="0" i="0" u="none" strike="noStrike" cap="none" normalizeH="0" baseline="0" dirty="0" smtClean="0">
              <a:ln>
                <a:noFill/>
              </a:ln>
              <a:solidFill>
                <a:schemeClr val="tx1"/>
              </a:solidFill>
              <a:effectLst/>
              <a:latin typeface="Cooper Black" pitchFamily="18" charset="0"/>
              <a:ea typeface="Calibri" pitchFamily="34"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pl-PL" sz="3200" b="0" i="0" u="none" strike="noStrike" cap="none" normalizeH="0" baseline="0" dirty="0" smtClean="0">
              <a:ln>
                <a:noFill/>
              </a:ln>
              <a:solidFill>
                <a:schemeClr val="tx1"/>
              </a:solidFill>
              <a:effectLst/>
              <a:latin typeface="Cooper Black" pitchFamily="18"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pl-PL" sz="3200" b="0" i="0" u="none" strike="noStrike" cap="none" normalizeH="0" baseline="0" dirty="0" smtClean="0">
              <a:ln>
                <a:noFill/>
              </a:ln>
              <a:solidFill>
                <a:schemeClr val="tx1"/>
              </a:solidFill>
              <a:effectLst/>
              <a:latin typeface="Cooper Black" pitchFamily="18" charset="0"/>
              <a:ea typeface="Calibri" pitchFamily="34"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3200" b="0" i="0" u="none" strike="noStrike" cap="none" normalizeH="0" baseline="0" dirty="0" smtClean="0">
                <a:ln>
                  <a:noFill/>
                </a:ln>
                <a:solidFill>
                  <a:schemeClr val="tx1"/>
                </a:solidFill>
                <a:effectLst/>
                <a:latin typeface="Cooper Black" pitchFamily="18" charset="0"/>
                <a:ea typeface="Calibri" pitchFamily="34" charset="0"/>
                <a:cs typeface="Times New Roman" pitchFamily="18" charset="0"/>
              </a:rPr>
              <a:t>Length of </a:t>
            </a:r>
            <a:endParaRPr kumimoji="0" lang="pl-PL" sz="3200" b="0" i="0" u="none" strike="noStrike" cap="none" normalizeH="0" baseline="0" dirty="0" smtClean="0">
              <a:ln>
                <a:noFill/>
              </a:ln>
              <a:solidFill>
                <a:schemeClr val="tx1"/>
              </a:solidFill>
              <a:effectLst/>
              <a:latin typeface="Cooper Black" pitchFamily="18" charset="0"/>
              <a:ea typeface="Calibri" pitchFamily="34"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3200" b="0" i="0" u="none" strike="noStrike" cap="none" normalizeH="0" baseline="0" dirty="0" smtClean="0">
                <a:ln>
                  <a:noFill/>
                </a:ln>
                <a:solidFill>
                  <a:schemeClr val="tx1"/>
                </a:solidFill>
                <a:effectLst/>
                <a:latin typeface="Cooper Black" pitchFamily="18" charset="0"/>
                <a:ea typeface="Calibri" pitchFamily="34" charset="0"/>
                <a:cs typeface="Times New Roman" pitchFamily="18" charset="0"/>
              </a:rPr>
              <a:t>the tour in the interior of the cave</a:t>
            </a:r>
            <a:r>
              <a:rPr kumimoji="0" lang="pl-PL" sz="3200" b="0" i="0" u="none" strike="noStrike" cap="none" normalizeH="0" baseline="0" dirty="0" smtClean="0">
                <a:ln>
                  <a:noFill/>
                </a:ln>
                <a:solidFill>
                  <a:schemeClr val="tx1"/>
                </a:solidFill>
                <a:effectLst/>
                <a:latin typeface="Cooper Black" pitchFamily="18" charset="0"/>
                <a:ea typeface="Calibri" pitchFamily="34" charset="0"/>
                <a:cs typeface="Times New Roman" pitchFamily="18" charset="0"/>
              </a:rPr>
              <a:t>: </a:t>
            </a:r>
            <a:r>
              <a:rPr kumimoji="0" lang="en-US" sz="3200" b="0" i="0" u="none" strike="noStrike" cap="none" normalizeH="0" baseline="0" dirty="0" smtClean="0">
                <a:ln>
                  <a:noFill/>
                </a:ln>
                <a:solidFill>
                  <a:schemeClr val="tx1"/>
                </a:solidFill>
                <a:effectLst/>
                <a:latin typeface="Cooper Black" pitchFamily="18" charset="0"/>
                <a:ea typeface="Calibri" pitchFamily="34" charset="0"/>
                <a:cs typeface="Times New Roman" pitchFamily="18" charset="0"/>
              </a:rPr>
              <a:t>180m</a:t>
            </a:r>
            <a:endParaRPr kumimoji="0" lang="en-US" sz="3200" b="0" i="0" u="none" strike="noStrike" cap="none" normalizeH="0" baseline="0" dirty="0" smtClean="0">
              <a:ln>
                <a:noFill/>
              </a:ln>
              <a:solidFill>
                <a:schemeClr val="tx1"/>
              </a:solidFill>
              <a:effectLst/>
              <a:latin typeface="Cooper Black" pitchFamily="18" charset="0"/>
              <a:cs typeface="Arial" pitchFamily="34" charset="0"/>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0" name="Picture 6" descr="Znalezione obrazy dla zapytania lo 2 końskie logo">
            <a:hlinkClick r:id="rId2"/>
          </p:cNvPr>
          <p:cNvPicPr>
            <a:picLocks noChangeAspect="1" noChangeArrowheads="1"/>
          </p:cNvPicPr>
          <p:nvPr/>
        </p:nvPicPr>
        <p:blipFill>
          <a:blip r:embed="rId3" cstate="print"/>
          <a:srcRect/>
          <a:stretch>
            <a:fillRect/>
          </a:stretch>
        </p:blipFill>
        <p:spPr bwMode="auto">
          <a:xfrm>
            <a:off x="5935354" y="4005064"/>
            <a:ext cx="3208645" cy="2852936"/>
          </a:xfrm>
          <a:prstGeom prst="rect">
            <a:avLst/>
          </a:prstGeom>
          <a:noFill/>
        </p:spPr>
      </p:pic>
      <p:sp>
        <p:nvSpPr>
          <p:cNvPr id="2" name="Prostokąt 1"/>
          <p:cNvSpPr/>
          <p:nvPr/>
        </p:nvSpPr>
        <p:spPr>
          <a:xfrm>
            <a:off x="0" y="2060848"/>
            <a:ext cx="9050619" cy="1754326"/>
          </a:xfrm>
          <a:prstGeom prst="rect">
            <a:avLst/>
          </a:prstGeom>
          <a:noFill/>
        </p:spPr>
        <p:txBody>
          <a:bodyPr wrap="none" lIns="91440" tIns="45720" rIns="91440" bIns="45720">
            <a:spAutoFit/>
          </a:bodyPr>
          <a:lstStyle/>
          <a:p>
            <a:pPr algn="ctr"/>
            <a:r>
              <a:rPr lang="pl-PL" sz="5400" b="1" cap="none" spc="0" dirty="0" smtClean="0">
                <a:ln w="12700">
                  <a:solidFill>
                    <a:srgbClr val="FFFFFF"/>
                  </a:solidFill>
                  <a:prstDash val="solid"/>
                </a:ln>
                <a:solidFill>
                  <a:srgbClr val="C00000"/>
                </a:solidFill>
                <a:effectLst>
                  <a:glow rad="101600">
                    <a:schemeClr val="tx1">
                      <a:alpha val="60000"/>
                    </a:schemeClr>
                  </a:glow>
                  <a:outerShdw blurRad="41275" dist="20320" dir="1800000" algn="tl" rotWithShape="0">
                    <a:srgbClr val="000000">
                      <a:alpha val="40000"/>
                    </a:srgbClr>
                  </a:outerShdw>
                </a:effectLst>
                <a:latin typeface="Cooper Black" pitchFamily="18" charset="0"/>
              </a:rPr>
              <a:t>THANK YOU </a:t>
            </a:r>
          </a:p>
          <a:p>
            <a:pPr algn="ctr"/>
            <a:r>
              <a:rPr lang="pl-PL" sz="5400" b="1" dirty="0" smtClean="0">
                <a:ln w="12700">
                  <a:solidFill>
                    <a:srgbClr val="FFFFFF"/>
                  </a:solidFill>
                  <a:prstDash val="solid"/>
                </a:ln>
                <a:solidFill>
                  <a:srgbClr val="C00000"/>
                </a:solidFill>
                <a:effectLst>
                  <a:glow rad="101600">
                    <a:schemeClr val="tx1">
                      <a:alpha val="60000"/>
                    </a:schemeClr>
                  </a:glow>
                  <a:outerShdw blurRad="41275" dist="20320" dir="1800000" algn="tl" rotWithShape="0">
                    <a:srgbClr val="000000">
                      <a:alpha val="40000"/>
                    </a:srgbClr>
                  </a:outerShdw>
                </a:effectLst>
                <a:latin typeface="Cooper Black" pitchFamily="18" charset="0"/>
              </a:rPr>
              <a:t>FOR YOUR ATTENTION! </a:t>
            </a:r>
            <a:endParaRPr lang="pl-PL" sz="5400" b="1" cap="none" spc="0" dirty="0">
              <a:ln w="12700">
                <a:solidFill>
                  <a:srgbClr val="FFFFFF"/>
                </a:solidFill>
                <a:prstDash val="solid"/>
              </a:ln>
              <a:solidFill>
                <a:srgbClr val="C00000"/>
              </a:solidFill>
              <a:effectLst>
                <a:glow rad="101600">
                  <a:schemeClr val="tx1">
                    <a:alpha val="60000"/>
                  </a:schemeClr>
                </a:glow>
                <a:outerShdw blurRad="41275" dist="20320" dir="1800000" algn="tl" rotWithShape="0">
                  <a:srgbClr val="000000">
                    <a:alpha val="40000"/>
                  </a:srgbClr>
                </a:outerShdw>
              </a:effectLst>
              <a:latin typeface="Cooper Black" pitchFamily="18" charset="0"/>
            </a:endParaRPr>
          </a:p>
        </p:txBody>
      </p:sp>
      <p:sp>
        <p:nvSpPr>
          <p:cNvPr id="3" name="pole tekstowe 2"/>
          <p:cNvSpPr txBox="1"/>
          <p:nvPr/>
        </p:nvSpPr>
        <p:spPr>
          <a:xfrm>
            <a:off x="2555776" y="4005064"/>
            <a:ext cx="4392488" cy="1200329"/>
          </a:xfrm>
          <a:prstGeom prst="rect">
            <a:avLst/>
          </a:prstGeom>
          <a:noFill/>
        </p:spPr>
        <p:txBody>
          <a:bodyPr wrap="square" rtlCol="0">
            <a:spAutoFit/>
          </a:bodyPr>
          <a:lstStyle/>
          <a:p>
            <a:pPr algn="ctr"/>
            <a:r>
              <a:rPr lang="pl-PL" sz="2400" dirty="0" smtClean="0">
                <a:latin typeface="Arial Black" pitchFamily="34" charset="0"/>
              </a:rPr>
              <a:t>Natalia Krakowiak</a:t>
            </a:r>
          </a:p>
          <a:p>
            <a:pPr algn="ctr"/>
            <a:r>
              <a:rPr lang="pl-PL" sz="2400" dirty="0" smtClean="0">
                <a:latin typeface="Arial Black" pitchFamily="34" charset="0"/>
              </a:rPr>
              <a:t>and</a:t>
            </a:r>
          </a:p>
          <a:p>
            <a:pPr algn="ctr"/>
            <a:r>
              <a:rPr lang="pl-PL" sz="2400" dirty="0" smtClean="0">
                <a:latin typeface="Arial Black" pitchFamily="34" charset="0"/>
              </a:rPr>
              <a:t>Katarzyna </a:t>
            </a:r>
            <a:r>
              <a:rPr lang="pl-PL" sz="2400" dirty="0" err="1" smtClean="0">
                <a:latin typeface="Arial Black" pitchFamily="34" charset="0"/>
              </a:rPr>
              <a:t>Prasał</a:t>
            </a:r>
            <a:endParaRPr lang="pl-PL" sz="2400" dirty="0">
              <a:latin typeface="Arial Black" pitchFamily="34" charset="0"/>
            </a:endParaRPr>
          </a:p>
        </p:txBody>
      </p:sp>
      <p:pic>
        <p:nvPicPr>
          <p:cNvPr id="1026" name="Picture 2" descr="http://i.creativecommons.org/l/by/3.0/88x31.png"/>
          <p:cNvPicPr>
            <a:picLocks noChangeAspect="1" noChangeArrowheads="1"/>
          </p:cNvPicPr>
          <p:nvPr/>
        </p:nvPicPr>
        <p:blipFill>
          <a:blip r:embed="rId4" cstate="print"/>
          <a:srcRect/>
          <a:stretch>
            <a:fillRect/>
          </a:stretch>
        </p:blipFill>
        <p:spPr bwMode="auto">
          <a:xfrm>
            <a:off x="0" y="6137920"/>
            <a:ext cx="2044098" cy="720080"/>
          </a:xfrm>
          <a:prstGeom prst="rect">
            <a:avLst/>
          </a:prstGeom>
          <a:noFill/>
        </p:spPr>
      </p:pic>
      <p:pic>
        <p:nvPicPr>
          <p:cNvPr id="1028" name="Picture 4" descr="Znalezione obrazy dla zapytania erasmus + logo">
            <a:hlinkClick r:id="rId5"/>
          </p:cNvPr>
          <p:cNvPicPr>
            <a:picLocks noChangeAspect="1" noChangeArrowheads="1"/>
          </p:cNvPicPr>
          <p:nvPr/>
        </p:nvPicPr>
        <p:blipFill>
          <a:blip r:embed="rId6" cstate="print"/>
          <a:srcRect/>
          <a:stretch>
            <a:fillRect/>
          </a:stretch>
        </p:blipFill>
        <p:spPr bwMode="auto">
          <a:xfrm>
            <a:off x="0" y="0"/>
            <a:ext cx="7200900" cy="1647825"/>
          </a:xfrm>
          <a:prstGeom prst="rect">
            <a:avLst/>
          </a:prstGeom>
          <a:noFill/>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40" name="Picture 4" descr="Znalezione obrazy dla zapytania województwo świętokrzyskie mapa">
            <a:hlinkClick r:id="rId2"/>
          </p:cNvPr>
          <p:cNvPicPr>
            <a:picLocks noChangeAspect="1" noChangeArrowheads="1"/>
          </p:cNvPicPr>
          <p:nvPr/>
        </p:nvPicPr>
        <p:blipFill>
          <a:blip r:embed="rId3" cstate="print"/>
          <a:srcRect t="5462"/>
          <a:stretch>
            <a:fillRect/>
          </a:stretch>
        </p:blipFill>
        <p:spPr bwMode="auto">
          <a:xfrm>
            <a:off x="4499992" y="3429000"/>
            <a:ext cx="3384376" cy="3199537"/>
          </a:xfrm>
          <a:prstGeom prst="rect">
            <a:avLst/>
          </a:prstGeom>
          <a:noFill/>
        </p:spPr>
      </p:pic>
      <p:pic>
        <p:nvPicPr>
          <p:cNvPr id="14348" name="Picture 12" descr="Znalezione obrazy dla zapytania świętokrzyskie logo">
            <a:hlinkClick r:id="rId4"/>
          </p:cNvPr>
          <p:cNvPicPr>
            <a:picLocks noChangeAspect="1" noChangeArrowheads="1"/>
          </p:cNvPicPr>
          <p:nvPr/>
        </p:nvPicPr>
        <p:blipFill>
          <a:blip r:embed="rId5" cstate="print"/>
          <a:srcRect l="27324" t="10097" r="28274" b="13363"/>
          <a:stretch>
            <a:fillRect/>
          </a:stretch>
        </p:blipFill>
        <p:spPr bwMode="auto">
          <a:xfrm>
            <a:off x="7703840" y="4365104"/>
            <a:ext cx="1440160" cy="1628800"/>
          </a:xfrm>
          <a:prstGeom prst="rect">
            <a:avLst/>
          </a:prstGeom>
          <a:noFill/>
        </p:spPr>
      </p:pic>
      <p:pic>
        <p:nvPicPr>
          <p:cNvPr id="14346" name="Picture 10" descr="Znalezione obrazy dla zapytania świętokrzyskie logo">
            <a:hlinkClick r:id="rId6"/>
          </p:cNvPr>
          <p:cNvPicPr>
            <a:picLocks noChangeAspect="1" noChangeArrowheads="1"/>
          </p:cNvPicPr>
          <p:nvPr/>
        </p:nvPicPr>
        <p:blipFill>
          <a:blip r:embed="rId7" cstate="print"/>
          <a:srcRect/>
          <a:stretch>
            <a:fillRect/>
          </a:stretch>
        </p:blipFill>
        <p:spPr bwMode="auto">
          <a:xfrm>
            <a:off x="4572000" y="0"/>
            <a:ext cx="3335663" cy="2520280"/>
          </a:xfrm>
          <a:prstGeom prst="rect">
            <a:avLst/>
          </a:prstGeom>
          <a:noFill/>
        </p:spPr>
      </p:pic>
      <p:pic>
        <p:nvPicPr>
          <p:cNvPr id="14338" name="Picture 2" descr="Znalezione obrazy dla zapytania mapa polski województwa">
            <a:hlinkClick r:id="rId8"/>
          </p:cNvPr>
          <p:cNvPicPr>
            <a:picLocks noChangeAspect="1" noChangeArrowheads="1"/>
          </p:cNvPicPr>
          <p:nvPr/>
        </p:nvPicPr>
        <p:blipFill>
          <a:blip r:embed="rId9" cstate="print"/>
          <a:srcRect/>
          <a:stretch>
            <a:fillRect/>
          </a:stretch>
        </p:blipFill>
        <p:spPr bwMode="auto">
          <a:xfrm>
            <a:off x="0" y="0"/>
            <a:ext cx="4644008" cy="4314646"/>
          </a:xfrm>
          <a:prstGeom prst="rect">
            <a:avLst/>
          </a:prstGeom>
          <a:noFill/>
        </p:spPr>
      </p:pic>
      <p:cxnSp>
        <p:nvCxnSpPr>
          <p:cNvPr id="9" name="Łącznik łamany 8"/>
          <p:cNvCxnSpPr/>
          <p:nvPr/>
        </p:nvCxnSpPr>
        <p:spPr>
          <a:xfrm rot="10800000">
            <a:off x="3059832" y="2924944"/>
            <a:ext cx="1944216" cy="1080120"/>
          </a:xfrm>
          <a:prstGeom prst="bentConnector3">
            <a:avLst>
              <a:gd name="adj1" fmla="val 50000"/>
            </a:avLst>
          </a:prstGeom>
          <a:ln w="76200">
            <a:solidFill>
              <a:srgbClr val="92D050"/>
            </a:solidFill>
            <a:tailEnd type="arrow"/>
          </a:ln>
        </p:spPr>
        <p:style>
          <a:lnRef idx="1">
            <a:schemeClr val="accent1"/>
          </a:lnRef>
          <a:fillRef idx="0">
            <a:schemeClr val="accent1"/>
          </a:fillRef>
          <a:effectRef idx="0">
            <a:schemeClr val="accent1"/>
          </a:effectRef>
          <a:fontRef idx="minor">
            <a:schemeClr val="tx1"/>
          </a:fontRef>
        </p:style>
      </p:cxnSp>
      <p:sp>
        <p:nvSpPr>
          <p:cNvPr id="16" name="Prostokąt 15"/>
          <p:cNvSpPr/>
          <p:nvPr/>
        </p:nvSpPr>
        <p:spPr>
          <a:xfrm rot="829249">
            <a:off x="4217487" y="2207177"/>
            <a:ext cx="2621057" cy="1569660"/>
          </a:xfrm>
          <a:prstGeom prst="rect">
            <a:avLst/>
          </a:prstGeom>
          <a:noFill/>
        </p:spPr>
        <p:txBody>
          <a:bodyPr wrap="square" lIns="91440" tIns="45720" rIns="91440" bIns="45720">
            <a:spAutoFit/>
          </a:bodyPr>
          <a:lstStyle/>
          <a:p>
            <a:pPr algn="ctr"/>
            <a:r>
              <a:rPr lang="pl-PL" sz="4800" b="1" dirty="0" smtClean="0">
                <a:ln w="12700">
                  <a:solidFill>
                    <a:schemeClr val="bg1"/>
                  </a:solidFill>
                  <a:prstDash val="solid"/>
                </a:ln>
                <a:solidFill>
                  <a:srgbClr val="C00000"/>
                </a:solidFill>
                <a:effectLst>
                  <a:outerShdw blurRad="41275" dist="20320" dir="1800000" algn="tl" rotWithShape="0">
                    <a:srgbClr val="000000">
                      <a:alpha val="40000"/>
                    </a:srgbClr>
                  </a:outerShdw>
                </a:effectLst>
                <a:latin typeface="Cooper Black" pitchFamily="18" charset="0"/>
              </a:rPr>
              <a:t>We </a:t>
            </a:r>
            <a:r>
              <a:rPr lang="pl-PL" sz="4800" b="1" dirty="0" err="1" smtClean="0">
                <a:ln w="12700">
                  <a:solidFill>
                    <a:schemeClr val="bg1"/>
                  </a:solidFill>
                  <a:prstDash val="solid"/>
                </a:ln>
                <a:solidFill>
                  <a:srgbClr val="C00000"/>
                </a:solidFill>
                <a:effectLst>
                  <a:outerShdw blurRad="41275" dist="20320" dir="1800000" algn="tl" rotWithShape="0">
                    <a:srgbClr val="000000">
                      <a:alpha val="40000"/>
                    </a:srgbClr>
                  </a:outerShdw>
                </a:effectLst>
                <a:latin typeface="Cooper Black" pitchFamily="18" charset="0"/>
              </a:rPr>
              <a:t>are</a:t>
            </a:r>
            <a:endParaRPr lang="pl-PL" sz="4800" b="1" dirty="0" smtClean="0">
              <a:ln w="12700">
                <a:solidFill>
                  <a:schemeClr val="bg1"/>
                </a:solidFill>
                <a:prstDash val="solid"/>
              </a:ln>
              <a:solidFill>
                <a:srgbClr val="C00000"/>
              </a:solidFill>
              <a:effectLst>
                <a:outerShdw blurRad="41275" dist="20320" dir="1800000" algn="tl" rotWithShape="0">
                  <a:srgbClr val="000000">
                    <a:alpha val="40000"/>
                  </a:srgbClr>
                </a:outerShdw>
              </a:effectLst>
              <a:latin typeface="Cooper Black" pitchFamily="18" charset="0"/>
            </a:endParaRPr>
          </a:p>
          <a:p>
            <a:pPr algn="ctr"/>
            <a:r>
              <a:rPr lang="pl-PL" sz="4800" b="1" dirty="0" smtClean="0">
                <a:ln w="12700">
                  <a:solidFill>
                    <a:schemeClr val="bg1"/>
                  </a:solidFill>
                  <a:prstDash val="solid"/>
                </a:ln>
                <a:solidFill>
                  <a:srgbClr val="C00000"/>
                </a:solidFill>
                <a:effectLst>
                  <a:outerShdw blurRad="41275" dist="20320" dir="1800000" algn="tl" rotWithShape="0">
                    <a:srgbClr val="000000">
                      <a:alpha val="40000"/>
                    </a:srgbClr>
                  </a:outerShdw>
                </a:effectLst>
                <a:latin typeface="Cooper Black" pitchFamily="18" charset="0"/>
              </a:rPr>
              <a:t> </a:t>
            </a:r>
            <a:r>
              <a:rPr lang="pl-PL" sz="4800" b="1" dirty="0" err="1" smtClean="0">
                <a:ln w="12700">
                  <a:solidFill>
                    <a:schemeClr val="bg1"/>
                  </a:solidFill>
                  <a:prstDash val="solid"/>
                </a:ln>
                <a:solidFill>
                  <a:srgbClr val="C00000"/>
                </a:solidFill>
                <a:effectLst>
                  <a:outerShdw blurRad="41275" dist="20320" dir="1800000" algn="tl" rotWithShape="0">
                    <a:srgbClr val="000000">
                      <a:alpha val="40000"/>
                    </a:srgbClr>
                  </a:outerShdw>
                </a:effectLst>
                <a:latin typeface="Cooper Black" pitchFamily="18" charset="0"/>
              </a:rPr>
              <a:t>here</a:t>
            </a:r>
            <a:r>
              <a:rPr lang="pl-PL" sz="4400" b="1" dirty="0" smtClean="0">
                <a:ln w="12700">
                  <a:solidFill>
                    <a:schemeClr val="bg1"/>
                  </a:solidFill>
                  <a:prstDash val="solid"/>
                </a:ln>
                <a:solidFill>
                  <a:srgbClr val="C00000"/>
                </a:solidFill>
                <a:effectLst>
                  <a:outerShdw blurRad="41275" dist="20320" dir="1800000" algn="tl" rotWithShape="0">
                    <a:srgbClr val="000000">
                      <a:alpha val="40000"/>
                    </a:srgbClr>
                  </a:outerShdw>
                </a:effectLst>
                <a:latin typeface="Cooper Black" pitchFamily="18" charset="0"/>
              </a:rPr>
              <a:t>!</a:t>
            </a:r>
            <a:endParaRPr lang="pl-PL" sz="4400" b="1" cap="none" spc="0" dirty="0">
              <a:ln w="12700">
                <a:solidFill>
                  <a:schemeClr val="bg1"/>
                </a:solidFill>
                <a:prstDash val="solid"/>
              </a:ln>
              <a:solidFill>
                <a:srgbClr val="C00000"/>
              </a:solidFill>
              <a:effectLst>
                <a:outerShdw blurRad="41275" dist="20320" dir="1800000" algn="tl" rotWithShape="0">
                  <a:srgbClr val="000000">
                    <a:alpha val="40000"/>
                  </a:srgbClr>
                </a:outerShdw>
              </a:effectLst>
              <a:latin typeface="Cooper Black" pitchFamily="18" charset="0"/>
            </a:endParaRPr>
          </a:p>
        </p:txBody>
      </p:sp>
      <p:sp>
        <p:nvSpPr>
          <p:cNvPr id="18" name="pole tekstowe 17"/>
          <p:cNvSpPr txBox="1"/>
          <p:nvPr/>
        </p:nvSpPr>
        <p:spPr>
          <a:xfrm>
            <a:off x="0" y="3995678"/>
            <a:ext cx="5004048" cy="2862322"/>
          </a:xfrm>
          <a:prstGeom prst="rect">
            <a:avLst/>
          </a:prstGeom>
          <a:noFill/>
        </p:spPr>
        <p:txBody>
          <a:bodyPr wrap="square" rtlCol="0">
            <a:spAutoFit/>
          </a:bodyPr>
          <a:lstStyle/>
          <a:p>
            <a:pPr algn="ctr"/>
            <a:r>
              <a:rPr lang="pl-PL" dirty="0" smtClean="0">
                <a:latin typeface="Cooper Black" pitchFamily="18" charset="0"/>
              </a:rPr>
              <a:t>Poland </a:t>
            </a:r>
            <a:r>
              <a:rPr lang="pl-PL" dirty="0" err="1" smtClean="0">
                <a:latin typeface="Cooper Black" pitchFamily="18" charset="0"/>
              </a:rPr>
              <a:t>consists</a:t>
            </a:r>
            <a:r>
              <a:rPr lang="pl-PL" dirty="0" smtClean="0">
                <a:latin typeface="Cooper Black" pitchFamily="18" charset="0"/>
              </a:rPr>
              <a:t> of 16 </a:t>
            </a:r>
            <a:r>
              <a:rPr lang="pl-PL" dirty="0" err="1" smtClean="0">
                <a:latin typeface="Cooper Black" pitchFamily="18" charset="0"/>
              </a:rPr>
              <a:t>voivodeship</a:t>
            </a:r>
            <a:r>
              <a:rPr lang="pl-PL" dirty="0" smtClean="0">
                <a:latin typeface="Cooper Black" pitchFamily="18" charset="0"/>
              </a:rPr>
              <a:t>. </a:t>
            </a:r>
          </a:p>
          <a:p>
            <a:pPr algn="ctr"/>
            <a:r>
              <a:rPr lang="en-US" dirty="0" smtClean="0">
                <a:latin typeface="Cooper Black" pitchFamily="18" charset="0"/>
              </a:rPr>
              <a:t>Our region</a:t>
            </a:r>
            <a:r>
              <a:rPr lang="pl-PL" dirty="0" smtClean="0">
                <a:latin typeface="Cooper Black" pitchFamily="18" charset="0"/>
              </a:rPr>
              <a:t> </a:t>
            </a:r>
            <a:r>
              <a:rPr lang="pl-PL" dirty="0" err="1" smtClean="0">
                <a:latin typeface="Cooper Black" pitchFamily="18" charset="0"/>
              </a:rPr>
              <a:t>called</a:t>
            </a:r>
            <a:endParaRPr lang="pl-PL" dirty="0" smtClean="0">
              <a:latin typeface="Cooper Black" pitchFamily="18" charset="0"/>
            </a:endParaRPr>
          </a:p>
          <a:p>
            <a:pPr algn="ctr"/>
            <a:r>
              <a:rPr lang="pl-PL" dirty="0" smtClean="0">
                <a:latin typeface="Cooper Black" pitchFamily="18" charset="0"/>
              </a:rPr>
              <a:t> </a:t>
            </a:r>
            <a:r>
              <a:rPr lang="pl-PL" b="1" i="1" dirty="0" smtClean="0">
                <a:solidFill>
                  <a:srgbClr val="FF0000"/>
                </a:solidFill>
                <a:latin typeface="Book Antiqua" pitchFamily="18" charset="0"/>
              </a:rPr>
              <a:t>„Świętokrzyskie” </a:t>
            </a:r>
          </a:p>
          <a:p>
            <a:pPr algn="ctr"/>
            <a:r>
              <a:rPr lang="pl-PL" dirty="0" err="1" smtClean="0">
                <a:latin typeface="Cooper Black" pitchFamily="18" charset="0"/>
              </a:rPr>
              <a:t>is</a:t>
            </a:r>
            <a:r>
              <a:rPr lang="pl-PL" dirty="0" smtClean="0">
                <a:latin typeface="Cooper Black" pitchFamily="18" charset="0"/>
              </a:rPr>
              <a:t> one of </a:t>
            </a:r>
            <a:r>
              <a:rPr lang="pl-PL" dirty="0" err="1" smtClean="0">
                <a:latin typeface="Cooper Black" pitchFamily="18" charset="0"/>
              </a:rPr>
              <a:t>them</a:t>
            </a:r>
            <a:r>
              <a:rPr lang="pl-PL" dirty="0" smtClean="0">
                <a:latin typeface="Cooper Black" pitchFamily="18" charset="0"/>
              </a:rPr>
              <a:t>. </a:t>
            </a:r>
            <a:r>
              <a:rPr lang="pl-PL" dirty="0" err="1" smtClean="0">
                <a:latin typeface="Cooper Black" pitchFamily="18" charset="0"/>
              </a:rPr>
              <a:t>It</a:t>
            </a:r>
            <a:r>
              <a:rPr lang="pl-PL" dirty="0" smtClean="0">
                <a:latin typeface="Cooper Black" pitchFamily="18" charset="0"/>
              </a:rPr>
              <a:t> </a:t>
            </a:r>
            <a:r>
              <a:rPr lang="pl-PL" dirty="0" err="1" smtClean="0">
                <a:latin typeface="Cooper Black" pitchFamily="18" charset="0"/>
              </a:rPr>
              <a:t>is</a:t>
            </a:r>
            <a:r>
              <a:rPr lang="en-US" dirty="0" smtClean="0">
                <a:latin typeface="Cooper Black" pitchFamily="18" charset="0"/>
              </a:rPr>
              <a:t> </a:t>
            </a:r>
            <a:r>
              <a:rPr lang="pl-PL" dirty="0" err="1" smtClean="0">
                <a:latin typeface="Cooper Black" pitchFamily="18" charset="0"/>
              </a:rPr>
              <a:t>located</a:t>
            </a:r>
            <a:r>
              <a:rPr lang="en-US" dirty="0" smtClean="0">
                <a:latin typeface="Cooper Black" pitchFamily="18" charset="0"/>
              </a:rPr>
              <a:t> in the </a:t>
            </a:r>
            <a:endParaRPr lang="pl-PL" dirty="0" smtClean="0">
              <a:latin typeface="Cooper Black" pitchFamily="18" charset="0"/>
            </a:endParaRPr>
          </a:p>
          <a:p>
            <a:pPr algn="ctr"/>
            <a:r>
              <a:rPr lang="en-US" dirty="0" smtClean="0">
                <a:latin typeface="Cooper Black" pitchFamily="18" charset="0"/>
              </a:rPr>
              <a:t>middle</a:t>
            </a:r>
            <a:r>
              <a:rPr lang="pl-PL" dirty="0" smtClean="0">
                <a:latin typeface="Cooper Black" pitchFamily="18" charset="0"/>
              </a:rPr>
              <a:t>-</a:t>
            </a:r>
            <a:r>
              <a:rPr lang="en-US" dirty="0" smtClean="0">
                <a:latin typeface="Cooper Black" pitchFamily="18" charset="0"/>
              </a:rPr>
              <a:t>south of Poland</a:t>
            </a:r>
            <a:r>
              <a:rPr lang="pl-PL" dirty="0" smtClean="0">
                <a:latin typeface="Cooper Black" pitchFamily="18" charset="0"/>
              </a:rPr>
              <a:t>.  </a:t>
            </a:r>
            <a:r>
              <a:rPr lang="pl-PL" dirty="0" err="1" smtClean="0">
                <a:latin typeface="Cooper Black" pitchFamily="18" charset="0"/>
              </a:rPr>
              <a:t>The</a:t>
            </a:r>
            <a:r>
              <a:rPr lang="pl-PL" dirty="0" smtClean="0">
                <a:latin typeface="Cooper Black" pitchFamily="18" charset="0"/>
              </a:rPr>
              <a:t> capital of </a:t>
            </a:r>
            <a:r>
              <a:rPr lang="pl-PL" b="1" i="1" dirty="0" smtClean="0">
                <a:solidFill>
                  <a:srgbClr val="FF0000"/>
                </a:solidFill>
                <a:latin typeface="Book Antiqua" pitchFamily="18" charset="0"/>
              </a:rPr>
              <a:t>„Świętokrzyskie”</a:t>
            </a:r>
            <a:r>
              <a:rPr lang="pl-PL" dirty="0" smtClean="0">
                <a:latin typeface="Cooper Black" pitchFamily="18" charset="0"/>
              </a:rPr>
              <a:t> </a:t>
            </a:r>
            <a:r>
              <a:rPr lang="pl-PL" dirty="0" err="1" smtClean="0">
                <a:latin typeface="Cooper Black" pitchFamily="18" charset="0"/>
              </a:rPr>
              <a:t>is</a:t>
            </a:r>
            <a:r>
              <a:rPr lang="pl-PL" dirty="0" smtClean="0">
                <a:latin typeface="Cooper Black" pitchFamily="18" charset="0"/>
              </a:rPr>
              <a:t> Kielce city.</a:t>
            </a:r>
          </a:p>
          <a:p>
            <a:pPr algn="ctr"/>
            <a:r>
              <a:rPr lang="pl-PL" dirty="0" smtClean="0">
                <a:latin typeface="Cooper Black" pitchFamily="18" charset="0"/>
              </a:rPr>
              <a:t> We live </a:t>
            </a:r>
            <a:r>
              <a:rPr lang="pl-PL" dirty="0" err="1" smtClean="0">
                <a:latin typeface="Cooper Black" pitchFamily="18" charset="0"/>
              </a:rPr>
              <a:t>in</a:t>
            </a:r>
            <a:r>
              <a:rPr lang="pl-PL" dirty="0" smtClean="0">
                <a:latin typeface="Cooper Black" pitchFamily="18" charset="0"/>
              </a:rPr>
              <a:t> </a:t>
            </a:r>
            <a:r>
              <a:rPr lang="pl-PL" i="1" dirty="0" smtClean="0">
                <a:solidFill>
                  <a:srgbClr val="FF0000"/>
                </a:solidFill>
                <a:latin typeface="Book Antiqua" pitchFamily="18" charset="0"/>
              </a:rPr>
              <a:t>Końskie </a:t>
            </a:r>
          </a:p>
          <a:p>
            <a:pPr algn="ctr"/>
            <a:r>
              <a:rPr lang="pl-PL" dirty="0" smtClean="0">
                <a:latin typeface="Cooper Black" pitchFamily="18" charset="0"/>
              </a:rPr>
              <a:t>near </a:t>
            </a:r>
            <a:r>
              <a:rPr lang="pl-PL" dirty="0" err="1" smtClean="0">
                <a:latin typeface="Cooper Black" pitchFamily="18" charset="0"/>
              </a:rPr>
              <a:t>the</a:t>
            </a:r>
            <a:r>
              <a:rPr lang="pl-PL" dirty="0" smtClean="0">
                <a:latin typeface="Cooper Black" pitchFamily="18" charset="0"/>
              </a:rPr>
              <a:t> </a:t>
            </a:r>
            <a:r>
              <a:rPr lang="pl-PL" i="1" dirty="0" smtClean="0">
                <a:solidFill>
                  <a:srgbClr val="FF0000"/>
                </a:solidFill>
                <a:latin typeface="Book Antiqua" pitchFamily="18" charset="0"/>
              </a:rPr>
              <a:t>Świętokrzyskie </a:t>
            </a:r>
            <a:r>
              <a:rPr lang="pl-PL" i="1" dirty="0" err="1" smtClean="0">
                <a:solidFill>
                  <a:srgbClr val="FF0000"/>
                </a:solidFill>
                <a:latin typeface="Book Antiqua" pitchFamily="18" charset="0"/>
              </a:rPr>
              <a:t>Moutains</a:t>
            </a:r>
            <a:r>
              <a:rPr lang="pl-PL" dirty="0" smtClean="0">
                <a:latin typeface="Cooper Black" pitchFamily="18" charset="0"/>
              </a:rPr>
              <a:t>. </a:t>
            </a:r>
          </a:p>
          <a:p>
            <a:pPr algn="ctr"/>
            <a:r>
              <a:rPr lang="pl-PL" dirty="0" err="1" smtClean="0">
                <a:latin typeface="Cooper Black" pitchFamily="18" charset="0"/>
              </a:rPr>
              <a:t>Although</a:t>
            </a:r>
            <a:r>
              <a:rPr lang="pl-PL" dirty="0" smtClean="0">
                <a:latin typeface="Cooper Black" pitchFamily="18" charset="0"/>
              </a:rPr>
              <a:t> </a:t>
            </a:r>
            <a:r>
              <a:rPr lang="pl-PL" dirty="0" err="1" smtClean="0">
                <a:latin typeface="Cooper Black" pitchFamily="18" charset="0"/>
              </a:rPr>
              <a:t>our</a:t>
            </a:r>
            <a:r>
              <a:rPr lang="pl-PL" dirty="0" smtClean="0">
                <a:latin typeface="Cooper Black" pitchFamily="18" charset="0"/>
              </a:rPr>
              <a:t> region </a:t>
            </a:r>
            <a:r>
              <a:rPr lang="pl-PL" dirty="0" err="1" smtClean="0">
                <a:latin typeface="Cooper Black" pitchFamily="18" charset="0"/>
              </a:rPr>
              <a:t>is</a:t>
            </a:r>
            <a:r>
              <a:rPr lang="pl-PL" dirty="0" smtClean="0">
                <a:latin typeface="Cooper Black" pitchFamily="18" charset="0"/>
              </a:rPr>
              <a:t> </a:t>
            </a:r>
            <a:r>
              <a:rPr lang="pl-PL" dirty="0" err="1" smtClean="0">
                <a:latin typeface="Cooper Black" pitchFamily="18" charset="0"/>
              </a:rPr>
              <a:t>small</a:t>
            </a:r>
            <a:r>
              <a:rPr lang="pl-PL" dirty="0" smtClean="0">
                <a:latin typeface="Cooper Black" pitchFamily="18" charset="0"/>
              </a:rPr>
              <a:t>, </a:t>
            </a:r>
            <a:r>
              <a:rPr lang="pl-PL" dirty="0" err="1" smtClean="0">
                <a:latin typeface="Cooper Black" pitchFamily="18" charset="0"/>
              </a:rPr>
              <a:t>in</a:t>
            </a:r>
            <a:r>
              <a:rPr lang="pl-PL" dirty="0" smtClean="0">
                <a:latin typeface="Cooper Black" pitchFamily="18" charset="0"/>
              </a:rPr>
              <a:t> </a:t>
            </a:r>
            <a:r>
              <a:rPr lang="pl-PL" dirty="0" err="1" smtClean="0">
                <a:latin typeface="Cooper Black" pitchFamily="18" charset="0"/>
              </a:rPr>
              <a:t>our</a:t>
            </a:r>
            <a:r>
              <a:rPr lang="pl-PL" dirty="0" smtClean="0">
                <a:latin typeface="Cooper Black" pitchFamily="18" charset="0"/>
              </a:rPr>
              <a:t> </a:t>
            </a:r>
            <a:r>
              <a:rPr lang="pl-PL" dirty="0" err="1" smtClean="0">
                <a:latin typeface="Cooper Black" pitchFamily="18" charset="0"/>
              </a:rPr>
              <a:t>opinion</a:t>
            </a:r>
            <a:r>
              <a:rPr lang="pl-PL" dirty="0" smtClean="0">
                <a:latin typeface="Cooper Black" pitchFamily="18" charset="0"/>
              </a:rPr>
              <a:t>, </a:t>
            </a:r>
            <a:r>
              <a:rPr lang="pl-PL" dirty="0" err="1" smtClean="0">
                <a:latin typeface="Cooper Black" pitchFamily="18" charset="0"/>
              </a:rPr>
              <a:t>there</a:t>
            </a:r>
            <a:r>
              <a:rPr lang="pl-PL" dirty="0" smtClean="0">
                <a:latin typeface="Cooper Black" pitchFamily="18" charset="0"/>
              </a:rPr>
              <a:t> </a:t>
            </a:r>
            <a:r>
              <a:rPr lang="pl-PL" dirty="0" err="1" smtClean="0">
                <a:latin typeface="Cooper Black" pitchFamily="18" charset="0"/>
              </a:rPr>
              <a:t>are</a:t>
            </a:r>
            <a:r>
              <a:rPr lang="pl-PL" dirty="0" smtClean="0">
                <a:latin typeface="Cooper Black" pitchFamily="18" charset="0"/>
              </a:rPr>
              <a:t> many </a:t>
            </a:r>
            <a:r>
              <a:rPr lang="pl-PL" dirty="0" err="1" smtClean="0">
                <a:latin typeface="Cooper Black" pitchFamily="18" charset="0"/>
              </a:rPr>
              <a:t>beautiful</a:t>
            </a:r>
            <a:r>
              <a:rPr lang="pl-PL" dirty="0" smtClean="0">
                <a:latin typeface="Cooper Black" pitchFamily="18" charset="0"/>
              </a:rPr>
              <a:t> </a:t>
            </a:r>
            <a:r>
              <a:rPr lang="pl-PL" dirty="0" err="1" smtClean="0">
                <a:latin typeface="Cooper Black" pitchFamily="18" charset="0"/>
              </a:rPr>
              <a:t>places</a:t>
            </a:r>
            <a:r>
              <a:rPr lang="pl-PL" dirty="0" smtClean="0">
                <a:latin typeface="Cooper Black" pitchFamily="18" charset="0"/>
              </a:rPr>
              <a:t>.</a:t>
            </a:r>
            <a:endParaRPr lang="pl-PL" dirty="0">
              <a:latin typeface="Cooper Black" pitchFamily="18" charset="0"/>
            </a:endParaRPr>
          </a:p>
        </p:txBody>
      </p:sp>
      <p:sp>
        <p:nvSpPr>
          <p:cNvPr id="24" name="pole tekstowe 23"/>
          <p:cNvSpPr txBox="1"/>
          <p:nvPr/>
        </p:nvSpPr>
        <p:spPr>
          <a:xfrm>
            <a:off x="6660232" y="1628800"/>
            <a:ext cx="2736304" cy="1261884"/>
          </a:xfrm>
          <a:prstGeom prst="rect">
            <a:avLst/>
          </a:prstGeom>
          <a:noFill/>
        </p:spPr>
        <p:txBody>
          <a:bodyPr wrap="square" rtlCol="0">
            <a:spAutoFit/>
          </a:bodyPr>
          <a:lstStyle/>
          <a:p>
            <a:pPr algn="ctr"/>
            <a:r>
              <a:rPr lang="pl-PL" dirty="0" err="1" smtClean="0">
                <a:latin typeface="Cooper Black" pitchFamily="18" charset="0"/>
              </a:rPr>
              <a:t>The</a:t>
            </a:r>
            <a:r>
              <a:rPr lang="pl-PL" dirty="0" smtClean="0">
                <a:latin typeface="Cooper Black" pitchFamily="18" charset="0"/>
              </a:rPr>
              <a:t> symbol of </a:t>
            </a:r>
            <a:r>
              <a:rPr lang="pl-PL" dirty="0" err="1" smtClean="0">
                <a:latin typeface="Cooper Black" pitchFamily="18" charset="0"/>
              </a:rPr>
              <a:t>our</a:t>
            </a:r>
            <a:r>
              <a:rPr lang="pl-PL" dirty="0" smtClean="0">
                <a:latin typeface="Cooper Black" pitchFamily="18" charset="0"/>
              </a:rPr>
              <a:t> region </a:t>
            </a:r>
            <a:r>
              <a:rPr lang="pl-PL" dirty="0" err="1" smtClean="0">
                <a:latin typeface="Cooper Black" pitchFamily="18" charset="0"/>
              </a:rPr>
              <a:t>is</a:t>
            </a:r>
            <a:r>
              <a:rPr lang="pl-PL" dirty="0" smtClean="0">
                <a:latin typeface="Cooper Black" pitchFamily="18" charset="0"/>
              </a:rPr>
              <a:t> </a:t>
            </a:r>
          </a:p>
          <a:p>
            <a:pPr algn="ctr"/>
            <a:r>
              <a:rPr lang="pl-PL" sz="4000" dirty="0" smtClean="0">
                <a:gradFill>
                  <a:gsLst>
                    <a:gs pos="0">
                      <a:srgbClr val="FFF200"/>
                    </a:gs>
                    <a:gs pos="45000">
                      <a:srgbClr val="FF7A00"/>
                    </a:gs>
                    <a:gs pos="70000">
                      <a:srgbClr val="FF0300"/>
                    </a:gs>
                    <a:gs pos="100000">
                      <a:srgbClr val="4D0808"/>
                    </a:gs>
                  </a:gsLst>
                  <a:lin ang="1800000" scaled="0"/>
                </a:gradFill>
                <a:latin typeface="Algerian" pitchFamily="82" charset="0"/>
              </a:rPr>
              <a:t>A </a:t>
            </a:r>
            <a:r>
              <a:rPr lang="pl-PL" sz="4000" dirty="0" err="1" smtClean="0">
                <a:gradFill>
                  <a:gsLst>
                    <a:gs pos="0">
                      <a:srgbClr val="FFF200"/>
                    </a:gs>
                    <a:gs pos="45000">
                      <a:srgbClr val="FF7A00"/>
                    </a:gs>
                    <a:gs pos="70000">
                      <a:srgbClr val="FF0300"/>
                    </a:gs>
                    <a:gs pos="100000">
                      <a:srgbClr val="4D0808"/>
                    </a:gs>
                  </a:gsLst>
                  <a:lin ang="1800000" scaled="0"/>
                </a:gradFill>
                <a:latin typeface="Algerian" pitchFamily="82" charset="0"/>
              </a:rPr>
              <a:t>witch</a:t>
            </a:r>
            <a:endParaRPr lang="pl-PL" sz="4000" dirty="0">
              <a:gradFill>
                <a:gsLst>
                  <a:gs pos="0">
                    <a:srgbClr val="FFF200"/>
                  </a:gs>
                  <a:gs pos="45000">
                    <a:srgbClr val="FF7A00"/>
                  </a:gs>
                  <a:gs pos="70000">
                    <a:srgbClr val="FF0300"/>
                  </a:gs>
                  <a:gs pos="100000">
                    <a:srgbClr val="4D0808"/>
                  </a:gs>
                </a:gsLst>
                <a:lin ang="1800000" scaled="0"/>
              </a:gradFill>
              <a:latin typeface="Algerian" pitchFamily="82" charset="0"/>
            </a:endParaRPr>
          </a:p>
        </p:txBody>
      </p:sp>
      <p:sp>
        <p:nvSpPr>
          <p:cNvPr id="14350" name="AutoShape 14" descr="Znalezione obrazy dla zapytania herb końskich">
            <a:hlinkClick r:id="rId10"/>
          </p:cNvPr>
          <p:cNvSpPr>
            <a:spLocks noChangeAspect="1" noChangeArrowheads="1"/>
          </p:cNvSpPr>
          <p:nvPr/>
        </p:nvSpPr>
        <p:spPr bwMode="auto">
          <a:xfrm>
            <a:off x="53975" y="-1790700"/>
            <a:ext cx="3733800" cy="3743325"/>
          </a:xfrm>
          <a:prstGeom prst="rect">
            <a:avLst/>
          </a:prstGeom>
          <a:noFill/>
        </p:spPr>
        <p:txBody>
          <a:bodyPr vert="horz" wrap="square" lIns="91440" tIns="45720" rIns="91440" bIns="45720" numCol="1" anchor="t" anchorCtr="0" compatLnSpc="1">
            <a:prstTxWarp prst="textNoShape">
              <a:avLst/>
            </a:prstTxWarp>
          </a:bodyPr>
          <a:lstStyle/>
          <a:p>
            <a:endParaRPr lang="pl-PL"/>
          </a:p>
        </p:txBody>
      </p:sp>
      <p:sp>
        <p:nvSpPr>
          <p:cNvPr id="14352" name="AutoShape 16" descr="Znalezione obrazy dla zapytania herb końskich">
            <a:hlinkClick r:id="rId10"/>
          </p:cNvPr>
          <p:cNvSpPr>
            <a:spLocks noChangeAspect="1" noChangeArrowheads="1"/>
          </p:cNvSpPr>
          <p:nvPr/>
        </p:nvSpPr>
        <p:spPr bwMode="auto">
          <a:xfrm>
            <a:off x="53975" y="-1790700"/>
            <a:ext cx="3733800" cy="3743325"/>
          </a:xfrm>
          <a:prstGeom prst="rect">
            <a:avLst/>
          </a:prstGeom>
          <a:noFill/>
        </p:spPr>
        <p:txBody>
          <a:bodyPr vert="horz" wrap="square" lIns="91440" tIns="45720" rIns="91440" bIns="45720" numCol="1" anchor="t" anchorCtr="0" compatLnSpc="1">
            <a:prstTxWarp prst="textNoShape">
              <a:avLst/>
            </a:prstTxWarp>
          </a:bodyPr>
          <a:lstStyle/>
          <a:p>
            <a:endParaRPr lang="pl-PL"/>
          </a:p>
        </p:txBody>
      </p:sp>
      <p:sp>
        <p:nvSpPr>
          <p:cNvPr id="14354" name="AutoShape 18" descr="Znalezione obrazy dla zapytania herb końskich">
            <a:hlinkClick r:id="rId10"/>
          </p:cNvPr>
          <p:cNvSpPr>
            <a:spLocks noChangeAspect="1" noChangeArrowheads="1"/>
          </p:cNvSpPr>
          <p:nvPr/>
        </p:nvSpPr>
        <p:spPr bwMode="auto">
          <a:xfrm>
            <a:off x="53975" y="-1790700"/>
            <a:ext cx="3733800" cy="3743325"/>
          </a:xfrm>
          <a:prstGeom prst="rect">
            <a:avLst/>
          </a:prstGeom>
          <a:noFill/>
        </p:spPr>
        <p:txBody>
          <a:bodyPr vert="horz" wrap="square" lIns="91440" tIns="45720" rIns="91440" bIns="45720" numCol="1" anchor="t" anchorCtr="0" compatLnSpc="1">
            <a:prstTxWarp prst="textNoShape">
              <a:avLst/>
            </a:prstTxWarp>
          </a:bodyPr>
          <a:lstStyle/>
          <a:p>
            <a:endParaRPr lang="pl-PL"/>
          </a:p>
        </p:txBody>
      </p:sp>
      <p:pic>
        <p:nvPicPr>
          <p:cNvPr id="14356" name="Picture 20" descr="Znalezione obrazy dla zapytania herb końskich">
            <a:hlinkClick r:id="rId10"/>
          </p:cNvPr>
          <p:cNvPicPr>
            <a:picLocks noChangeAspect="1" noChangeArrowheads="1"/>
          </p:cNvPicPr>
          <p:nvPr/>
        </p:nvPicPr>
        <p:blipFill>
          <a:blip r:embed="rId11" cstate="print"/>
          <a:srcRect/>
          <a:stretch>
            <a:fillRect/>
          </a:stretch>
        </p:blipFill>
        <p:spPr bwMode="auto">
          <a:xfrm>
            <a:off x="6948264" y="5445224"/>
            <a:ext cx="1219933" cy="1223045"/>
          </a:xfrm>
          <a:prstGeom prst="rect">
            <a:avLst/>
          </a:prstGeom>
          <a:noFill/>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l="-21000" r="-21000"/>
          </a:stretch>
        </a:blipFill>
        <a:effectLst/>
      </p:bgPr>
    </p:bg>
    <p:spTree>
      <p:nvGrpSpPr>
        <p:cNvPr id="1" name=""/>
        <p:cNvGrpSpPr/>
        <p:nvPr/>
      </p:nvGrpSpPr>
      <p:grpSpPr>
        <a:xfrm>
          <a:off x="0" y="0"/>
          <a:ext cx="0" cy="0"/>
          <a:chOff x="0" y="0"/>
          <a:chExt cx="0" cy="0"/>
        </a:xfrm>
      </p:grpSpPr>
      <p:sp>
        <p:nvSpPr>
          <p:cNvPr id="2" name="Prostokąt 1"/>
          <p:cNvSpPr/>
          <p:nvPr/>
        </p:nvSpPr>
        <p:spPr>
          <a:xfrm>
            <a:off x="3131840" y="1628800"/>
            <a:ext cx="5256584" cy="1569660"/>
          </a:xfrm>
          <a:prstGeom prst="rect">
            <a:avLst/>
          </a:prstGeom>
        </p:spPr>
        <p:txBody>
          <a:bodyPr wrap="square">
            <a:spAutoFit/>
          </a:bodyPr>
          <a:lstStyle/>
          <a:p>
            <a:r>
              <a:rPr lang="en-US" sz="2400" dirty="0" smtClean="0">
                <a:effectLst>
                  <a:glow rad="228600">
                    <a:schemeClr val="bg1">
                      <a:alpha val="40000"/>
                    </a:schemeClr>
                  </a:glow>
                </a:effectLst>
                <a:latin typeface="Book Antiqua" pitchFamily="18" charset="0"/>
              </a:rPr>
              <a:t>is one of the most popular attraction </a:t>
            </a:r>
            <a:endParaRPr lang="pl-PL" sz="2400" dirty="0" smtClean="0">
              <a:effectLst>
                <a:glow rad="228600">
                  <a:schemeClr val="bg1">
                    <a:alpha val="40000"/>
                  </a:schemeClr>
                </a:glow>
              </a:effectLst>
              <a:latin typeface="Book Antiqua" pitchFamily="18" charset="0"/>
            </a:endParaRPr>
          </a:p>
          <a:p>
            <a:r>
              <a:rPr lang="en-US" sz="2400" dirty="0" smtClean="0">
                <a:effectLst>
                  <a:glow rad="228600">
                    <a:schemeClr val="bg1">
                      <a:alpha val="40000"/>
                    </a:schemeClr>
                  </a:glow>
                </a:effectLst>
                <a:latin typeface="Book Antiqua" pitchFamily="18" charset="0"/>
              </a:rPr>
              <a:t>of </a:t>
            </a:r>
            <a:r>
              <a:rPr lang="en-US" sz="2400" dirty="0" err="1" smtClean="0">
                <a:effectLst>
                  <a:glow rad="228600">
                    <a:schemeClr val="bg1">
                      <a:alpha val="40000"/>
                    </a:schemeClr>
                  </a:glow>
                </a:effectLst>
                <a:latin typeface="Book Antiqua" pitchFamily="18" charset="0"/>
              </a:rPr>
              <a:t>Świętokrzyskie</a:t>
            </a:r>
            <a:r>
              <a:rPr lang="en-US" sz="2400" dirty="0" smtClean="0">
                <a:effectLst>
                  <a:glow rad="228600">
                    <a:schemeClr val="bg1">
                      <a:alpha val="40000"/>
                    </a:schemeClr>
                  </a:glow>
                </a:effectLst>
                <a:latin typeface="Book Antiqua" pitchFamily="18" charset="0"/>
              </a:rPr>
              <a:t> and it is also one of the most beautiful caves in our country.</a:t>
            </a:r>
            <a:endParaRPr lang="pl-PL" sz="2400" dirty="0">
              <a:effectLst>
                <a:glow rad="228600">
                  <a:schemeClr val="bg1">
                    <a:alpha val="40000"/>
                  </a:schemeClr>
                </a:glow>
              </a:effectLst>
              <a:latin typeface="Book Antiqua" pitchFamily="18" charset="0"/>
            </a:endParaRPr>
          </a:p>
        </p:txBody>
      </p:sp>
      <p:sp>
        <p:nvSpPr>
          <p:cNvPr id="3" name="Prostokąt 2"/>
          <p:cNvSpPr/>
          <p:nvPr/>
        </p:nvSpPr>
        <p:spPr>
          <a:xfrm>
            <a:off x="1691680" y="188640"/>
            <a:ext cx="6157265" cy="1200329"/>
          </a:xfrm>
          <a:prstGeom prst="rect">
            <a:avLst/>
          </a:prstGeom>
          <a:noFill/>
        </p:spPr>
        <p:txBody>
          <a:bodyPr wrap="square" lIns="91440" tIns="45720" rIns="91440" bIns="45720">
            <a:spAutoFit/>
          </a:bodyPr>
          <a:lstStyle/>
          <a:p>
            <a:pPr algn="ctr"/>
            <a:r>
              <a:rPr lang="en-US" sz="7200" dirty="0" err="1" smtClean="0">
                <a:ln>
                  <a:solidFill>
                    <a:srgbClr val="C00000"/>
                  </a:solidFill>
                </a:ln>
                <a:solidFill>
                  <a:srgbClr val="C00000"/>
                </a:solidFill>
                <a:effectLst>
                  <a:outerShdw blurRad="50800" dist="38100" dir="10800000" sx="130000" sy="130000" algn="r" rotWithShape="0">
                    <a:schemeClr val="bg1">
                      <a:alpha val="24000"/>
                    </a:schemeClr>
                  </a:outerShdw>
                </a:effectLst>
                <a:latin typeface="Cooper Black" pitchFamily="18" charset="0"/>
              </a:rPr>
              <a:t>Jaskinia</a:t>
            </a:r>
            <a:r>
              <a:rPr lang="en-US" sz="7200" dirty="0" smtClean="0">
                <a:ln>
                  <a:solidFill>
                    <a:srgbClr val="C00000"/>
                  </a:solidFill>
                </a:ln>
                <a:solidFill>
                  <a:srgbClr val="C00000"/>
                </a:solidFill>
                <a:effectLst>
                  <a:outerShdw blurRad="50800" dist="38100" dir="10800000" sx="130000" sy="130000" algn="r" rotWithShape="0">
                    <a:schemeClr val="bg1">
                      <a:alpha val="24000"/>
                    </a:schemeClr>
                  </a:outerShdw>
                </a:effectLst>
                <a:latin typeface="Cooper Black" pitchFamily="18" charset="0"/>
              </a:rPr>
              <a:t> Raj</a:t>
            </a:r>
            <a:endParaRPr lang="pl-PL" sz="7200" b="1" cap="none" spc="0" dirty="0">
              <a:ln>
                <a:solidFill>
                  <a:srgbClr val="C00000"/>
                </a:solidFill>
              </a:ln>
              <a:solidFill>
                <a:srgbClr val="C00000"/>
              </a:solidFill>
              <a:effectLst>
                <a:outerShdw blurRad="50800" dist="38100" dir="10800000" sx="130000" sy="130000" algn="r" rotWithShape="0">
                  <a:schemeClr val="bg1">
                    <a:alpha val="24000"/>
                  </a:schemeClr>
                </a:outerShdw>
              </a:effectLst>
              <a:latin typeface="Cooper Black" pitchFamily="18" charset="0"/>
            </a:endParaRPr>
          </a:p>
        </p:txBody>
      </p:sp>
      <p:sp>
        <p:nvSpPr>
          <p:cNvPr id="4" name="Prostokąt 3"/>
          <p:cNvSpPr/>
          <p:nvPr/>
        </p:nvSpPr>
        <p:spPr>
          <a:xfrm>
            <a:off x="-43323" y="836712"/>
            <a:ext cx="9187323" cy="923330"/>
          </a:xfrm>
          <a:prstGeom prst="rect">
            <a:avLst/>
          </a:prstGeom>
          <a:noFill/>
        </p:spPr>
        <p:txBody>
          <a:bodyPr wrap="none" lIns="91440" tIns="45720" rIns="91440" bIns="45720">
            <a:spAutoFit/>
          </a:bodyPr>
          <a:lstStyle/>
          <a:p>
            <a:pPr algn="ctr"/>
            <a:r>
              <a:rPr lang="pl-PL" sz="5400" dirty="0" smtClean="0"/>
              <a:t> </a:t>
            </a:r>
            <a:r>
              <a:rPr lang="pl-PL" sz="2800" dirty="0" err="1" smtClean="0">
                <a:ln>
                  <a:solidFill>
                    <a:schemeClr val="bg1"/>
                  </a:solidFill>
                </a:ln>
                <a:latin typeface="Cooper Black" pitchFamily="18" charset="0"/>
              </a:rPr>
              <a:t>which</a:t>
            </a:r>
            <a:r>
              <a:rPr lang="pl-PL" sz="2800" dirty="0" smtClean="0">
                <a:ln>
                  <a:solidFill>
                    <a:schemeClr val="bg1"/>
                  </a:solidFill>
                </a:ln>
                <a:latin typeface="Cooper Black" pitchFamily="18" charset="0"/>
              </a:rPr>
              <a:t> </a:t>
            </a:r>
            <a:r>
              <a:rPr lang="en-US" sz="2800" dirty="0" smtClean="0">
                <a:ln>
                  <a:solidFill>
                    <a:schemeClr val="bg1"/>
                  </a:solidFill>
                </a:ln>
                <a:latin typeface="Cooper Black" pitchFamily="18" charset="0"/>
              </a:rPr>
              <a:t>is translated as “Paradise </a:t>
            </a:r>
            <a:r>
              <a:rPr lang="pl-PL" sz="2800" dirty="0" smtClean="0">
                <a:ln>
                  <a:solidFill>
                    <a:schemeClr val="bg1"/>
                  </a:solidFill>
                </a:ln>
                <a:latin typeface="Cooper Black" pitchFamily="18" charset="0"/>
              </a:rPr>
              <a:t>C</a:t>
            </a:r>
            <a:r>
              <a:rPr lang="en-US" sz="2800" dirty="0" err="1" smtClean="0">
                <a:ln>
                  <a:solidFill>
                    <a:schemeClr val="bg1"/>
                  </a:solidFill>
                </a:ln>
                <a:latin typeface="Cooper Black" pitchFamily="18" charset="0"/>
              </a:rPr>
              <a:t>ave</a:t>
            </a:r>
            <a:r>
              <a:rPr lang="en-US" sz="2800" dirty="0" smtClean="0">
                <a:ln>
                  <a:solidFill>
                    <a:schemeClr val="bg1"/>
                  </a:solidFill>
                </a:ln>
                <a:latin typeface="Cooper Black" pitchFamily="18" charset="0"/>
              </a:rPr>
              <a:t>” in English</a:t>
            </a:r>
            <a:endParaRPr lang="pl-PL" sz="2800" b="1" cap="none" spc="0" dirty="0">
              <a:ln>
                <a:solidFill>
                  <a:schemeClr val="bg1"/>
                </a:solidFill>
              </a:ln>
              <a:solidFill>
                <a:schemeClr val="bg2">
                  <a:tint val="85000"/>
                  <a:satMod val="155000"/>
                </a:schemeClr>
              </a:solidFill>
              <a:effectLst>
                <a:outerShdw blurRad="41275" dist="20320" dir="1800000" algn="tl" rotWithShape="0">
                  <a:srgbClr val="000000">
                    <a:alpha val="40000"/>
                  </a:srgbClr>
                </a:outerShdw>
              </a:effectLst>
              <a:latin typeface="Cooper Black" pitchFamily="18" charset="0"/>
            </a:endParaRPr>
          </a:p>
        </p:txBody>
      </p:sp>
      <p:sp>
        <p:nvSpPr>
          <p:cNvPr id="16386" name="AutoShape 2" descr="https://l.facebook.com/l.php?u=https%3A%2F%2Fupload.wikimedia.org%2Fwikipedia%2Fcommons%2Fthumb%2F9%2F94%2FSwietokrzyskie_mapa_fizyczna.png%2F238px-Swietokrzyskie_mapa_fizyczna.png&amp;h=ATMm73g_QImd0iYLNxX9S1QjTtuK06o_X_X_BL_YCwU_yuXtlouuU9AQ7CgHcCHNf_PcjgsoBYNHbDjmR4VTW6QZeimSMSAb37XzFU_tDjvuOMKsJTEACoGVqRqRqORCz61qbqnmkrgD"/>
          <p:cNvSpPr>
            <a:spLocks noChangeAspect="1" noChangeArrowheads="1"/>
          </p:cNvSpPr>
          <p:nvPr/>
        </p:nvSpPr>
        <p:spPr bwMode="auto">
          <a:xfrm>
            <a:off x="63500" y="-136525"/>
            <a:ext cx="304800" cy="304800"/>
          </a:xfrm>
          <a:prstGeom prst="rect">
            <a:avLst/>
          </a:prstGeom>
          <a:noFill/>
        </p:spPr>
        <p:txBody>
          <a:bodyPr vert="horz" wrap="square" lIns="91440" tIns="45720" rIns="91440" bIns="45720" numCol="1" anchor="t" anchorCtr="0" compatLnSpc="1">
            <a:prstTxWarp prst="textNoShape">
              <a:avLst/>
            </a:prstTxWarp>
          </a:bodyPr>
          <a:lstStyle/>
          <a:p>
            <a:endParaRPr lang="pl-PL"/>
          </a:p>
        </p:txBody>
      </p:sp>
      <p:sp>
        <p:nvSpPr>
          <p:cNvPr id="16388" name="AutoShape 4" descr="https://l.facebook.com/l.php?u=https%3A%2F%2Fupload.wikimedia.org%2Fwikipedia%2Fcommons%2Fthumb%2F9%2F94%2FSwietokrzyskie_mapa_fizyczna.png%2F238px-Swietokrzyskie_mapa_fizyczna.png&amp;h=ATMm73g_QImd0iYLNxX9S1QjTtuK06o_X_X_BL_YCwU_yuXtlouuU9AQ7CgHcCHNf_PcjgsoBYNHbDjmR4VTW6QZeimSMSAb37XzFU_tDjvuOMKsJTEACoGVqRqRqORCz61qbqnmkrgD"/>
          <p:cNvSpPr>
            <a:spLocks noChangeAspect="1" noChangeArrowheads="1"/>
          </p:cNvSpPr>
          <p:nvPr/>
        </p:nvSpPr>
        <p:spPr bwMode="auto">
          <a:xfrm>
            <a:off x="63500" y="-136525"/>
            <a:ext cx="304800" cy="304800"/>
          </a:xfrm>
          <a:prstGeom prst="rect">
            <a:avLst/>
          </a:prstGeom>
          <a:noFill/>
        </p:spPr>
        <p:txBody>
          <a:bodyPr vert="horz" wrap="square" lIns="91440" tIns="45720" rIns="91440" bIns="45720" numCol="1" anchor="t" anchorCtr="0" compatLnSpc="1">
            <a:prstTxWarp prst="textNoShape">
              <a:avLst/>
            </a:prstTxWarp>
          </a:bodyPr>
          <a:lstStyle/>
          <a:p>
            <a:endParaRPr lang="pl-PL"/>
          </a:p>
        </p:txBody>
      </p:sp>
      <p:sp>
        <p:nvSpPr>
          <p:cNvPr id="16390" name="AutoShape 6" descr="https://l.facebook.com/l.php?u=https%3A%2F%2Fupload.wikimedia.org%2Fwikipedia%2Fcommons%2Fthumb%2F9%2F94%2FSwietokrzyskie_mapa_fizyczna.png%2F238px-Swietokrzyskie_mapa_fizyczna.png&amp;h=ATMm73g_QImd0iYLNxX9S1QjTtuK06o_X_X_BL_YCwU_yuXtlouuU9AQ7CgHcCHNf_PcjgsoBYNHbDjmR4VTW6QZeimSMSAb37XzFU_tDjvuOMKsJTEACoGVqRqRqORCz61qbqnmkrgD"/>
          <p:cNvSpPr>
            <a:spLocks noChangeAspect="1" noChangeArrowheads="1"/>
          </p:cNvSpPr>
          <p:nvPr/>
        </p:nvSpPr>
        <p:spPr bwMode="auto">
          <a:xfrm>
            <a:off x="63500" y="-136525"/>
            <a:ext cx="304800" cy="304800"/>
          </a:xfrm>
          <a:prstGeom prst="rect">
            <a:avLst/>
          </a:prstGeom>
          <a:noFill/>
        </p:spPr>
        <p:txBody>
          <a:bodyPr vert="horz" wrap="square" lIns="91440" tIns="45720" rIns="91440" bIns="45720" numCol="1" anchor="t" anchorCtr="0" compatLnSpc="1">
            <a:prstTxWarp prst="textNoShape">
              <a:avLst/>
            </a:prstTxWarp>
          </a:bodyPr>
          <a:lstStyle/>
          <a:p>
            <a:endParaRPr lang="pl-PL"/>
          </a:p>
        </p:txBody>
      </p:sp>
      <p:pic>
        <p:nvPicPr>
          <p:cNvPr id="8" name="Obraz 7" descr="Swietokrzyskie_mapa_fizyczna.png"/>
          <p:cNvPicPr>
            <a:picLocks noChangeAspect="1"/>
          </p:cNvPicPr>
          <p:nvPr/>
        </p:nvPicPr>
        <p:blipFill>
          <a:blip r:embed="rId3" cstate="print"/>
          <a:stretch>
            <a:fillRect/>
          </a:stretch>
        </p:blipFill>
        <p:spPr>
          <a:xfrm>
            <a:off x="0" y="2492896"/>
            <a:ext cx="4355976" cy="3678787"/>
          </a:xfrm>
          <a:prstGeom prst="rect">
            <a:avLst/>
          </a:prstGeom>
        </p:spPr>
      </p:pic>
      <p:sp>
        <p:nvSpPr>
          <p:cNvPr id="9" name="Elipsa 8"/>
          <p:cNvSpPr/>
          <p:nvPr/>
        </p:nvSpPr>
        <p:spPr>
          <a:xfrm flipH="1">
            <a:off x="1403648" y="3861048"/>
            <a:ext cx="288032" cy="28803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10" name="pole tekstowe 9"/>
          <p:cNvSpPr txBox="1"/>
          <p:nvPr/>
        </p:nvSpPr>
        <p:spPr>
          <a:xfrm>
            <a:off x="827584" y="3573016"/>
            <a:ext cx="2952328" cy="369332"/>
          </a:xfrm>
          <a:prstGeom prst="rect">
            <a:avLst/>
          </a:prstGeom>
          <a:noFill/>
        </p:spPr>
        <p:txBody>
          <a:bodyPr wrap="square" rtlCol="0">
            <a:spAutoFit/>
          </a:bodyPr>
          <a:lstStyle/>
          <a:p>
            <a:r>
              <a:rPr lang="pl-PL" dirty="0" smtClean="0">
                <a:latin typeface="Book Antiqua" pitchFamily="18" charset="0"/>
              </a:rPr>
              <a:t>Jaskinia Raj</a:t>
            </a:r>
            <a:endParaRPr lang="pl-PL" dirty="0">
              <a:latin typeface="Book Antiqua" pitchFamily="18" charset="0"/>
            </a:endParaRPr>
          </a:p>
        </p:txBody>
      </p:sp>
      <p:sp>
        <p:nvSpPr>
          <p:cNvPr id="16392" name="Rectangle 8"/>
          <p:cNvSpPr>
            <a:spLocks noChangeArrowheads="1"/>
          </p:cNvSpPr>
          <p:nvPr/>
        </p:nvSpPr>
        <p:spPr bwMode="auto">
          <a:xfrm>
            <a:off x="3743400" y="3284984"/>
            <a:ext cx="5400600" cy="258532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ctr" fontAlgn="base">
              <a:spcBef>
                <a:spcPct val="0"/>
              </a:spcBef>
              <a:spcAft>
                <a:spcPct val="0"/>
              </a:spcAft>
            </a:pPr>
            <a:r>
              <a:rPr kumimoji="0" lang="pl-PL" sz="2400" b="0" i="0" u="none" strike="noStrike" cap="none" normalizeH="0" baseline="0" dirty="0" err="1" smtClean="0">
                <a:ln>
                  <a:noFill/>
                </a:ln>
                <a:solidFill>
                  <a:schemeClr val="tx1"/>
                </a:solidFill>
                <a:effectLst>
                  <a:glow rad="228600">
                    <a:schemeClr val="bg1">
                      <a:alpha val="40000"/>
                    </a:schemeClr>
                  </a:glow>
                </a:effectLst>
                <a:latin typeface="Book Antiqua" pitchFamily="18" charset="0"/>
                <a:ea typeface="Calibri" pitchFamily="34" charset="0"/>
                <a:cs typeface="Times New Roman" pitchFamily="18" charset="0"/>
              </a:rPr>
              <a:t>Paradise</a:t>
            </a:r>
            <a:r>
              <a:rPr kumimoji="0" lang="en-US" sz="2400" b="0" i="0" u="none" strike="noStrike" cap="none" normalizeH="0" baseline="0" dirty="0" smtClean="0">
                <a:ln>
                  <a:noFill/>
                </a:ln>
                <a:solidFill>
                  <a:schemeClr val="tx1"/>
                </a:solidFill>
                <a:effectLst>
                  <a:glow rad="228600">
                    <a:schemeClr val="bg1">
                      <a:alpha val="40000"/>
                    </a:schemeClr>
                  </a:glow>
                </a:effectLst>
                <a:latin typeface="Book Antiqua" pitchFamily="18" charset="0"/>
                <a:ea typeface="Calibri" pitchFamily="34" charset="0"/>
                <a:cs typeface="Times New Roman" pitchFamily="18" charset="0"/>
              </a:rPr>
              <a:t> Cave is located in </a:t>
            </a:r>
            <a:r>
              <a:rPr kumimoji="0" lang="pl-PL" sz="2400" b="0" i="0" u="none" strike="noStrike" cap="none" normalizeH="0" baseline="0" dirty="0" err="1" smtClean="0">
                <a:ln>
                  <a:noFill/>
                </a:ln>
                <a:solidFill>
                  <a:schemeClr val="tx1"/>
                </a:solidFill>
                <a:effectLst>
                  <a:glow rad="228600">
                    <a:schemeClr val="bg1">
                      <a:alpha val="40000"/>
                    </a:schemeClr>
                  </a:glow>
                </a:effectLst>
                <a:latin typeface="Book Antiqua" pitchFamily="18" charset="0"/>
                <a:ea typeface="Calibri" pitchFamily="34" charset="0"/>
                <a:cs typeface="Times New Roman" pitchFamily="18" charset="0"/>
              </a:rPr>
              <a:t>Świętokrzystkie</a:t>
            </a:r>
            <a:r>
              <a:rPr kumimoji="0" lang="pl-PL" sz="2400" b="0" i="0" u="none" strike="noStrike" cap="none" normalizeH="0" baseline="0" dirty="0" smtClean="0">
                <a:ln>
                  <a:noFill/>
                </a:ln>
                <a:solidFill>
                  <a:schemeClr val="tx1"/>
                </a:solidFill>
                <a:effectLst>
                  <a:glow rad="228600">
                    <a:schemeClr val="bg1">
                      <a:alpha val="40000"/>
                    </a:schemeClr>
                  </a:glow>
                </a:effectLst>
                <a:latin typeface="Book Antiqua" pitchFamily="18" charset="0"/>
                <a:ea typeface="Calibri" pitchFamily="34" charset="0"/>
                <a:cs typeface="Times New Roman" pitchFamily="18" charset="0"/>
              </a:rPr>
              <a:t> </a:t>
            </a:r>
            <a:r>
              <a:rPr kumimoji="0" lang="pl-PL" sz="2400" b="0" i="0" u="none" strike="noStrike" cap="none" normalizeH="0" baseline="0" dirty="0" err="1" smtClean="0">
                <a:ln>
                  <a:noFill/>
                </a:ln>
                <a:solidFill>
                  <a:schemeClr val="tx1"/>
                </a:solidFill>
                <a:effectLst>
                  <a:glow rad="228600">
                    <a:schemeClr val="bg1">
                      <a:alpha val="40000"/>
                    </a:schemeClr>
                  </a:glow>
                </a:effectLst>
                <a:latin typeface="Book Antiqua" pitchFamily="18" charset="0"/>
                <a:ea typeface="Calibri" pitchFamily="34" charset="0"/>
                <a:cs typeface="Times New Roman" pitchFamily="18" charset="0"/>
              </a:rPr>
              <a:t>Moutains</a:t>
            </a:r>
            <a:r>
              <a:rPr kumimoji="0" lang="pl-PL" sz="2400" b="0" i="0" u="none" strike="noStrike" cap="none" normalizeH="0" baseline="0" dirty="0" smtClean="0">
                <a:ln>
                  <a:noFill/>
                </a:ln>
                <a:solidFill>
                  <a:schemeClr val="tx1"/>
                </a:solidFill>
                <a:effectLst>
                  <a:glow rad="228600">
                    <a:schemeClr val="bg1">
                      <a:alpha val="40000"/>
                    </a:schemeClr>
                  </a:glow>
                </a:effectLst>
                <a:latin typeface="Book Antiqua" pitchFamily="18" charset="0"/>
                <a:ea typeface="Calibri" pitchFamily="34" charset="0"/>
                <a:cs typeface="Times New Roman" pitchFamily="18" charset="0"/>
              </a:rPr>
              <a:t> </a:t>
            </a:r>
            <a:r>
              <a:rPr kumimoji="0" lang="pl-PL" sz="2400" b="0" i="0" u="none" strike="noStrike" cap="none" normalizeH="0" baseline="0" dirty="0" err="1" smtClean="0">
                <a:ln>
                  <a:noFill/>
                </a:ln>
                <a:solidFill>
                  <a:schemeClr val="tx1"/>
                </a:solidFill>
                <a:effectLst>
                  <a:glow rad="228600">
                    <a:schemeClr val="bg1">
                      <a:alpha val="40000"/>
                    </a:schemeClr>
                  </a:glow>
                </a:effectLst>
                <a:latin typeface="Book Antiqua" pitchFamily="18" charset="0"/>
                <a:ea typeface="Calibri" pitchFamily="34" charset="0"/>
                <a:cs typeface="Times New Roman" pitchFamily="18" charset="0"/>
              </a:rPr>
              <a:t>in</a:t>
            </a:r>
            <a:r>
              <a:rPr kumimoji="0" lang="pl-PL" sz="2400" b="0" i="0" u="none" strike="noStrike" cap="none" normalizeH="0" baseline="0" dirty="0" smtClean="0">
                <a:ln>
                  <a:noFill/>
                </a:ln>
                <a:solidFill>
                  <a:schemeClr val="tx1"/>
                </a:solidFill>
                <a:effectLst>
                  <a:glow rad="228600">
                    <a:schemeClr val="bg1">
                      <a:alpha val="40000"/>
                    </a:schemeClr>
                  </a:glow>
                </a:effectLst>
                <a:latin typeface="Book Antiqua" pitchFamily="18" charset="0"/>
                <a:ea typeface="Calibri" pitchFamily="34" charset="0"/>
                <a:cs typeface="Times New Roman" pitchFamily="18" charset="0"/>
              </a:rPr>
              <a:t> </a:t>
            </a:r>
            <a:r>
              <a:rPr kumimoji="0" lang="en-US" sz="2400" b="0" i="0" u="none" strike="noStrike" cap="none" normalizeH="0" baseline="0" dirty="0" smtClean="0">
                <a:ln>
                  <a:noFill/>
                </a:ln>
                <a:solidFill>
                  <a:schemeClr val="tx1"/>
                </a:solidFill>
                <a:effectLst>
                  <a:glow rad="228600">
                    <a:schemeClr val="bg1">
                      <a:alpha val="40000"/>
                    </a:schemeClr>
                  </a:glow>
                </a:effectLst>
                <a:latin typeface="Book Antiqua" pitchFamily="18" charset="0"/>
                <a:ea typeface="Calibri" pitchFamily="34" charset="0"/>
                <a:cs typeface="Times New Roman" pitchFamily="18" charset="0"/>
              </a:rPr>
              <a:t>the interior of a small </a:t>
            </a:r>
            <a:r>
              <a:rPr kumimoji="0" lang="en-US" sz="2400" b="0" i="0" u="none" strike="noStrike" cap="none" normalizeH="0" baseline="0" dirty="0" err="1" smtClean="0">
                <a:ln>
                  <a:noFill/>
                </a:ln>
                <a:solidFill>
                  <a:schemeClr val="tx1"/>
                </a:solidFill>
                <a:effectLst>
                  <a:glow rad="228600">
                    <a:schemeClr val="bg1">
                      <a:alpha val="40000"/>
                    </a:schemeClr>
                  </a:glow>
                </a:effectLst>
                <a:latin typeface="Book Antiqua" pitchFamily="18" charset="0"/>
                <a:ea typeface="Calibri" pitchFamily="34" charset="0"/>
                <a:cs typeface="Times New Roman" pitchFamily="18" charset="0"/>
              </a:rPr>
              <a:t>Malik</a:t>
            </a:r>
            <a:r>
              <a:rPr kumimoji="0" lang="en-US" sz="2400" b="0" i="0" u="none" strike="noStrike" cap="none" normalizeH="0" baseline="0" dirty="0" smtClean="0">
                <a:ln>
                  <a:noFill/>
                </a:ln>
                <a:solidFill>
                  <a:schemeClr val="tx1"/>
                </a:solidFill>
                <a:effectLst>
                  <a:glow rad="228600">
                    <a:schemeClr val="bg1">
                      <a:alpha val="40000"/>
                    </a:schemeClr>
                  </a:glow>
                </a:effectLst>
                <a:latin typeface="Book Antiqua" pitchFamily="18" charset="0"/>
                <a:ea typeface="Calibri" pitchFamily="34" charset="0"/>
                <a:cs typeface="Times New Roman" pitchFamily="18" charset="0"/>
              </a:rPr>
              <a:t> hill about</a:t>
            </a:r>
            <a:endParaRPr kumimoji="0" lang="pl-PL" sz="2400" b="0" i="0" u="none" strike="noStrike" cap="none" normalizeH="0" baseline="0" dirty="0" smtClean="0">
              <a:ln>
                <a:noFill/>
              </a:ln>
              <a:solidFill>
                <a:schemeClr val="tx1"/>
              </a:solidFill>
              <a:effectLst>
                <a:glow rad="228600">
                  <a:schemeClr val="bg1">
                    <a:alpha val="40000"/>
                  </a:schemeClr>
                </a:glow>
              </a:effectLst>
              <a:latin typeface="Book Antiqua" pitchFamily="18" charset="0"/>
              <a:ea typeface="Calibri" pitchFamily="34" charset="0"/>
              <a:cs typeface="Times New Roman" pitchFamily="18" charset="0"/>
            </a:endParaRPr>
          </a:p>
          <a:p>
            <a:pPr algn="ctr" fontAlgn="base">
              <a:spcBef>
                <a:spcPct val="0"/>
              </a:spcBef>
              <a:spcAft>
                <a:spcPct val="0"/>
              </a:spcAft>
            </a:pPr>
            <a:r>
              <a:rPr kumimoji="0" lang="en-US" sz="2400" b="0" i="0" u="none" strike="noStrike" cap="none" normalizeH="0" baseline="0" dirty="0" smtClean="0">
                <a:ln>
                  <a:noFill/>
                </a:ln>
                <a:solidFill>
                  <a:schemeClr val="tx1"/>
                </a:solidFill>
                <a:effectLst>
                  <a:glow rad="228600">
                    <a:schemeClr val="bg1">
                      <a:alpha val="40000"/>
                    </a:schemeClr>
                  </a:glow>
                </a:effectLst>
                <a:latin typeface="Book Antiqua" pitchFamily="18" charset="0"/>
                <a:ea typeface="Calibri" pitchFamily="34" charset="0"/>
                <a:cs typeface="Times New Roman" pitchFamily="18" charset="0"/>
              </a:rPr>
              <a:t> 270 m high.</a:t>
            </a:r>
            <a:r>
              <a:rPr kumimoji="0" lang="pl-PL" sz="2400" b="0" i="0" u="none" strike="noStrike" cap="none" normalizeH="0" baseline="0" dirty="0" smtClean="0">
                <a:ln>
                  <a:noFill/>
                </a:ln>
                <a:solidFill>
                  <a:schemeClr val="tx1"/>
                </a:solidFill>
                <a:effectLst>
                  <a:glow rad="228600">
                    <a:schemeClr val="bg1">
                      <a:alpha val="40000"/>
                    </a:schemeClr>
                  </a:glow>
                </a:effectLst>
                <a:latin typeface="Book Antiqua" pitchFamily="18" charset="0"/>
                <a:ea typeface="Calibri" pitchFamily="34" charset="0"/>
                <a:cs typeface="Times New Roman" pitchFamily="18" charset="0"/>
              </a:rPr>
              <a:t> </a:t>
            </a:r>
            <a:r>
              <a:rPr kumimoji="0" lang="pl-PL" sz="2400" b="0" i="0" u="none" strike="noStrike" cap="none" normalizeH="0" baseline="0" dirty="0" err="1" smtClean="0">
                <a:ln>
                  <a:noFill/>
                </a:ln>
                <a:solidFill>
                  <a:schemeClr val="tx1"/>
                </a:solidFill>
                <a:effectLst>
                  <a:glow rad="228600">
                    <a:schemeClr val="bg1">
                      <a:alpha val="40000"/>
                    </a:schemeClr>
                  </a:glow>
                </a:effectLst>
                <a:latin typeface="Book Antiqua" pitchFamily="18" charset="0"/>
                <a:ea typeface="Calibri" pitchFamily="34" charset="0"/>
                <a:cs typeface="Times New Roman" pitchFamily="18" charset="0"/>
              </a:rPr>
              <a:t>It</a:t>
            </a:r>
            <a:r>
              <a:rPr kumimoji="0" lang="pl-PL" sz="2400" b="0" i="0" u="none" strike="noStrike" cap="none" normalizeH="0" baseline="0" dirty="0" smtClean="0">
                <a:ln>
                  <a:noFill/>
                </a:ln>
                <a:solidFill>
                  <a:schemeClr val="tx1"/>
                </a:solidFill>
                <a:effectLst>
                  <a:glow rad="228600">
                    <a:schemeClr val="bg1">
                      <a:alpha val="40000"/>
                    </a:schemeClr>
                  </a:glow>
                </a:effectLst>
                <a:latin typeface="Book Antiqua" pitchFamily="18" charset="0"/>
                <a:ea typeface="Calibri" pitchFamily="34" charset="0"/>
                <a:cs typeface="Times New Roman" pitchFamily="18" charset="0"/>
              </a:rPr>
              <a:t> was </a:t>
            </a:r>
            <a:r>
              <a:rPr kumimoji="0" lang="pl-PL" sz="2400" b="0" i="0" u="none" strike="noStrike" cap="none" normalizeH="0" baseline="0" dirty="0" err="1" smtClean="0">
                <a:ln>
                  <a:noFill/>
                </a:ln>
                <a:solidFill>
                  <a:schemeClr val="tx1"/>
                </a:solidFill>
                <a:effectLst>
                  <a:glow rad="228600">
                    <a:schemeClr val="bg1">
                      <a:alpha val="40000"/>
                    </a:schemeClr>
                  </a:glow>
                </a:effectLst>
                <a:latin typeface="Book Antiqua" pitchFamily="18" charset="0"/>
                <a:ea typeface="Calibri" pitchFamily="34" charset="0"/>
                <a:cs typeface="Times New Roman" pitchFamily="18" charset="0"/>
              </a:rPr>
              <a:t>explored</a:t>
            </a:r>
            <a:r>
              <a:rPr kumimoji="0" lang="pl-PL" sz="2400" b="0" i="0" u="none" strike="noStrike" cap="none" normalizeH="0" baseline="0" dirty="0" smtClean="0">
                <a:ln>
                  <a:noFill/>
                </a:ln>
                <a:solidFill>
                  <a:schemeClr val="tx1"/>
                </a:solidFill>
                <a:effectLst>
                  <a:glow rad="228600">
                    <a:schemeClr val="bg1">
                      <a:alpha val="40000"/>
                    </a:schemeClr>
                  </a:glow>
                </a:effectLst>
                <a:latin typeface="Book Antiqua" pitchFamily="18" charset="0"/>
                <a:ea typeface="Calibri" pitchFamily="34" charset="0"/>
                <a:cs typeface="Times New Roman" pitchFamily="18" charset="0"/>
              </a:rPr>
              <a:t> </a:t>
            </a:r>
            <a:r>
              <a:rPr kumimoji="0" lang="pl-PL" sz="2400" b="0" i="0" u="none" strike="noStrike" cap="none" normalizeH="0" baseline="0" dirty="0" err="1" smtClean="0">
                <a:ln>
                  <a:noFill/>
                </a:ln>
                <a:solidFill>
                  <a:schemeClr val="tx1"/>
                </a:solidFill>
                <a:effectLst>
                  <a:glow rad="228600">
                    <a:schemeClr val="bg1">
                      <a:alpha val="40000"/>
                    </a:schemeClr>
                  </a:glow>
                </a:effectLst>
                <a:latin typeface="Book Antiqua" pitchFamily="18" charset="0"/>
                <a:ea typeface="Calibri" pitchFamily="34" charset="0"/>
                <a:cs typeface="Times New Roman" pitchFamily="18" charset="0"/>
              </a:rPr>
              <a:t>in</a:t>
            </a:r>
            <a:r>
              <a:rPr kumimoji="0" lang="pl-PL" sz="2400" b="0" i="0" u="none" strike="noStrike" cap="none" normalizeH="0" baseline="0" dirty="0" smtClean="0">
                <a:ln>
                  <a:noFill/>
                </a:ln>
                <a:solidFill>
                  <a:schemeClr val="tx1"/>
                </a:solidFill>
                <a:effectLst>
                  <a:glow rad="228600">
                    <a:schemeClr val="bg1">
                      <a:alpha val="40000"/>
                    </a:schemeClr>
                  </a:glow>
                </a:effectLst>
                <a:latin typeface="Book Antiqua" pitchFamily="18" charset="0"/>
                <a:ea typeface="Calibri" pitchFamily="34" charset="0"/>
                <a:cs typeface="Times New Roman" pitchFamily="18" charset="0"/>
              </a:rPr>
              <a:t> 1963 </a:t>
            </a:r>
          </a:p>
          <a:p>
            <a:pPr algn="ctr" fontAlgn="base">
              <a:spcBef>
                <a:spcPct val="0"/>
              </a:spcBef>
              <a:spcAft>
                <a:spcPct val="0"/>
              </a:spcAft>
            </a:pPr>
            <a:r>
              <a:rPr kumimoji="0" lang="pl-PL" sz="2400" b="0" i="0" u="none" strike="noStrike" cap="none" normalizeH="0" baseline="0" dirty="0" smtClean="0">
                <a:ln>
                  <a:noFill/>
                </a:ln>
                <a:solidFill>
                  <a:schemeClr val="tx1"/>
                </a:solidFill>
                <a:effectLst>
                  <a:glow rad="228600">
                    <a:schemeClr val="bg1">
                      <a:alpha val="40000"/>
                    </a:schemeClr>
                  </a:glow>
                </a:effectLst>
                <a:latin typeface="Book Antiqua" pitchFamily="18" charset="0"/>
                <a:ea typeface="Calibri" pitchFamily="34" charset="0"/>
                <a:cs typeface="Times New Roman" pitchFamily="18" charset="0"/>
              </a:rPr>
              <a:t>by </a:t>
            </a:r>
            <a:r>
              <a:rPr lang="en-US" sz="2400" dirty="0" err="1" smtClean="0">
                <a:effectLst>
                  <a:glow rad="228600">
                    <a:schemeClr val="bg1">
                      <a:alpha val="40000"/>
                    </a:schemeClr>
                  </a:glow>
                </a:effectLst>
                <a:latin typeface="Book Antiqua" pitchFamily="18" charset="0"/>
                <a:ea typeface="Calibri" pitchFamily="34" charset="0"/>
                <a:cs typeface="Times New Roman" pitchFamily="18" charset="0"/>
              </a:rPr>
              <a:t>Józef</a:t>
            </a:r>
            <a:r>
              <a:rPr lang="en-US" sz="2400" dirty="0" smtClean="0">
                <a:effectLst>
                  <a:glow rad="228600">
                    <a:schemeClr val="bg1">
                      <a:alpha val="40000"/>
                    </a:schemeClr>
                  </a:glow>
                </a:effectLst>
                <a:latin typeface="Book Antiqua" pitchFamily="18" charset="0"/>
                <a:ea typeface="Calibri" pitchFamily="34" charset="0"/>
                <a:cs typeface="Times New Roman" pitchFamily="18" charset="0"/>
              </a:rPr>
              <a:t>  </a:t>
            </a:r>
            <a:r>
              <a:rPr lang="en-US" sz="2400" dirty="0" err="1" smtClean="0">
                <a:effectLst>
                  <a:glow rad="228600">
                    <a:schemeClr val="bg1">
                      <a:alpha val="40000"/>
                    </a:schemeClr>
                  </a:glow>
                </a:effectLst>
                <a:latin typeface="Book Antiqua" pitchFamily="18" charset="0"/>
                <a:ea typeface="Calibri" pitchFamily="34" charset="0"/>
                <a:cs typeface="Times New Roman" pitchFamily="18" charset="0"/>
              </a:rPr>
              <a:t>Kopeć</a:t>
            </a:r>
            <a:r>
              <a:rPr lang="en-US" sz="2400" dirty="0" smtClean="0">
                <a:effectLst>
                  <a:glow rad="228600">
                    <a:schemeClr val="bg1">
                      <a:alpha val="40000"/>
                    </a:schemeClr>
                  </a:glow>
                </a:effectLst>
                <a:latin typeface="Book Antiqua" pitchFamily="18" charset="0"/>
                <a:ea typeface="Calibri" pitchFamily="34" charset="0"/>
                <a:cs typeface="Times New Roman" pitchFamily="18" charset="0"/>
              </a:rPr>
              <a:t>  and </a:t>
            </a:r>
            <a:r>
              <a:rPr lang="en-US" sz="2400" dirty="0" err="1" smtClean="0">
                <a:effectLst>
                  <a:glow rad="228600">
                    <a:schemeClr val="bg1">
                      <a:alpha val="40000"/>
                    </a:schemeClr>
                  </a:glow>
                </a:effectLst>
                <a:latin typeface="Book Antiqua" pitchFamily="18" charset="0"/>
                <a:ea typeface="Calibri" pitchFamily="34" charset="0"/>
                <a:cs typeface="Times New Roman" pitchFamily="18" charset="0"/>
              </a:rPr>
              <a:t>Feliks</a:t>
            </a:r>
            <a:r>
              <a:rPr lang="en-US" sz="2400" dirty="0" smtClean="0">
                <a:effectLst>
                  <a:glow rad="228600">
                    <a:schemeClr val="bg1">
                      <a:alpha val="40000"/>
                    </a:schemeClr>
                  </a:glow>
                </a:effectLst>
                <a:latin typeface="Book Antiqua" pitchFamily="18" charset="0"/>
                <a:ea typeface="Calibri" pitchFamily="34" charset="0"/>
                <a:cs typeface="Times New Roman" pitchFamily="18" charset="0"/>
              </a:rPr>
              <a:t> </a:t>
            </a:r>
            <a:r>
              <a:rPr lang="en-US" sz="2400" dirty="0" err="1" smtClean="0">
                <a:effectLst>
                  <a:glow rad="228600">
                    <a:schemeClr val="bg1">
                      <a:alpha val="40000"/>
                    </a:schemeClr>
                  </a:glow>
                </a:effectLst>
                <a:latin typeface="Book Antiqua" pitchFamily="18" charset="0"/>
                <a:ea typeface="Calibri" pitchFamily="34" charset="0"/>
                <a:cs typeface="Times New Roman" pitchFamily="18" charset="0"/>
              </a:rPr>
              <a:t>Wawrzeńczyk</a:t>
            </a:r>
            <a:endParaRPr lang="en-US" sz="2400" dirty="0" smtClean="0">
              <a:effectLst>
                <a:glow rad="228600">
                  <a:schemeClr val="bg1">
                    <a:alpha val="40000"/>
                  </a:schemeClr>
                </a:glow>
              </a:effectLst>
              <a:latin typeface="Book Antiqua" pitchFamily="18"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b="0" i="0" u="none" strike="noStrike" cap="none" normalizeH="0" baseline="0" dirty="0" smtClean="0">
              <a:ln>
                <a:noFill/>
              </a:ln>
              <a:solidFill>
                <a:schemeClr val="tx1"/>
              </a:solidFill>
              <a:effectLst/>
              <a:latin typeface="Book Antiqua" pitchFamily="18" charset="0"/>
              <a:cs typeface="Arial" pitchFamily="34" charset="0"/>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l="-2000" r="-2000"/>
          </a:stretch>
        </a:blipFill>
        <a:effectLst/>
      </p:bgPr>
    </p:bg>
    <p:spTree>
      <p:nvGrpSpPr>
        <p:cNvPr id="1" name=""/>
        <p:cNvGrpSpPr/>
        <p:nvPr/>
      </p:nvGrpSpPr>
      <p:grpSpPr>
        <a:xfrm>
          <a:off x="0" y="0"/>
          <a:ext cx="0" cy="0"/>
          <a:chOff x="0" y="0"/>
          <a:chExt cx="0" cy="0"/>
        </a:xfrm>
      </p:grpSpPr>
      <p:sp>
        <p:nvSpPr>
          <p:cNvPr id="41985" name="Rectangle 1"/>
          <p:cNvSpPr>
            <a:spLocks noChangeArrowheads="1"/>
          </p:cNvSpPr>
          <p:nvPr/>
        </p:nvSpPr>
        <p:spPr bwMode="auto">
          <a:xfrm>
            <a:off x="251520" y="1772816"/>
            <a:ext cx="8068234" cy="1938992"/>
          </a:xfrm>
          <a:prstGeom prst="rect">
            <a:avLst/>
          </a:prstGeom>
          <a:solidFill>
            <a:schemeClr val="bg1">
              <a:alpha val="54000"/>
            </a:schemeClr>
          </a:solid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smtClean="0">
                <a:ln>
                  <a:noFill/>
                </a:ln>
                <a:solidFill>
                  <a:schemeClr val="tx1"/>
                </a:solidFill>
                <a:effectLst/>
                <a:latin typeface="Book Antiqua" pitchFamily="18" charset="0"/>
                <a:ea typeface="Calibri" pitchFamily="34" charset="0"/>
                <a:cs typeface="Times New Roman" pitchFamily="18" charset="0"/>
              </a:rPr>
              <a:t>Paradise Cave is a typical cave developed in </a:t>
            </a:r>
            <a:r>
              <a:rPr kumimoji="0" lang="en-US" sz="2000" b="0" i="0" u="none" strike="noStrike" cap="none" normalizeH="0" baseline="0" dirty="0" err="1" smtClean="0">
                <a:ln>
                  <a:noFill/>
                </a:ln>
                <a:solidFill>
                  <a:schemeClr val="tx1"/>
                </a:solidFill>
                <a:effectLst/>
                <a:latin typeface="Book Antiqua" pitchFamily="18" charset="0"/>
                <a:ea typeface="Calibri" pitchFamily="34" charset="0"/>
                <a:cs typeface="Times New Roman" pitchFamily="18" charset="0"/>
              </a:rPr>
              <a:t>linestone</a:t>
            </a:r>
            <a:r>
              <a:rPr kumimoji="0" lang="en-US" sz="2000" b="0" i="0" u="none" strike="noStrike" cap="none" normalizeH="0" baseline="0" dirty="0" smtClean="0">
                <a:ln>
                  <a:noFill/>
                </a:ln>
                <a:solidFill>
                  <a:schemeClr val="tx1"/>
                </a:solidFill>
                <a:effectLst/>
                <a:latin typeface="Book Antiqua" pitchFamily="18" charset="0"/>
                <a:ea typeface="Calibri" pitchFamily="34" charset="0"/>
                <a:cs typeface="Times New Roman" pitchFamily="18" charset="0"/>
              </a:rPr>
              <a:t>. </a:t>
            </a:r>
            <a:endParaRPr kumimoji="0" lang="pl-PL" sz="2000" b="0" i="0" u="none" strike="noStrike" cap="none" normalizeH="0" baseline="0" dirty="0" smtClean="0">
              <a:ln>
                <a:noFill/>
              </a:ln>
              <a:solidFill>
                <a:schemeClr val="tx1"/>
              </a:solidFill>
              <a:effectLst/>
              <a:latin typeface="Book Antiqua" pitchFamily="18" charset="0"/>
              <a:ea typeface="Calibri" pitchFamily="34"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smtClean="0">
                <a:ln>
                  <a:noFill/>
                </a:ln>
                <a:solidFill>
                  <a:schemeClr val="tx1"/>
                </a:solidFill>
                <a:effectLst/>
                <a:latin typeface="Book Antiqua" pitchFamily="18" charset="0"/>
                <a:ea typeface="Calibri" pitchFamily="34" charset="0"/>
                <a:cs typeface="Times New Roman" pitchFamily="18" charset="0"/>
              </a:rPr>
              <a:t>It is quite small, but it has got impressive and well-preserved rosette. </a:t>
            </a:r>
            <a:endParaRPr kumimoji="0" lang="pl-PL" sz="2000" b="0" i="0" u="none" strike="noStrike" cap="none" normalizeH="0" baseline="0" dirty="0" smtClean="0">
              <a:ln>
                <a:noFill/>
              </a:ln>
              <a:solidFill>
                <a:schemeClr val="tx1"/>
              </a:solidFill>
              <a:effectLst/>
              <a:latin typeface="Book Antiqua" pitchFamily="18" charset="0"/>
              <a:ea typeface="Calibri" pitchFamily="34"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smtClean="0">
                <a:ln>
                  <a:noFill/>
                </a:ln>
                <a:solidFill>
                  <a:schemeClr val="tx1"/>
                </a:solidFill>
                <a:effectLst/>
                <a:latin typeface="Book Antiqua" pitchFamily="18" charset="0"/>
                <a:ea typeface="Calibri" pitchFamily="34" charset="0"/>
                <a:cs typeface="Times New Roman" pitchFamily="18" charset="0"/>
              </a:rPr>
              <a:t>The corridors of the cave was created over 360</a:t>
            </a:r>
            <a:r>
              <a:rPr kumimoji="0" lang="pl-PL" sz="2000" b="0" i="0" u="none" strike="noStrike" cap="none" normalizeH="0" baseline="0" dirty="0" smtClean="0">
                <a:ln>
                  <a:noFill/>
                </a:ln>
                <a:solidFill>
                  <a:schemeClr val="tx1"/>
                </a:solidFill>
                <a:effectLst/>
                <a:latin typeface="Book Antiqua" pitchFamily="18" charset="0"/>
                <a:ea typeface="Calibri" pitchFamily="34" charset="0"/>
                <a:cs typeface="Times New Roman" pitchFamily="18" charset="0"/>
              </a:rPr>
              <a:t> </a:t>
            </a:r>
            <a:r>
              <a:rPr kumimoji="0" lang="en-US" sz="2000" b="0" i="0" u="none" strike="noStrike" cap="none" normalizeH="0" baseline="0" dirty="0" smtClean="0">
                <a:ln>
                  <a:noFill/>
                </a:ln>
                <a:solidFill>
                  <a:schemeClr val="tx1"/>
                </a:solidFill>
                <a:effectLst/>
                <a:latin typeface="Book Antiqua" pitchFamily="18" charset="0"/>
                <a:ea typeface="Calibri" pitchFamily="34" charset="0"/>
                <a:cs typeface="Times New Roman" pitchFamily="18" charset="0"/>
              </a:rPr>
              <a:t>millions years ago </a:t>
            </a:r>
            <a:endParaRPr kumimoji="0" lang="pl-PL" sz="2000" b="0" i="0" u="none" strike="noStrike" cap="none" normalizeH="0" baseline="0" dirty="0" smtClean="0">
              <a:ln>
                <a:noFill/>
              </a:ln>
              <a:solidFill>
                <a:schemeClr val="tx1"/>
              </a:solidFill>
              <a:effectLst/>
              <a:latin typeface="Book Antiqua" pitchFamily="18" charset="0"/>
              <a:ea typeface="Calibri" pitchFamily="34"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smtClean="0">
                <a:ln>
                  <a:noFill/>
                </a:ln>
                <a:solidFill>
                  <a:schemeClr val="tx1"/>
                </a:solidFill>
                <a:effectLst/>
                <a:latin typeface="Book Antiqua" pitchFamily="18" charset="0"/>
                <a:ea typeface="Calibri" pitchFamily="34" charset="0"/>
                <a:cs typeface="Times New Roman" pitchFamily="18" charset="0"/>
              </a:rPr>
              <a:t>at the bottom of the shallow sea, which was then there.  </a:t>
            </a:r>
            <a:endParaRPr kumimoji="0" lang="pl-PL" sz="2000" b="0" i="0" u="none" strike="noStrike" cap="none" normalizeH="0" baseline="0" dirty="0" smtClean="0">
              <a:ln>
                <a:noFill/>
              </a:ln>
              <a:solidFill>
                <a:schemeClr val="tx1"/>
              </a:solidFill>
              <a:effectLst/>
              <a:latin typeface="Book Antiqua" pitchFamily="18" charset="0"/>
              <a:ea typeface="Calibri" pitchFamily="34"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smtClean="0">
                <a:ln>
                  <a:noFill/>
                </a:ln>
                <a:solidFill>
                  <a:schemeClr val="tx1"/>
                </a:solidFill>
                <a:effectLst/>
                <a:latin typeface="Book Antiqua" pitchFamily="18" charset="0"/>
                <a:ea typeface="Calibri" pitchFamily="34" charset="0"/>
                <a:cs typeface="Times New Roman" pitchFamily="18" charset="0"/>
              </a:rPr>
              <a:t>The development of the cave occurred in several stages,</a:t>
            </a:r>
            <a:endParaRPr kumimoji="0" lang="pl-PL" sz="2000" b="0" i="0" u="none" strike="noStrike" cap="none" normalizeH="0" baseline="0" dirty="0" smtClean="0">
              <a:ln>
                <a:noFill/>
              </a:ln>
              <a:solidFill>
                <a:schemeClr val="tx1"/>
              </a:solidFill>
              <a:effectLst/>
              <a:latin typeface="Book Antiqua" pitchFamily="18" charset="0"/>
              <a:ea typeface="Calibri" pitchFamily="34"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smtClean="0">
                <a:ln>
                  <a:noFill/>
                </a:ln>
                <a:solidFill>
                  <a:schemeClr val="tx1"/>
                </a:solidFill>
                <a:effectLst/>
                <a:latin typeface="Book Antiqua" pitchFamily="18" charset="0"/>
                <a:ea typeface="Calibri" pitchFamily="34" charset="0"/>
                <a:cs typeface="Times New Roman" pitchFamily="18" charset="0"/>
              </a:rPr>
              <a:t> mainly at the end of the Tertiary and Quaternary.</a:t>
            </a:r>
            <a:endParaRPr kumimoji="0" lang="en-US" sz="2000" b="0" i="0" u="none" strike="noStrike" cap="none" normalizeH="0" baseline="0" dirty="0" smtClean="0">
              <a:ln>
                <a:noFill/>
              </a:ln>
              <a:solidFill>
                <a:schemeClr val="tx1"/>
              </a:solidFill>
              <a:effectLst/>
              <a:latin typeface="Book Antiqua" pitchFamily="18" charset="0"/>
              <a:cs typeface="Arial" pitchFamily="34" charset="0"/>
            </a:endParaRPr>
          </a:p>
        </p:txBody>
      </p:sp>
      <p:sp>
        <p:nvSpPr>
          <p:cNvPr id="41987" name="AutoShape 3" descr="Znalezione obrazy dla zapytania stalaktyty stalagmity stalagnaty"/>
          <p:cNvSpPr>
            <a:spLocks noChangeAspect="1" noChangeArrowheads="1"/>
          </p:cNvSpPr>
          <p:nvPr/>
        </p:nvSpPr>
        <p:spPr bwMode="auto">
          <a:xfrm>
            <a:off x="0"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pl-PL"/>
          </a:p>
        </p:txBody>
      </p:sp>
      <p:pic>
        <p:nvPicPr>
          <p:cNvPr id="41989" name="Picture 5" descr="Znalezione obrazy dla zapytania stalaktyty stalagmity stalagnaty">
            <a:hlinkClick r:id="rId3"/>
          </p:cNvPr>
          <p:cNvPicPr>
            <a:picLocks noChangeAspect="1" noChangeArrowheads="1"/>
          </p:cNvPicPr>
          <p:nvPr/>
        </p:nvPicPr>
        <p:blipFill>
          <a:blip r:embed="rId4" cstate="print">
            <a:lum bright="-23000" contrast="58000"/>
          </a:blip>
          <a:srcRect l="2519" t="12092"/>
          <a:stretch>
            <a:fillRect/>
          </a:stretch>
        </p:blipFill>
        <p:spPr bwMode="auto">
          <a:xfrm>
            <a:off x="3923928" y="3717032"/>
            <a:ext cx="5220072" cy="3140968"/>
          </a:xfrm>
          <a:prstGeom prst="rect">
            <a:avLst/>
          </a:prstGeom>
          <a:gradFill>
            <a:gsLst>
              <a:gs pos="100000">
                <a:srgbClr val="DDEBCF"/>
              </a:gs>
              <a:gs pos="50000">
                <a:srgbClr val="9CB86E"/>
              </a:gs>
              <a:gs pos="100000">
                <a:srgbClr val="156B13"/>
              </a:gs>
            </a:gsLst>
            <a:lin ang="1800000" scaled="0"/>
          </a:gradFill>
          <a:ln>
            <a:noFill/>
          </a:ln>
          <a:effectLst>
            <a:softEdge rad="112500"/>
          </a:effectLst>
        </p:spPr>
      </p:pic>
      <p:sp>
        <p:nvSpPr>
          <p:cNvPr id="5" name="Prostokąt 4"/>
          <p:cNvSpPr/>
          <p:nvPr/>
        </p:nvSpPr>
        <p:spPr>
          <a:xfrm rot="1793732">
            <a:off x="5048013" y="4461514"/>
            <a:ext cx="1317565" cy="239229"/>
          </a:xfrm>
          <a:prstGeom prst="rect">
            <a:avLst/>
          </a:prstGeom>
          <a:solidFill>
            <a:schemeClr val="bg1"/>
          </a:solidFill>
          <a:ln w="0">
            <a:solidFill>
              <a:schemeClr val="bg1">
                <a:alpha val="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l-PL" dirty="0" err="1" smtClean="0">
                <a:ln>
                  <a:solidFill>
                    <a:schemeClr val="tx1"/>
                  </a:solidFill>
                </a:ln>
                <a:solidFill>
                  <a:schemeClr val="tx1"/>
                </a:solidFill>
              </a:rPr>
              <a:t>stalactites</a:t>
            </a:r>
            <a:endParaRPr lang="pl-PL" dirty="0">
              <a:ln>
                <a:solidFill>
                  <a:schemeClr val="tx1"/>
                </a:solidFill>
              </a:ln>
              <a:solidFill>
                <a:schemeClr val="tx1"/>
              </a:solidFill>
            </a:endParaRPr>
          </a:p>
        </p:txBody>
      </p:sp>
      <p:sp>
        <p:nvSpPr>
          <p:cNvPr id="6" name="Prostokąt 5"/>
          <p:cNvSpPr/>
          <p:nvPr/>
        </p:nvSpPr>
        <p:spPr>
          <a:xfrm rot="3032596">
            <a:off x="7693783" y="5027697"/>
            <a:ext cx="1368152" cy="21602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l-PL" dirty="0" err="1" smtClean="0">
                <a:ln>
                  <a:solidFill>
                    <a:schemeClr val="tx1"/>
                  </a:solidFill>
                </a:ln>
                <a:solidFill>
                  <a:schemeClr val="tx1"/>
                </a:solidFill>
              </a:rPr>
              <a:t>stalagnates</a:t>
            </a:r>
            <a:endParaRPr lang="pl-PL" dirty="0">
              <a:ln>
                <a:solidFill>
                  <a:schemeClr val="tx1"/>
                </a:solidFill>
              </a:ln>
              <a:solidFill>
                <a:schemeClr val="tx1"/>
              </a:solidFill>
            </a:endParaRPr>
          </a:p>
        </p:txBody>
      </p:sp>
      <p:sp>
        <p:nvSpPr>
          <p:cNvPr id="7" name="Prostokąt 6"/>
          <p:cNvSpPr/>
          <p:nvPr/>
        </p:nvSpPr>
        <p:spPr>
          <a:xfrm rot="1181638">
            <a:off x="4938051" y="5598216"/>
            <a:ext cx="1383192" cy="27576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l-PL" dirty="0" err="1" smtClean="0">
                <a:ln>
                  <a:solidFill>
                    <a:schemeClr val="tx1"/>
                  </a:solidFill>
                </a:ln>
                <a:solidFill>
                  <a:schemeClr val="tx1"/>
                </a:solidFill>
              </a:rPr>
              <a:t>stalagnites</a:t>
            </a:r>
            <a:endParaRPr lang="pl-PL" dirty="0" smtClean="0">
              <a:ln>
                <a:solidFill>
                  <a:schemeClr val="tx1"/>
                </a:solidFill>
              </a:ln>
              <a:solidFill>
                <a:schemeClr val="tx1"/>
              </a:solidFill>
            </a:endParaRPr>
          </a:p>
          <a:p>
            <a:pPr algn="ctr"/>
            <a:endParaRPr lang="pl-PL" dirty="0">
              <a:ln>
                <a:solidFill>
                  <a:schemeClr val="tx1"/>
                </a:solidFill>
              </a:ln>
              <a:solidFill>
                <a:schemeClr val="tx1"/>
              </a:solidFill>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l="-11000" r="-11000"/>
          </a:stretch>
        </a:blipFill>
        <a:effectLst/>
      </p:bgPr>
    </p:bg>
    <p:spTree>
      <p:nvGrpSpPr>
        <p:cNvPr id="1" name=""/>
        <p:cNvGrpSpPr/>
        <p:nvPr/>
      </p:nvGrpSpPr>
      <p:grpSpPr>
        <a:xfrm>
          <a:off x="0" y="0"/>
          <a:ext cx="0" cy="0"/>
          <a:chOff x="0" y="0"/>
          <a:chExt cx="0" cy="0"/>
        </a:xfrm>
      </p:grpSpPr>
      <p:sp>
        <p:nvSpPr>
          <p:cNvPr id="18433" name="Rectangle 1"/>
          <p:cNvSpPr>
            <a:spLocks noChangeArrowheads="1"/>
          </p:cNvSpPr>
          <p:nvPr/>
        </p:nvSpPr>
        <p:spPr bwMode="auto">
          <a:xfrm>
            <a:off x="3351629" y="1412776"/>
            <a:ext cx="5792371" cy="258532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b="0" i="0" u="none" strike="noStrike" cap="none" normalizeH="0" baseline="0" dirty="0" smtClean="0">
                <a:ln>
                  <a:noFill/>
                </a:ln>
                <a:solidFill>
                  <a:schemeClr val="tx1"/>
                </a:solidFill>
                <a:effectLst>
                  <a:glow rad="228600">
                    <a:srgbClr val="FFFFFF"/>
                  </a:glow>
                </a:effectLst>
                <a:latin typeface="Book Antiqua" pitchFamily="18" charset="0"/>
                <a:ea typeface="Calibri" pitchFamily="34" charset="0"/>
                <a:cs typeface="Times New Roman" pitchFamily="18" charset="0"/>
              </a:rPr>
              <a:t>Since 1972 it has been available for tourists, but only under the guidance of a guide.</a:t>
            </a:r>
            <a:r>
              <a:rPr kumimoji="0" lang="pl-PL" b="0" i="0" u="none" strike="noStrike" cap="none" normalizeH="0" dirty="0" smtClean="0">
                <a:ln>
                  <a:noFill/>
                </a:ln>
                <a:solidFill>
                  <a:schemeClr val="tx1"/>
                </a:solidFill>
                <a:effectLst>
                  <a:glow rad="228600">
                    <a:srgbClr val="FFFFFF"/>
                  </a:glow>
                </a:effectLst>
                <a:latin typeface="Book Antiqua" pitchFamily="18" charset="0"/>
                <a:ea typeface="Calibri" pitchFamily="34" charset="0"/>
                <a:cs typeface="Times New Roman" pitchFamily="18" charset="0"/>
              </a:rPr>
              <a:t> </a:t>
            </a:r>
            <a:r>
              <a:rPr kumimoji="0" lang="en-US" b="0" i="0" u="none" strike="noStrike" cap="none" normalizeH="0" baseline="0" dirty="0" smtClean="0">
                <a:ln>
                  <a:noFill/>
                </a:ln>
                <a:solidFill>
                  <a:schemeClr val="tx1"/>
                </a:solidFill>
                <a:effectLst>
                  <a:glow rad="228600">
                    <a:srgbClr val="FFFFFF"/>
                  </a:glow>
                </a:effectLst>
                <a:latin typeface="Book Antiqua" pitchFamily="18" charset="0"/>
                <a:ea typeface="Calibri" pitchFamily="34" charset="0"/>
                <a:cs typeface="Times New Roman" pitchFamily="18" charset="0"/>
              </a:rPr>
              <a:t>The cave has got the horizontal development and you can visit it without any special abilities. The interior of the cave is elect</a:t>
            </a:r>
            <a:r>
              <a:rPr kumimoji="0" lang="pl-PL" b="0" i="0" u="none" strike="noStrike" cap="none" normalizeH="0" baseline="0" dirty="0" err="1" smtClean="0">
                <a:ln>
                  <a:noFill/>
                </a:ln>
                <a:solidFill>
                  <a:schemeClr val="tx1"/>
                </a:solidFill>
                <a:effectLst>
                  <a:glow rad="228600">
                    <a:srgbClr val="FFFFFF"/>
                  </a:glow>
                </a:effectLst>
                <a:latin typeface="Book Antiqua" pitchFamily="18" charset="0"/>
                <a:ea typeface="Calibri" pitchFamily="34" charset="0"/>
                <a:cs typeface="Times New Roman" pitchFamily="18" charset="0"/>
              </a:rPr>
              <a:t>r</a:t>
            </a:r>
            <a:r>
              <a:rPr kumimoji="0" lang="en-US" b="0" i="0" u="none" strike="noStrike" cap="none" normalizeH="0" baseline="0" dirty="0" err="1" smtClean="0">
                <a:ln>
                  <a:noFill/>
                </a:ln>
                <a:solidFill>
                  <a:schemeClr val="tx1"/>
                </a:solidFill>
                <a:effectLst>
                  <a:glow rad="228600">
                    <a:srgbClr val="FFFFFF"/>
                  </a:glow>
                </a:effectLst>
                <a:latin typeface="Book Antiqua" pitchFamily="18" charset="0"/>
                <a:ea typeface="Calibri" pitchFamily="34" charset="0"/>
                <a:cs typeface="Times New Roman" pitchFamily="18" charset="0"/>
              </a:rPr>
              <a:t>ically</a:t>
            </a:r>
            <a:r>
              <a:rPr kumimoji="0" lang="en-US" b="0" i="0" u="none" strike="noStrike" cap="none" normalizeH="0" baseline="0" dirty="0" smtClean="0">
                <a:ln>
                  <a:noFill/>
                </a:ln>
                <a:solidFill>
                  <a:schemeClr val="tx1"/>
                </a:solidFill>
                <a:effectLst>
                  <a:glow rad="228600">
                    <a:srgbClr val="FFFFFF"/>
                  </a:glow>
                </a:effectLst>
                <a:latin typeface="Book Antiqua" pitchFamily="18" charset="0"/>
                <a:ea typeface="Calibri" pitchFamily="34" charset="0"/>
                <a:cs typeface="Times New Roman" pitchFamily="18" charset="0"/>
              </a:rPr>
              <a:t> illuminated and completely  adapted to group tours. The cave become an inanimate nature reserve and an archaeological site. Delights in the richness and variety of calcite stalactite forms. There are clusters of stalactites with a unique global density.</a:t>
            </a:r>
            <a:endParaRPr kumimoji="0" lang="en-US" b="0" i="0" u="none" strike="noStrike" cap="none" normalizeH="0" baseline="0" dirty="0" smtClean="0">
              <a:ln>
                <a:noFill/>
              </a:ln>
              <a:solidFill>
                <a:schemeClr val="tx1"/>
              </a:solidFill>
              <a:effectLst>
                <a:glow rad="228600">
                  <a:srgbClr val="FFFFFF"/>
                </a:glow>
              </a:effectLst>
              <a:latin typeface="Book Antiqua" pitchFamily="18" charset="0"/>
              <a:cs typeface="Arial" pitchFamily="34" charset="0"/>
            </a:endParaRPr>
          </a:p>
        </p:txBody>
      </p:sp>
      <p:pic>
        <p:nvPicPr>
          <p:cNvPr id="18435" name="Picture 3" descr="http://szerokiej-drogi.pl/wp-content/uploads/2015/09/avis_jaskinia_1-1024x488.png"/>
          <p:cNvPicPr>
            <a:picLocks noChangeAspect="1" noChangeArrowheads="1"/>
          </p:cNvPicPr>
          <p:nvPr/>
        </p:nvPicPr>
        <p:blipFill>
          <a:blip r:embed="rId3" cstate="print"/>
          <a:srcRect/>
          <a:stretch>
            <a:fillRect/>
          </a:stretch>
        </p:blipFill>
        <p:spPr bwMode="auto">
          <a:xfrm>
            <a:off x="3419872" y="4130095"/>
            <a:ext cx="5724128" cy="2727905"/>
          </a:xfrm>
          <a:prstGeom prst="rect">
            <a:avLst/>
          </a:prstGeom>
          <a:noFill/>
          <a:ln w="28575">
            <a:solidFill>
              <a:schemeClr val="bg1"/>
            </a:solidFill>
          </a:ln>
        </p:spPr>
      </p:pic>
      <p:pic>
        <p:nvPicPr>
          <p:cNvPr id="18437" name="Picture 5" descr="Wnętrze jaskini"/>
          <p:cNvPicPr>
            <a:picLocks noChangeAspect="1" noChangeArrowheads="1"/>
          </p:cNvPicPr>
          <p:nvPr/>
        </p:nvPicPr>
        <p:blipFill>
          <a:blip r:embed="rId4" cstate="print"/>
          <a:srcRect/>
          <a:stretch>
            <a:fillRect/>
          </a:stretch>
        </p:blipFill>
        <p:spPr bwMode="auto">
          <a:xfrm>
            <a:off x="0" y="1352006"/>
            <a:ext cx="3419872" cy="5505994"/>
          </a:xfrm>
          <a:prstGeom prst="rect">
            <a:avLst/>
          </a:prstGeom>
          <a:noFill/>
          <a:ln w="28575">
            <a:solidFill>
              <a:schemeClr val="bg1"/>
            </a:solidFill>
          </a:ln>
        </p:spPr>
      </p:pic>
      <p:sp>
        <p:nvSpPr>
          <p:cNvPr id="6" name="Prostokąt 5"/>
          <p:cNvSpPr/>
          <p:nvPr/>
        </p:nvSpPr>
        <p:spPr>
          <a:xfrm>
            <a:off x="683568" y="260648"/>
            <a:ext cx="7690247" cy="1107996"/>
          </a:xfrm>
          <a:prstGeom prst="rect">
            <a:avLst/>
          </a:prstGeom>
          <a:noFill/>
        </p:spPr>
        <p:txBody>
          <a:bodyPr wrap="none" lIns="91440" tIns="45720" rIns="91440" bIns="45720">
            <a:spAutoFit/>
          </a:bodyPr>
          <a:lstStyle/>
          <a:p>
            <a:pPr algn="ctr"/>
            <a:r>
              <a:rPr lang="pl-PL" sz="6600" b="1" cap="none" spc="0" dirty="0" smtClean="0">
                <a:ln w="12700">
                  <a:solidFill>
                    <a:schemeClr val="bg1"/>
                  </a:solidFill>
                  <a:prstDash val="solid"/>
                </a:ln>
                <a:solidFill>
                  <a:srgbClr val="C00000"/>
                </a:solidFill>
                <a:effectLst>
                  <a:outerShdw blurRad="41275" dist="20320" dir="1800000" algn="tl" rotWithShape="0">
                    <a:srgbClr val="000000">
                      <a:alpha val="40000"/>
                    </a:srgbClr>
                  </a:outerShdw>
                </a:effectLst>
                <a:latin typeface="Cooper Black" pitchFamily="18" charset="0"/>
              </a:rPr>
              <a:t>GOOD TO KNOW!</a:t>
            </a:r>
            <a:endParaRPr lang="pl-PL" sz="6600" b="1" cap="none" spc="0" dirty="0">
              <a:ln w="12700">
                <a:solidFill>
                  <a:schemeClr val="bg1"/>
                </a:solidFill>
                <a:prstDash val="solid"/>
              </a:ln>
              <a:solidFill>
                <a:srgbClr val="C00000"/>
              </a:solidFill>
              <a:effectLst>
                <a:outerShdw blurRad="41275" dist="20320" dir="1800000" algn="tl" rotWithShape="0">
                  <a:srgbClr val="000000">
                    <a:alpha val="40000"/>
                  </a:srgbClr>
                </a:outerShdw>
              </a:effectLst>
              <a:latin typeface="Cooper Black" pitchFamily="18" charset="0"/>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pic>
        <p:nvPicPr>
          <p:cNvPr id="2" name="Obraz 1" descr="mapatrasy"/>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2492896"/>
            <a:ext cx="4140968" cy="3384376"/>
          </a:xfrm>
          <a:prstGeom prst="rect">
            <a:avLst/>
          </a:prstGeom>
          <a:ln>
            <a:noFill/>
          </a:ln>
          <a:effectLst>
            <a:softEdge rad="112500"/>
          </a:effectLst>
        </p:spPr>
      </p:pic>
      <p:sp>
        <p:nvSpPr>
          <p:cNvPr id="3" name="Prostokąt 2"/>
          <p:cNvSpPr/>
          <p:nvPr/>
        </p:nvSpPr>
        <p:spPr>
          <a:xfrm>
            <a:off x="755576" y="0"/>
            <a:ext cx="7483075" cy="923330"/>
          </a:xfrm>
          <a:prstGeom prst="rect">
            <a:avLst/>
          </a:prstGeom>
          <a:noFill/>
        </p:spPr>
        <p:txBody>
          <a:bodyPr wrap="none" lIns="91440" tIns="45720" rIns="91440" bIns="45720">
            <a:spAutoFit/>
          </a:bodyPr>
          <a:lstStyle/>
          <a:p>
            <a:pPr algn="ctr"/>
            <a:r>
              <a:rPr lang="pl-PL" sz="5400" b="1" cap="none" spc="0" dirty="0" err="1" smtClean="0">
                <a:ln w="12700">
                  <a:solidFill>
                    <a:schemeClr val="bg1"/>
                  </a:solidFill>
                  <a:prstDash val="solid"/>
                </a:ln>
                <a:solidFill>
                  <a:srgbClr val="00B050"/>
                </a:solidFill>
                <a:effectLst>
                  <a:outerShdw blurRad="41275" dist="20320" dir="1800000" algn="tl" rotWithShape="0">
                    <a:srgbClr val="000000">
                      <a:alpha val="40000"/>
                    </a:srgbClr>
                  </a:outerShdw>
                </a:effectLst>
                <a:latin typeface="Cooper Black" pitchFamily="18" charset="0"/>
              </a:rPr>
              <a:t>Way</a:t>
            </a:r>
            <a:r>
              <a:rPr lang="pl-PL" sz="5400" b="1" cap="none" spc="0" dirty="0" smtClean="0">
                <a:ln w="12700">
                  <a:solidFill>
                    <a:schemeClr val="bg1"/>
                  </a:solidFill>
                  <a:prstDash val="solid"/>
                </a:ln>
                <a:solidFill>
                  <a:srgbClr val="00B050"/>
                </a:solidFill>
                <a:effectLst>
                  <a:outerShdw blurRad="41275" dist="20320" dir="1800000" algn="tl" rotWithShape="0">
                    <a:srgbClr val="000000">
                      <a:alpha val="40000"/>
                    </a:srgbClr>
                  </a:outerShdw>
                </a:effectLst>
                <a:latin typeface="Cooper Black" pitchFamily="18" charset="0"/>
              </a:rPr>
              <a:t> </a:t>
            </a:r>
            <a:r>
              <a:rPr lang="pl-PL" sz="5400" b="1" cap="none" spc="0" dirty="0" err="1" smtClean="0">
                <a:ln w="12700">
                  <a:solidFill>
                    <a:schemeClr val="bg1"/>
                  </a:solidFill>
                  <a:prstDash val="solid"/>
                </a:ln>
                <a:solidFill>
                  <a:srgbClr val="00B050"/>
                </a:solidFill>
                <a:effectLst>
                  <a:outerShdw blurRad="41275" dist="20320" dir="1800000" algn="tl" rotWithShape="0">
                    <a:srgbClr val="000000">
                      <a:alpha val="40000"/>
                    </a:srgbClr>
                  </a:outerShdw>
                </a:effectLst>
                <a:latin typeface="Cooper Black" pitchFamily="18" charset="0"/>
              </a:rPr>
              <a:t>trough</a:t>
            </a:r>
            <a:r>
              <a:rPr lang="pl-PL" sz="5400" b="1" cap="none" spc="0" dirty="0" smtClean="0">
                <a:ln w="12700">
                  <a:solidFill>
                    <a:schemeClr val="bg1"/>
                  </a:solidFill>
                  <a:prstDash val="solid"/>
                </a:ln>
                <a:solidFill>
                  <a:srgbClr val="00B050"/>
                </a:solidFill>
                <a:effectLst>
                  <a:outerShdw blurRad="41275" dist="20320" dir="1800000" algn="tl" rotWithShape="0">
                    <a:srgbClr val="000000">
                      <a:alpha val="40000"/>
                    </a:srgbClr>
                  </a:outerShdw>
                </a:effectLst>
                <a:latin typeface="Cooper Black" pitchFamily="18" charset="0"/>
              </a:rPr>
              <a:t> </a:t>
            </a:r>
            <a:r>
              <a:rPr lang="pl-PL" sz="5400" b="1" dirty="0" err="1" smtClean="0">
                <a:ln w="12700">
                  <a:solidFill>
                    <a:schemeClr val="bg1"/>
                  </a:solidFill>
                  <a:prstDash val="solid"/>
                </a:ln>
                <a:solidFill>
                  <a:srgbClr val="00B050"/>
                </a:solidFill>
                <a:effectLst>
                  <a:outerShdw blurRad="41275" dist="20320" dir="1800000" algn="tl" rotWithShape="0">
                    <a:srgbClr val="000000">
                      <a:alpha val="40000"/>
                    </a:srgbClr>
                  </a:outerShdw>
                </a:effectLst>
                <a:latin typeface="Cooper Black" pitchFamily="18" charset="0"/>
              </a:rPr>
              <a:t>t</a:t>
            </a:r>
            <a:r>
              <a:rPr lang="pl-PL" sz="5400" b="1" cap="none" spc="0" dirty="0" err="1" smtClean="0">
                <a:ln w="12700">
                  <a:solidFill>
                    <a:schemeClr val="bg1"/>
                  </a:solidFill>
                  <a:prstDash val="solid"/>
                </a:ln>
                <a:solidFill>
                  <a:srgbClr val="00B050"/>
                </a:solidFill>
                <a:effectLst>
                  <a:outerShdw blurRad="41275" dist="20320" dir="1800000" algn="tl" rotWithShape="0">
                    <a:srgbClr val="000000">
                      <a:alpha val="40000"/>
                    </a:srgbClr>
                  </a:outerShdw>
                </a:effectLst>
                <a:latin typeface="Cooper Black" pitchFamily="18" charset="0"/>
              </a:rPr>
              <a:t>he</a:t>
            </a:r>
            <a:r>
              <a:rPr lang="pl-PL" sz="5400" b="1" cap="none" spc="0" dirty="0" smtClean="0">
                <a:ln w="12700">
                  <a:solidFill>
                    <a:schemeClr val="bg1"/>
                  </a:solidFill>
                  <a:prstDash val="solid"/>
                </a:ln>
                <a:solidFill>
                  <a:srgbClr val="00B050"/>
                </a:solidFill>
                <a:effectLst>
                  <a:outerShdw blurRad="41275" dist="20320" dir="1800000" algn="tl" rotWithShape="0">
                    <a:srgbClr val="000000">
                      <a:alpha val="40000"/>
                    </a:srgbClr>
                  </a:outerShdw>
                </a:effectLst>
                <a:latin typeface="Cooper Black" pitchFamily="18" charset="0"/>
              </a:rPr>
              <a:t> </a:t>
            </a:r>
            <a:r>
              <a:rPr lang="pl-PL" sz="5400" b="1" cap="none" spc="0" dirty="0" err="1" smtClean="0">
                <a:ln w="12700">
                  <a:solidFill>
                    <a:schemeClr val="bg1"/>
                  </a:solidFill>
                  <a:prstDash val="solid"/>
                </a:ln>
                <a:solidFill>
                  <a:srgbClr val="00B050"/>
                </a:solidFill>
                <a:effectLst>
                  <a:outerShdw blurRad="41275" dist="20320" dir="1800000" algn="tl" rotWithShape="0">
                    <a:srgbClr val="000000">
                      <a:alpha val="40000"/>
                    </a:srgbClr>
                  </a:outerShdw>
                </a:effectLst>
                <a:latin typeface="Cooper Black" pitchFamily="18" charset="0"/>
              </a:rPr>
              <a:t>cave</a:t>
            </a:r>
            <a:r>
              <a:rPr lang="pl-PL" sz="5400" b="1" cap="none" spc="0" dirty="0" smtClean="0">
                <a:ln w="12700">
                  <a:solidFill>
                    <a:schemeClr val="bg1"/>
                  </a:solidFill>
                  <a:prstDash val="solid"/>
                </a:ln>
                <a:solidFill>
                  <a:srgbClr val="00B050"/>
                </a:solidFill>
                <a:effectLst>
                  <a:outerShdw blurRad="41275" dist="20320" dir="1800000" algn="tl" rotWithShape="0">
                    <a:srgbClr val="000000">
                      <a:alpha val="40000"/>
                    </a:srgbClr>
                  </a:outerShdw>
                </a:effectLst>
                <a:latin typeface="Cooper Black" pitchFamily="18" charset="0"/>
              </a:rPr>
              <a:t> </a:t>
            </a:r>
            <a:endParaRPr lang="pl-PL" sz="5400" b="1" cap="none" spc="0" dirty="0">
              <a:ln w="12700">
                <a:solidFill>
                  <a:schemeClr val="bg1"/>
                </a:solidFill>
                <a:prstDash val="solid"/>
              </a:ln>
              <a:solidFill>
                <a:srgbClr val="00B050"/>
              </a:solidFill>
              <a:effectLst>
                <a:outerShdw blurRad="41275" dist="20320" dir="1800000" algn="tl" rotWithShape="0">
                  <a:srgbClr val="000000">
                    <a:alpha val="40000"/>
                  </a:srgbClr>
                </a:outerShdw>
              </a:effectLst>
              <a:latin typeface="Cooper Black" pitchFamily="18" charset="0"/>
            </a:endParaRPr>
          </a:p>
        </p:txBody>
      </p:sp>
      <p:sp>
        <p:nvSpPr>
          <p:cNvPr id="5" name="pole tekstowe 4"/>
          <p:cNvSpPr txBox="1"/>
          <p:nvPr/>
        </p:nvSpPr>
        <p:spPr>
          <a:xfrm>
            <a:off x="0" y="908720"/>
            <a:ext cx="6624736" cy="1200329"/>
          </a:xfrm>
          <a:prstGeom prst="rect">
            <a:avLst/>
          </a:prstGeom>
          <a:noFill/>
        </p:spPr>
        <p:txBody>
          <a:bodyPr wrap="square" rtlCol="0">
            <a:spAutoFit/>
          </a:bodyPr>
          <a:lstStyle/>
          <a:p>
            <a:pPr lvl="0" fontAlgn="base">
              <a:spcBef>
                <a:spcPct val="0"/>
              </a:spcBef>
              <a:spcAft>
                <a:spcPct val="0"/>
              </a:spcAft>
            </a:pPr>
            <a:r>
              <a:rPr lang="en-US" dirty="0" smtClean="0">
                <a:effectLst>
                  <a:glow rad="228600">
                    <a:srgbClr val="FFFFFF"/>
                  </a:glow>
                </a:effectLst>
                <a:latin typeface="Book Antiqua" pitchFamily="18" charset="0"/>
                <a:ea typeface="Calibri" pitchFamily="34" charset="0"/>
                <a:cs typeface="Times New Roman" pitchFamily="18" charset="0"/>
              </a:rPr>
              <a:t>From the pavilion there is a large Preliminary Chamber</a:t>
            </a:r>
            <a:r>
              <a:rPr lang="en-US" dirty="0" smtClean="0">
                <a:solidFill>
                  <a:srgbClr val="C00000"/>
                </a:solidFill>
                <a:effectLst>
                  <a:glow rad="228600">
                    <a:srgbClr val="FFFFFF"/>
                  </a:glow>
                </a:effectLst>
                <a:latin typeface="Cooper Black" pitchFamily="18" charset="0"/>
                <a:ea typeface="Calibri" pitchFamily="34" charset="0"/>
                <a:cs typeface="Times New Roman" pitchFamily="18" charset="0"/>
              </a:rPr>
              <a:t> 1</a:t>
            </a:r>
            <a:r>
              <a:rPr lang="pl-PL" dirty="0" smtClean="0">
                <a:solidFill>
                  <a:srgbClr val="C00000"/>
                </a:solidFill>
                <a:effectLst>
                  <a:glow rad="228600">
                    <a:srgbClr val="FFFFFF"/>
                  </a:glow>
                </a:effectLst>
                <a:latin typeface="Cooper Black" pitchFamily="18" charset="0"/>
                <a:ea typeface="Calibri" pitchFamily="34" charset="0"/>
                <a:cs typeface="Times New Roman" pitchFamily="18" charset="0"/>
              </a:rPr>
              <a:t> </a:t>
            </a:r>
            <a:r>
              <a:rPr lang="en-US" dirty="0" smtClean="0">
                <a:effectLst>
                  <a:glow rad="228600">
                    <a:srgbClr val="FFFFFF"/>
                  </a:glow>
                </a:effectLst>
                <a:latin typeface="Book Antiqua" pitchFamily="18" charset="0"/>
                <a:ea typeface="Calibri" pitchFamily="34" charset="0"/>
                <a:cs typeface="Times New Roman" pitchFamily="18" charset="0"/>
              </a:rPr>
              <a:t>connecting three strings of cave passages. </a:t>
            </a:r>
            <a:endParaRPr lang="pl-PL" dirty="0" smtClean="0">
              <a:effectLst>
                <a:glow rad="228600">
                  <a:srgbClr val="FFFFFF"/>
                </a:glow>
              </a:effectLst>
              <a:latin typeface="Book Antiqua" pitchFamily="18" charset="0"/>
              <a:ea typeface="Calibri" pitchFamily="34" charset="0"/>
              <a:cs typeface="Times New Roman" pitchFamily="18" charset="0"/>
            </a:endParaRPr>
          </a:p>
          <a:p>
            <a:pPr lvl="0" fontAlgn="base">
              <a:spcBef>
                <a:spcPct val="0"/>
              </a:spcBef>
              <a:spcAft>
                <a:spcPct val="0"/>
              </a:spcAft>
            </a:pPr>
            <a:r>
              <a:rPr lang="en-US" dirty="0" smtClean="0">
                <a:effectLst>
                  <a:glow rad="228600">
                    <a:srgbClr val="FFFFFF"/>
                  </a:glow>
                </a:effectLst>
                <a:latin typeface="Book Antiqua" pitchFamily="18" charset="0"/>
                <a:ea typeface="Calibri" pitchFamily="34" charset="0"/>
                <a:cs typeface="Times New Roman" pitchFamily="18" charset="0"/>
              </a:rPr>
              <a:t>At the top of the chamber there was an opening</a:t>
            </a:r>
            <a:endParaRPr lang="pl-PL" dirty="0" smtClean="0">
              <a:effectLst>
                <a:glow rad="228600">
                  <a:srgbClr val="FFFFFF"/>
                </a:glow>
              </a:effectLst>
              <a:latin typeface="Book Antiqua" pitchFamily="18" charset="0"/>
              <a:ea typeface="Calibri" pitchFamily="34" charset="0"/>
              <a:cs typeface="Times New Roman" pitchFamily="18" charset="0"/>
            </a:endParaRPr>
          </a:p>
          <a:p>
            <a:pPr lvl="0" fontAlgn="base">
              <a:spcBef>
                <a:spcPct val="0"/>
              </a:spcBef>
              <a:spcAft>
                <a:spcPct val="0"/>
              </a:spcAft>
            </a:pPr>
            <a:r>
              <a:rPr lang="en-US" dirty="0" smtClean="0">
                <a:effectLst>
                  <a:glow rad="228600">
                    <a:srgbClr val="FFFFFF"/>
                  </a:glow>
                </a:effectLst>
                <a:latin typeface="Book Antiqua" pitchFamily="18" charset="0"/>
                <a:ea typeface="Calibri" pitchFamily="34" charset="0"/>
                <a:cs typeface="Times New Roman" pitchFamily="18" charset="0"/>
              </a:rPr>
              <a:t> where the explorers entered the cave. </a:t>
            </a:r>
            <a:endParaRPr lang="pl-PL" dirty="0" smtClean="0">
              <a:effectLst>
                <a:glow rad="228600">
                  <a:srgbClr val="FFFFFF"/>
                </a:glow>
              </a:effectLst>
              <a:latin typeface="Book Antiqua" pitchFamily="18" charset="0"/>
              <a:ea typeface="Calibri" pitchFamily="34" charset="0"/>
              <a:cs typeface="Times New Roman" pitchFamily="18" charset="0"/>
            </a:endParaRPr>
          </a:p>
        </p:txBody>
      </p:sp>
      <p:sp>
        <p:nvSpPr>
          <p:cNvPr id="6" name="Prostokąt 5"/>
          <p:cNvSpPr/>
          <p:nvPr/>
        </p:nvSpPr>
        <p:spPr>
          <a:xfrm>
            <a:off x="4283968" y="1844824"/>
            <a:ext cx="4860032" cy="5078313"/>
          </a:xfrm>
          <a:prstGeom prst="rect">
            <a:avLst/>
          </a:prstGeom>
        </p:spPr>
        <p:txBody>
          <a:bodyPr wrap="square">
            <a:spAutoFit/>
          </a:bodyPr>
          <a:lstStyle/>
          <a:p>
            <a:pPr lvl="0" fontAlgn="base">
              <a:spcBef>
                <a:spcPct val="0"/>
              </a:spcBef>
              <a:spcAft>
                <a:spcPct val="0"/>
              </a:spcAft>
            </a:pPr>
            <a:r>
              <a:rPr lang="en-US" dirty="0" smtClean="0">
                <a:effectLst>
                  <a:glow rad="228600">
                    <a:srgbClr val="FFFFFF"/>
                  </a:glow>
                </a:effectLst>
                <a:latin typeface="Book Antiqua" pitchFamily="18" charset="0"/>
                <a:ea typeface="Calibri" pitchFamily="34" charset="0"/>
                <a:cs typeface="Times New Roman" pitchFamily="18" charset="0"/>
              </a:rPr>
              <a:t>Another - The Chamber of the Scrap </a:t>
            </a:r>
            <a:r>
              <a:rPr lang="pl-PL" dirty="0" smtClean="0">
                <a:solidFill>
                  <a:srgbClr val="C00000"/>
                </a:solidFill>
                <a:effectLst>
                  <a:glow rad="228600">
                    <a:srgbClr val="FFFFFF"/>
                  </a:glow>
                </a:effectLst>
                <a:latin typeface="Cooper Black" pitchFamily="18" charset="0"/>
                <a:ea typeface="Calibri" pitchFamily="34" charset="0"/>
                <a:cs typeface="Times New Roman" pitchFamily="18" charset="0"/>
              </a:rPr>
              <a:t>9</a:t>
            </a:r>
            <a:r>
              <a:rPr lang="en-US" dirty="0" smtClean="0">
                <a:effectLst>
                  <a:glow rad="228600">
                    <a:srgbClr val="FFFFFF"/>
                  </a:glow>
                </a:effectLst>
                <a:latin typeface="Book Antiqua" pitchFamily="18" charset="0"/>
                <a:ea typeface="Calibri" pitchFamily="34" charset="0"/>
                <a:cs typeface="Times New Roman" pitchFamily="18" charset="0"/>
              </a:rPr>
              <a:t> - is the largest chamber in the cave. There are enormous boulders that break away from the ceiling and later are covered with infiltration. </a:t>
            </a:r>
            <a:endParaRPr lang="pl-PL" dirty="0" smtClean="0">
              <a:effectLst>
                <a:glow rad="228600">
                  <a:srgbClr val="FFFFFF"/>
                </a:glow>
              </a:effectLst>
              <a:latin typeface="Book Antiqua" pitchFamily="18" charset="0"/>
              <a:ea typeface="Calibri" pitchFamily="34" charset="0"/>
              <a:cs typeface="Times New Roman" pitchFamily="18" charset="0"/>
            </a:endParaRPr>
          </a:p>
          <a:p>
            <a:pPr lvl="0" fontAlgn="base">
              <a:spcBef>
                <a:spcPct val="0"/>
              </a:spcBef>
              <a:spcAft>
                <a:spcPct val="0"/>
              </a:spcAft>
            </a:pPr>
            <a:r>
              <a:rPr lang="en-US" dirty="0" smtClean="0">
                <a:effectLst>
                  <a:glow rad="228600">
                    <a:srgbClr val="FFFFFF"/>
                  </a:glow>
                </a:effectLst>
                <a:latin typeface="Book Antiqua" pitchFamily="18" charset="0"/>
                <a:ea typeface="Calibri" pitchFamily="34" charset="0"/>
                <a:cs typeface="Times New Roman" pitchFamily="18" charset="0"/>
              </a:rPr>
              <a:t>Next is an artificial tunnel, which is 40m long and goes to the Column Hall </a:t>
            </a:r>
            <a:r>
              <a:rPr lang="pl-PL" dirty="0" smtClean="0">
                <a:solidFill>
                  <a:srgbClr val="C00000"/>
                </a:solidFill>
                <a:effectLst>
                  <a:glow rad="228600">
                    <a:srgbClr val="FFFFFF"/>
                  </a:glow>
                </a:effectLst>
                <a:latin typeface="Cooper Black" pitchFamily="18" charset="0"/>
                <a:ea typeface="Calibri" pitchFamily="34" charset="0"/>
                <a:cs typeface="Times New Roman" pitchFamily="18" charset="0"/>
              </a:rPr>
              <a:t> 6</a:t>
            </a:r>
            <a:r>
              <a:rPr lang="en-US" dirty="0" smtClean="0">
                <a:effectLst>
                  <a:glow rad="228600">
                    <a:srgbClr val="FFFFFF"/>
                  </a:glow>
                </a:effectLst>
                <a:latin typeface="Book Antiqua" pitchFamily="18" charset="0"/>
                <a:ea typeface="Calibri" pitchFamily="34" charset="0"/>
                <a:cs typeface="Times New Roman" pitchFamily="18" charset="0"/>
              </a:rPr>
              <a:t>, where there are full of stalactites numerous fossilized corals in the walls, and the bottom covers lakes, nets and rice fields. A bridge leads to the Stalactite Hall </a:t>
            </a:r>
            <a:r>
              <a:rPr lang="pl-PL" dirty="0" smtClean="0">
                <a:solidFill>
                  <a:srgbClr val="C00000"/>
                </a:solidFill>
                <a:effectLst>
                  <a:glow rad="228600">
                    <a:srgbClr val="FFFFFF"/>
                  </a:glow>
                </a:effectLst>
                <a:latin typeface="Cooper Black" pitchFamily="18" charset="0"/>
                <a:ea typeface="Calibri" pitchFamily="34" charset="0"/>
                <a:cs typeface="Times New Roman" pitchFamily="18" charset="0"/>
              </a:rPr>
              <a:t>4 </a:t>
            </a:r>
            <a:r>
              <a:rPr lang="en-US" dirty="0" smtClean="0">
                <a:effectLst>
                  <a:glow rad="228600">
                    <a:srgbClr val="FFFFFF"/>
                  </a:glow>
                </a:effectLst>
                <a:latin typeface="Book Antiqua" pitchFamily="18" charset="0"/>
                <a:ea typeface="Calibri" pitchFamily="34" charset="0"/>
                <a:cs typeface="Times New Roman" pitchFamily="18" charset="0"/>
              </a:rPr>
              <a:t>. There are hundreds of stalactites in various stages of development. Their number reaches over 200 </a:t>
            </a:r>
            <a:r>
              <a:rPr lang="en-US" dirty="0" err="1" smtClean="0">
                <a:effectLst>
                  <a:glow rad="228600">
                    <a:srgbClr val="FFFFFF"/>
                  </a:glow>
                </a:effectLst>
                <a:latin typeface="Book Antiqua" pitchFamily="18" charset="0"/>
                <a:ea typeface="Calibri" pitchFamily="34" charset="0"/>
                <a:cs typeface="Times New Roman" pitchFamily="18" charset="0"/>
              </a:rPr>
              <a:t>pcs</a:t>
            </a:r>
            <a:r>
              <a:rPr lang="en-US" dirty="0" smtClean="0">
                <a:effectLst>
                  <a:glow rad="228600">
                    <a:srgbClr val="FFFFFF"/>
                  </a:glow>
                </a:effectLst>
                <a:latin typeface="Book Antiqua" pitchFamily="18" charset="0"/>
                <a:ea typeface="Calibri" pitchFamily="34" charset="0"/>
                <a:cs typeface="Times New Roman" pitchFamily="18" charset="0"/>
              </a:rPr>
              <a:t> / m2. Another section of the cave is the High Hall </a:t>
            </a:r>
            <a:r>
              <a:rPr lang="pl-PL" dirty="0" smtClean="0">
                <a:solidFill>
                  <a:srgbClr val="C00000"/>
                </a:solidFill>
                <a:effectLst>
                  <a:glow rad="228600">
                    <a:srgbClr val="FFFFFF"/>
                  </a:glow>
                </a:effectLst>
                <a:latin typeface="Cooper Black" pitchFamily="18" charset="0"/>
                <a:ea typeface="Calibri" pitchFamily="34" charset="0"/>
                <a:cs typeface="Times New Roman" pitchFamily="18" charset="0"/>
              </a:rPr>
              <a:t> 8</a:t>
            </a:r>
            <a:r>
              <a:rPr lang="en-US" dirty="0" smtClean="0">
                <a:effectLst>
                  <a:glow rad="228600">
                    <a:srgbClr val="FFFFFF"/>
                  </a:glow>
                </a:effectLst>
                <a:latin typeface="Book Antiqua" pitchFamily="18" charset="0"/>
                <a:ea typeface="Calibri" pitchFamily="34" charset="0"/>
                <a:cs typeface="Times New Roman" pitchFamily="18" charset="0"/>
              </a:rPr>
              <a:t> with a ceiling above the level of the pavement. As we proceed again, we get to the Preliminary Chamber </a:t>
            </a:r>
            <a:r>
              <a:rPr lang="pl-PL" dirty="0" smtClean="0">
                <a:solidFill>
                  <a:srgbClr val="C00000"/>
                </a:solidFill>
                <a:effectLst>
                  <a:glow rad="228600">
                    <a:srgbClr val="FFFFFF"/>
                  </a:glow>
                </a:effectLst>
                <a:latin typeface="Cooper Black" pitchFamily="18" charset="0"/>
                <a:ea typeface="Calibri" pitchFamily="34" charset="0"/>
                <a:cs typeface="Times New Roman" pitchFamily="18" charset="0"/>
              </a:rPr>
              <a:t>1 </a:t>
            </a:r>
            <a:r>
              <a:rPr lang="en-US" dirty="0" smtClean="0">
                <a:effectLst>
                  <a:glow rad="228600">
                    <a:srgbClr val="FFFFFF"/>
                  </a:glow>
                </a:effectLst>
                <a:latin typeface="Book Antiqua" pitchFamily="18" charset="0"/>
                <a:ea typeface="Calibri" pitchFamily="34" charset="0"/>
                <a:cs typeface="Times New Roman" pitchFamily="18" charset="0"/>
              </a:rPr>
              <a:t>, closing the loop of the tourist route.</a:t>
            </a:r>
            <a:endParaRPr lang="en-US" sz="3200" dirty="0" smtClean="0">
              <a:effectLst>
                <a:glow rad="228600">
                  <a:srgbClr val="FFFFFF"/>
                </a:glow>
              </a:effectLst>
              <a:latin typeface="Book Antiqua" pitchFamily="18" charset="0"/>
              <a:cs typeface="Arial" pitchFamily="34" charset="0"/>
            </a:endParaRPr>
          </a:p>
          <a:p>
            <a:endParaRPr lang="pl-PL"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a:blip r:embed="rId3" cstate="print"/>
          <a:tile tx="0" ty="0" sx="100000" sy="100000" flip="none" algn="tl"/>
        </a:blipFill>
        <a:effectLst/>
      </p:bgPr>
    </p:bg>
    <p:spTree>
      <p:nvGrpSpPr>
        <p:cNvPr id="1" name=""/>
        <p:cNvGrpSpPr/>
        <p:nvPr/>
      </p:nvGrpSpPr>
      <p:grpSpPr>
        <a:xfrm>
          <a:off x="0" y="0"/>
          <a:ext cx="0" cy="0"/>
          <a:chOff x="0" y="0"/>
          <a:chExt cx="0" cy="0"/>
        </a:xfrm>
      </p:grpSpPr>
      <p:pic>
        <p:nvPicPr>
          <p:cNvPr id="2" name="Jaskinia Raj - ostatnia wycieczka sezonu 2013.mp4">
            <a:hlinkClick r:id="" action="ppaction://media"/>
          </p:cNvPr>
          <p:cNvPicPr>
            <a:picLocks noRot="1" noChangeAspect="1"/>
          </p:cNvPicPr>
          <p:nvPr>
            <a:videoFile r:link="rId1"/>
          </p:nvPr>
        </p:nvPicPr>
        <p:blipFill>
          <a:blip r:embed="rId4" cstate="print"/>
          <a:stretch>
            <a:fillRect/>
          </a:stretch>
        </p:blipFill>
        <p:spPr>
          <a:xfrm>
            <a:off x="0" y="0"/>
            <a:ext cx="9144000" cy="6858000"/>
          </a:xfrm>
          <a:prstGeom prst="rect">
            <a:avLst/>
          </a:prstGeom>
          <a:ln>
            <a:noFill/>
          </a:ln>
          <a:effectLst>
            <a:softEdge rad="112500"/>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p:cTn id="7" fill="hold" display="0">
                  <p:stCondLst>
                    <p:cond delay="indefinite"/>
                  </p:stCondLst>
                  <p:endCondLst>
                    <p:cond evt="onNext" delay="0">
                      <p:tgtEl>
                        <p:sldTgt/>
                      </p:tgtEl>
                    </p:cond>
                    <p:cond evt="onPrev" delay="0">
                      <p:tgtEl>
                        <p:sldTgt/>
                      </p:tgtEl>
                    </p:cond>
                  </p:endCondLst>
                </p:cTn>
                <p:tgtEl>
                  <p:spTgt spid="2"/>
                </p:tgtEl>
              </p:cMediaNode>
            </p:video>
            <p:seq concurrent="1" nextAc="seek">
              <p:cTn id="8" restart="whenNotActive" fill="hold" evtFilter="cancelBubble" nodeType="interactiveSeq">
                <p:stCondLst>
                  <p:cond evt="onClick" delay="0">
                    <p:tgtEl>
                      <p:spTgt spid="2"/>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2"/>
                                        </p:tgtEl>
                                      </p:cBhvr>
                                    </p:cmd>
                                  </p:childTnLst>
                                </p:cTn>
                              </p:par>
                            </p:childTnLst>
                          </p:cTn>
                        </p:par>
                      </p:childTnLst>
                    </p:cTn>
                  </p:par>
                </p:childTnLst>
              </p:cTn>
              <p:nextCondLst>
                <p:cond evt="onClick" delay="0">
                  <p:tgtEl>
                    <p:spTgt spid="2"/>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a:blip r:embed="rId2" cstate="print"/>
          <a:tile tx="0" ty="0" sx="100000" sy="100000" flip="none" algn="tl"/>
        </a:blipFill>
        <a:effectLst/>
      </p:bgPr>
    </p:bg>
    <p:spTree>
      <p:nvGrpSpPr>
        <p:cNvPr id="1" name=""/>
        <p:cNvGrpSpPr/>
        <p:nvPr/>
      </p:nvGrpSpPr>
      <p:grpSpPr>
        <a:xfrm>
          <a:off x="0" y="0"/>
          <a:ext cx="0" cy="0"/>
          <a:chOff x="0" y="0"/>
          <a:chExt cx="0" cy="0"/>
        </a:xfrm>
      </p:grpSpPr>
      <p:sp>
        <p:nvSpPr>
          <p:cNvPr id="17409" name="Rectangle 1"/>
          <p:cNvSpPr>
            <a:spLocks noChangeArrowheads="1"/>
          </p:cNvSpPr>
          <p:nvPr/>
        </p:nvSpPr>
        <p:spPr bwMode="auto">
          <a:xfrm>
            <a:off x="611560" y="2060848"/>
            <a:ext cx="8064896" cy="147732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b="0" i="0" u="none" strike="noStrike" cap="none" normalizeH="0" baseline="0" dirty="0" smtClean="0">
                <a:ln>
                  <a:noFill/>
                </a:ln>
                <a:solidFill>
                  <a:schemeClr val="tx1"/>
                </a:solidFill>
                <a:effectLst/>
                <a:latin typeface="Book Antiqua" pitchFamily="18" charset="0"/>
                <a:ea typeface="Calibri" pitchFamily="34" charset="0"/>
                <a:cs typeface="Times New Roman" pitchFamily="18" charset="0"/>
              </a:rPr>
              <a:t>The length of the tourist route is 180 meters and starts in the pavilion, where a museum exhibition is organized which introduces tourists to </a:t>
            </a:r>
            <a:r>
              <a:rPr kumimoji="0" lang="en-US" b="0" i="0" u="none" strike="noStrike" cap="none" normalizeH="0" baseline="0" dirty="0" err="1" smtClean="0">
                <a:ln>
                  <a:noFill/>
                </a:ln>
                <a:solidFill>
                  <a:schemeClr val="tx1"/>
                </a:solidFill>
                <a:effectLst/>
                <a:latin typeface="Book Antiqua" pitchFamily="18" charset="0"/>
                <a:ea typeface="Calibri" pitchFamily="34" charset="0"/>
                <a:cs typeface="Times New Roman" pitchFamily="18" charset="0"/>
              </a:rPr>
              <a:t>karst</a:t>
            </a:r>
            <a:r>
              <a:rPr kumimoji="0" lang="en-US" b="0" i="0" u="none" strike="noStrike" cap="none" normalizeH="0" baseline="0" dirty="0" smtClean="0">
                <a:ln>
                  <a:noFill/>
                </a:ln>
                <a:solidFill>
                  <a:schemeClr val="tx1"/>
                </a:solidFill>
                <a:effectLst/>
                <a:latin typeface="Book Antiqua" pitchFamily="18" charset="0"/>
                <a:ea typeface="Calibri" pitchFamily="34" charset="0"/>
                <a:cs typeface="Times New Roman" pitchFamily="18" charset="0"/>
              </a:rPr>
              <a:t>. You can see the </a:t>
            </a:r>
            <a:r>
              <a:rPr kumimoji="0" lang="en-US" b="0" i="0" u="none" strike="noStrike" cap="none" normalizeH="0" baseline="0" dirty="0" err="1" smtClean="0">
                <a:ln>
                  <a:noFill/>
                </a:ln>
                <a:solidFill>
                  <a:schemeClr val="tx1"/>
                </a:solidFill>
                <a:effectLst/>
                <a:latin typeface="Book Antiqua" pitchFamily="18" charset="0"/>
                <a:ea typeface="Calibri" pitchFamily="34" charset="0"/>
                <a:cs typeface="Times New Roman" pitchFamily="18" charset="0"/>
              </a:rPr>
              <a:t>Neanthertal</a:t>
            </a:r>
            <a:r>
              <a:rPr kumimoji="0" lang="en-US" b="0" i="0" u="none" strike="noStrike" cap="none" normalizeH="0" baseline="0" dirty="0" smtClean="0">
                <a:ln>
                  <a:noFill/>
                </a:ln>
                <a:solidFill>
                  <a:schemeClr val="tx1"/>
                </a:solidFill>
                <a:effectLst/>
                <a:latin typeface="Book Antiqua" pitchFamily="18" charset="0"/>
                <a:ea typeface="Calibri" pitchFamily="34" charset="0"/>
                <a:cs typeface="Times New Roman" pitchFamily="18" charset="0"/>
              </a:rPr>
              <a:t> tool  in the cave, w</a:t>
            </a:r>
            <a:r>
              <a:rPr kumimoji="0" lang="pl-PL" b="0" i="0" u="none" strike="noStrike" cap="none" normalizeH="0" baseline="0" dirty="0" smtClean="0">
                <a:ln>
                  <a:noFill/>
                </a:ln>
                <a:solidFill>
                  <a:schemeClr val="tx1"/>
                </a:solidFill>
                <a:effectLst/>
                <a:latin typeface="Book Antiqua" pitchFamily="18" charset="0"/>
                <a:ea typeface="Calibri" pitchFamily="34" charset="0"/>
                <a:cs typeface="Times New Roman" pitchFamily="18" charset="0"/>
              </a:rPr>
              <a:t>h</a:t>
            </a:r>
            <a:r>
              <a:rPr kumimoji="0" lang="en-US" b="0" i="0" u="none" strike="noStrike" cap="none" normalizeH="0" baseline="0" dirty="0" err="1" smtClean="0">
                <a:ln>
                  <a:noFill/>
                </a:ln>
                <a:solidFill>
                  <a:schemeClr val="tx1"/>
                </a:solidFill>
                <a:effectLst/>
                <a:latin typeface="Book Antiqua" pitchFamily="18" charset="0"/>
                <a:ea typeface="Calibri" pitchFamily="34" charset="0"/>
                <a:cs typeface="Times New Roman" pitchFamily="18" charset="0"/>
              </a:rPr>
              <a:t>ich</a:t>
            </a:r>
            <a:r>
              <a:rPr kumimoji="0" lang="en-US" b="0" i="0" u="none" strike="noStrike" cap="none" normalizeH="0" baseline="0" dirty="0" smtClean="0">
                <a:ln>
                  <a:noFill/>
                </a:ln>
                <a:solidFill>
                  <a:schemeClr val="tx1"/>
                </a:solidFill>
                <a:effectLst/>
                <a:latin typeface="Book Antiqua" pitchFamily="18" charset="0"/>
                <a:ea typeface="Calibri" pitchFamily="34" charset="0"/>
                <a:cs typeface="Times New Roman" pitchFamily="18" charset="0"/>
              </a:rPr>
              <a:t> were used over 50,000 years ago as well as the remains of prehistoric animals. The Neanderthal camp has been reconstructed in three museums with three natural-sized figures. </a:t>
            </a:r>
            <a:endParaRPr kumimoji="0" lang="en-US" b="0" i="0" u="none" strike="noStrike" cap="none" normalizeH="0" baseline="0" dirty="0" smtClean="0">
              <a:ln>
                <a:noFill/>
              </a:ln>
              <a:solidFill>
                <a:schemeClr val="tx1"/>
              </a:solidFill>
              <a:effectLst/>
              <a:latin typeface="Book Antiqua" pitchFamily="18" charset="0"/>
              <a:cs typeface="Arial" pitchFamily="34" charset="0"/>
            </a:endParaRPr>
          </a:p>
        </p:txBody>
      </p:sp>
      <p:pic>
        <p:nvPicPr>
          <p:cNvPr id="17413" name="Picture 5" descr="http://jaskiniaraj.pl/images/galeria/2m.png"/>
          <p:cNvPicPr>
            <a:picLocks noChangeAspect="1" noChangeArrowheads="1"/>
          </p:cNvPicPr>
          <p:nvPr/>
        </p:nvPicPr>
        <p:blipFill>
          <a:blip r:embed="rId3" cstate="print"/>
          <a:srcRect/>
          <a:stretch>
            <a:fillRect/>
          </a:stretch>
        </p:blipFill>
        <p:spPr bwMode="auto">
          <a:xfrm>
            <a:off x="0" y="3573016"/>
            <a:ext cx="4889717" cy="3284984"/>
          </a:xfrm>
          <a:prstGeom prst="rect">
            <a:avLst/>
          </a:prstGeom>
          <a:noFill/>
        </p:spPr>
      </p:pic>
      <p:pic>
        <p:nvPicPr>
          <p:cNvPr id="17415" name="Picture 7" descr="http://jaskiniaraj.pl/images/galeria/81m.png"/>
          <p:cNvPicPr>
            <a:picLocks noChangeAspect="1" noChangeArrowheads="1"/>
          </p:cNvPicPr>
          <p:nvPr/>
        </p:nvPicPr>
        <p:blipFill>
          <a:blip r:embed="rId4" cstate="print"/>
          <a:srcRect t="858"/>
          <a:stretch>
            <a:fillRect/>
          </a:stretch>
        </p:blipFill>
        <p:spPr bwMode="auto">
          <a:xfrm>
            <a:off x="4211960" y="3573016"/>
            <a:ext cx="4932040" cy="3284984"/>
          </a:xfrm>
          <a:prstGeom prst="rect">
            <a:avLst/>
          </a:prstGeom>
          <a:noFill/>
        </p:spPr>
      </p:pic>
      <p:pic>
        <p:nvPicPr>
          <p:cNvPr id="17417" name="Picture 9" descr="http://jaskiniaraj.pl/images/galeria/86m.png"/>
          <p:cNvPicPr>
            <a:picLocks noChangeAspect="1" noChangeArrowheads="1"/>
          </p:cNvPicPr>
          <p:nvPr/>
        </p:nvPicPr>
        <p:blipFill>
          <a:blip r:embed="rId5" cstate="print"/>
          <a:srcRect/>
          <a:stretch>
            <a:fillRect/>
          </a:stretch>
        </p:blipFill>
        <p:spPr bwMode="auto">
          <a:xfrm>
            <a:off x="0" y="1"/>
            <a:ext cx="3067585" cy="2060848"/>
          </a:xfrm>
          <a:prstGeom prst="rect">
            <a:avLst/>
          </a:prstGeom>
          <a:noFill/>
        </p:spPr>
      </p:pic>
      <p:pic>
        <p:nvPicPr>
          <p:cNvPr id="17419" name="Picture 11" descr="http://jaskiniaraj.pl/images/galeria/1m.png"/>
          <p:cNvPicPr>
            <a:picLocks noChangeAspect="1" noChangeArrowheads="1"/>
          </p:cNvPicPr>
          <p:nvPr/>
        </p:nvPicPr>
        <p:blipFill>
          <a:blip r:embed="rId6" cstate="print"/>
          <a:srcRect b="929"/>
          <a:stretch>
            <a:fillRect/>
          </a:stretch>
        </p:blipFill>
        <p:spPr bwMode="auto">
          <a:xfrm>
            <a:off x="3059832" y="-1"/>
            <a:ext cx="3096344" cy="2060849"/>
          </a:xfrm>
          <a:prstGeom prst="rect">
            <a:avLst/>
          </a:prstGeom>
          <a:noFill/>
        </p:spPr>
      </p:pic>
      <p:pic>
        <p:nvPicPr>
          <p:cNvPr id="17421" name="Picture 13" descr="http://jaskiniaraj.pl/images/galeria/11m.png"/>
          <p:cNvPicPr>
            <a:picLocks noChangeAspect="1" noChangeArrowheads="1"/>
          </p:cNvPicPr>
          <p:nvPr/>
        </p:nvPicPr>
        <p:blipFill>
          <a:blip r:embed="rId7" cstate="print"/>
          <a:srcRect r="2655"/>
          <a:stretch>
            <a:fillRect/>
          </a:stretch>
        </p:blipFill>
        <p:spPr bwMode="auto">
          <a:xfrm>
            <a:off x="6156176" y="0"/>
            <a:ext cx="2987824" cy="2062014"/>
          </a:xfrm>
          <a:prstGeom prst="rect">
            <a:avLst/>
          </a:prstGeom>
          <a:noFill/>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gradFill>
          <a:gsLst>
            <a:gs pos="0">
              <a:srgbClr val="DDEBCF"/>
            </a:gs>
            <a:gs pos="50000">
              <a:srgbClr val="9CB86E"/>
            </a:gs>
            <a:gs pos="100000">
              <a:srgbClr val="156B13"/>
            </a:gs>
          </a:gsLst>
          <a:lin ang="1800000" scaled="0"/>
        </a:gradFill>
        <a:effectLst/>
      </p:bgPr>
    </p:bg>
    <p:spTree>
      <p:nvGrpSpPr>
        <p:cNvPr id="1" name=""/>
        <p:cNvGrpSpPr/>
        <p:nvPr/>
      </p:nvGrpSpPr>
      <p:grpSpPr>
        <a:xfrm>
          <a:off x="0" y="0"/>
          <a:ext cx="0" cy="0"/>
          <a:chOff x="0" y="0"/>
          <a:chExt cx="0" cy="0"/>
        </a:xfrm>
      </p:grpSpPr>
      <p:sp>
        <p:nvSpPr>
          <p:cNvPr id="2" name="Prostokąt 1"/>
          <p:cNvSpPr/>
          <p:nvPr/>
        </p:nvSpPr>
        <p:spPr>
          <a:xfrm>
            <a:off x="539552" y="0"/>
            <a:ext cx="4536504" cy="1569660"/>
          </a:xfrm>
          <a:prstGeom prst="rect">
            <a:avLst/>
          </a:prstGeom>
          <a:noFill/>
        </p:spPr>
        <p:txBody>
          <a:bodyPr wrap="square" lIns="91440" tIns="45720" rIns="91440" bIns="45720">
            <a:spAutoFit/>
          </a:bodyPr>
          <a:lstStyle/>
          <a:p>
            <a:pPr algn="ctr"/>
            <a:r>
              <a:rPr lang="pl-PL" sz="4800" b="1" cap="none" spc="0" dirty="0" err="1" smtClean="0">
                <a:ln w="12700">
                  <a:solidFill>
                    <a:schemeClr val="tx1"/>
                  </a:solidFill>
                  <a:prstDash val="solid"/>
                </a:ln>
                <a:solidFill>
                  <a:srgbClr val="92D050"/>
                </a:solidFill>
                <a:effectLst>
                  <a:outerShdw blurRad="41275" dist="20320" dir="1800000" algn="tl" rotWithShape="0">
                    <a:srgbClr val="000000">
                      <a:alpha val="40000"/>
                    </a:srgbClr>
                  </a:outerShdw>
                </a:effectLst>
                <a:latin typeface="Cooper Black" pitchFamily="18" charset="0"/>
              </a:rPr>
              <a:t>Who</a:t>
            </a:r>
            <a:r>
              <a:rPr lang="pl-PL" sz="4800" b="1" cap="none" spc="0" dirty="0" smtClean="0">
                <a:ln w="12700">
                  <a:solidFill>
                    <a:schemeClr val="tx1"/>
                  </a:solidFill>
                  <a:prstDash val="solid"/>
                </a:ln>
                <a:solidFill>
                  <a:srgbClr val="92D050"/>
                </a:solidFill>
                <a:effectLst>
                  <a:outerShdw blurRad="41275" dist="20320" dir="1800000" algn="tl" rotWithShape="0">
                    <a:srgbClr val="000000">
                      <a:alpha val="40000"/>
                    </a:srgbClr>
                  </a:outerShdw>
                </a:effectLst>
                <a:latin typeface="Cooper Black" pitchFamily="18" charset="0"/>
              </a:rPr>
              <a:t> </a:t>
            </a:r>
            <a:r>
              <a:rPr lang="pl-PL" sz="4800" b="1" cap="none" spc="0" dirty="0" err="1" smtClean="0">
                <a:ln w="12700">
                  <a:solidFill>
                    <a:schemeClr val="tx1"/>
                  </a:solidFill>
                  <a:prstDash val="solid"/>
                </a:ln>
                <a:solidFill>
                  <a:srgbClr val="92D050"/>
                </a:solidFill>
                <a:effectLst>
                  <a:outerShdw blurRad="41275" dist="20320" dir="1800000" algn="tl" rotWithShape="0">
                    <a:srgbClr val="000000">
                      <a:alpha val="40000"/>
                    </a:srgbClr>
                  </a:outerShdw>
                </a:effectLst>
                <a:latin typeface="Cooper Black" pitchFamily="18" charset="0"/>
              </a:rPr>
              <a:t>lived</a:t>
            </a:r>
            <a:r>
              <a:rPr lang="pl-PL" sz="4800" b="1" cap="none" spc="0" dirty="0" smtClean="0">
                <a:ln w="12700">
                  <a:solidFill>
                    <a:schemeClr val="tx1"/>
                  </a:solidFill>
                  <a:prstDash val="solid"/>
                </a:ln>
                <a:solidFill>
                  <a:srgbClr val="92D050"/>
                </a:solidFill>
                <a:effectLst>
                  <a:outerShdw blurRad="41275" dist="20320" dir="1800000" algn="tl" rotWithShape="0">
                    <a:srgbClr val="000000">
                      <a:alpha val="40000"/>
                    </a:srgbClr>
                  </a:outerShdw>
                </a:effectLst>
                <a:latin typeface="Cooper Black" pitchFamily="18" charset="0"/>
              </a:rPr>
              <a:t> </a:t>
            </a:r>
            <a:r>
              <a:rPr lang="pl-PL" sz="4800" b="1" cap="none" spc="0" dirty="0" err="1" smtClean="0">
                <a:ln w="12700">
                  <a:solidFill>
                    <a:schemeClr val="tx1"/>
                  </a:solidFill>
                  <a:prstDash val="solid"/>
                </a:ln>
                <a:solidFill>
                  <a:srgbClr val="92D050"/>
                </a:solidFill>
                <a:effectLst>
                  <a:outerShdw blurRad="41275" dist="20320" dir="1800000" algn="tl" rotWithShape="0">
                    <a:srgbClr val="000000">
                      <a:alpha val="40000"/>
                    </a:srgbClr>
                  </a:outerShdw>
                </a:effectLst>
                <a:latin typeface="Cooper Black" pitchFamily="18" charset="0"/>
              </a:rPr>
              <a:t>in</a:t>
            </a:r>
            <a:r>
              <a:rPr lang="pl-PL" sz="4800" b="1" cap="none" spc="0" dirty="0" smtClean="0">
                <a:ln w="12700">
                  <a:solidFill>
                    <a:schemeClr val="tx1"/>
                  </a:solidFill>
                  <a:prstDash val="solid"/>
                </a:ln>
                <a:solidFill>
                  <a:srgbClr val="92D050"/>
                </a:solidFill>
                <a:effectLst>
                  <a:outerShdw blurRad="41275" dist="20320" dir="1800000" algn="tl" rotWithShape="0">
                    <a:srgbClr val="000000">
                      <a:alpha val="40000"/>
                    </a:srgbClr>
                  </a:outerShdw>
                </a:effectLst>
                <a:latin typeface="Cooper Black" pitchFamily="18" charset="0"/>
              </a:rPr>
              <a:t> </a:t>
            </a:r>
          </a:p>
          <a:p>
            <a:pPr algn="ctr"/>
            <a:r>
              <a:rPr lang="pl-PL" sz="4800" b="1" cap="none" spc="0" dirty="0" smtClean="0">
                <a:ln w="12700">
                  <a:solidFill>
                    <a:schemeClr val="tx1"/>
                  </a:solidFill>
                  <a:prstDash val="solid"/>
                </a:ln>
                <a:solidFill>
                  <a:srgbClr val="92D050"/>
                </a:solidFill>
                <a:effectLst>
                  <a:outerShdw blurRad="41275" dist="20320" dir="1800000" algn="tl" rotWithShape="0">
                    <a:srgbClr val="000000">
                      <a:alpha val="40000"/>
                    </a:srgbClr>
                  </a:outerShdw>
                </a:effectLst>
                <a:latin typeface="Cooper Black" pitchFamily="18" charset="0"/>
              </a:rPr>
              <a:t>a </a:t>
            </a:r>
            <a:r>
              <a:rPr lang="pl-PL" sz="4800" b="1" cap="none" spc="0" dirty="0" err="1" smtClean="0">
                <a:ln w="12700">
                  <a:solidFill>
                    <a:schemeClr val="tx1"/>
                  </a:solidFill>
                  <a:prstDash val="solid"/>
                </a:ln>
                <a:solidFill>
                  <a:srgbClr val="92D050"/>
                </a:solidFill>
                <a:effectLst>
                  <a:outerShdw blurRad="41275" dist="20320" dir="1800000" algn="tl" rotWithShape="0">
                    <a:srgbClr val="000000">
                      <a:alpha val="40000"/>
                    </a:srgbClr>
                  </a:outerShdw>
                </a:effectLst>
                <a:latin typeface="Cooper Black" pitchFamily="18" charset="0"/>
              </a:rPr>
              <a:t>cave</a:t>
            </a:r>
            <a:r>
              <a:rPr lang="pl-PL" sz="4800" b="1" cap="none" spc="0" dirty="0" smtClean="0">
                <a:ln w="12700">
                  <a:solidFill>
                    <a:schemeClr val="tx1"/>
                  </a:solidFill>
                  <a:prstDash val="solid"/>
                </a:ln>
                <a:solidFill>
                  <a:srgbClr val="92D050"/>
                </a:solidFill>
                <a:effectLst>
                  <a:outerShdw blurRad="41275" dist="20320" dir="1800000" algn="tl" rotWithShape="0">
                    <a:srgbClr val="000000">
                      <a:alpha val="40000"/>
                    </a:srgbClr>
                  </a:outerShdw>
                </a:effectLst>
                <a:latin typeface="Cooper Black" pitchFamily="18" charset="0"/>
              </a:rPr>
              <a:t>? </a:t>
            </a:r>
            <a:endParaRPr lang="pl-PL" sz="4800" b="1" cap="none" spc="0" dirty="0">
              <a:ln w="12700">
                <a:solidFill>
                  <a:schemeClr val="tx1"/>
                </a:solidFill>
                <a:prstDash val="solid"/>
              </a:ln>
              <a:solidFill>
                <a:srgbClr val="92D050"/>
              </a:solidFill>
              <a:effectLst>
                <a:outerShdw blurRad="41275" dist="20320" dir="1800000" algn="tl" rotWithShape="0">
                  <a:srgbClr val="000000">
                    <a:alpha val="40000"/>
                  </a:srgbClr>
                </a:outerShdw>
              </a:effectLst>
              <a:latin typeface="Cooper Black" pitchFamily="18" charset="0"/>
            </a:endParaRPr>
          </a:p>
        </p:txBody>
      </p:sp>
      <p:pic>
        <p:nvPicPr>
          <p:cNvPr id="40962" name="Picture 2" descr="http://jaskiniaraj.pl/images/galeria/83m.png"/>
          <p:cNvPicPr>
            <a:picLocks noChangeAspect="1" noChangeArrowheads="1"/>
          </p:cNvPicPr>
          <p:nvPr/>
        </p:nvPicPr>
        <p:blipFill>
          <a:blip r:embed="rId2" cstate="print"/>
          <a:srcRect/>
          <a:stretch>
            <a:fillRect/>
          </a:stretch>
        </p:blipFill>
        <p:spPr bwMode="auto">
          <a:xfrm>
            <a:off x="2411760" y="4653136"/>
            <a:ext cx="3281952" cy="2204864"/>
          </a:xfrm>
          <a:prstGeom prst="rect">
            <a:avLst/>
          </a:prstGeom>
          <a:noFill/>
        </p:spPr>
      </p:pic>
      <p:pic>
        <p:nvPicPr>
          <p:cNvPr id="40964" name="Picture 4" descr="http://jaskiniaraj.pl/images/galeria/82m.png"/>
          <p:cNvPicPr>
            <a:picLocks noChangeAspect="1" noChangeArrowheads="1"/>
          </p:cNvPicPr>
          <p:nvPr/>
        </p:nvPicPr>
        <p:blipFill>
          <a:blip r:embed="rId3" cstate="print"/>
          <a:srcRect l="12410" t="12515" r="29060"/>
          <a:stretch>
            <a:fillRect/>
          </a:stretch>
        </p:blipFill>
        <p:spPr bwMode="auto">
          <a:xfrm>
            <a:off x="0" y="4653136"/>
            <a:ext cx="2195736" cy="2204864"/>
          </a:xfrm>
          <a:prstGeom prst="rect">
            <a:avLst/>
          </a:prstGeom>
          <a:noFill/>
        </p:spPr>
      </p:pic>
      <p:pic>
        <p:nvPicPr>
          <p:cNvPr id="40966" name="Picture 6" descr="http://jaskiniaraj.pl/images/galeria/87m.png"/>
          <p:cNvPicPr>
            <a:picLocks noChangeAspect="1" noChangeArrowheads="1"/>
          </p:cNvPicPr>
          <p:nvPr/>
        </p:nvPicPr>
        <p:blipFill>
          <a:blip r:embed="rId4" cstate="print"/>
          <a:srcRect/>
          <a:stretch>
            <a:fillRect/>
          </a:stretch>
        </p:blipFill>
        <p:spPr bwMode="auto">
          <a:xfrm>
            <a:off x="5868144" y="0"/>
            <a:ext cx="3275856" cy="2200768"/>
          </a:xfrm>
          <a:prstGeom prst="rect">
            <a:avLst/>
          </a:prstGeom>
          <a:noFill/>
        </p:spPr>
      </p:pic>
      <p:pic>
        <p:nvPicPr>
          <p:cNvPr id="40968" name="Picture 8" descr="Znalezione obrazy dla zapytania nosorożec włochaty">
            <a:hlinkClick r:id="rId5"/>
          </p:cNvPr>
          <p:cNvPicPr>
            <a:picLocks noChangeAspect="1" noChangeArrowheads="1"/>
          </p:cNvPicPr>
          <p:nvPr/>
        </p:nvPicPr>
        <p:blipFill>
          <a:blip r:embed="rId6" cstate="print"/>
          <a:srcRect l="2088"/>
          <a:stretch>
            <a:fillRect/>
          </a:stretch>
        </p:blipFill>
        <p:spPr bwMode="auto">
          <a:xfrm>
            <a:off x="5868144" y="2420888"/>
            <a:ext cx="3275856" cy="2088232"/>
          </a:xfrm>
          <a:prstGeom prst="rect">
            <a:avLst/>
          </a:prstGeom>
          <a:noFill/>
        </p:spPr>
      </p:pic>
      <p:pic>
        <p:nvPicPr>
          <p:cNvPr id="40970" name="Picture 10" descr="Podobny obraz">
            <a:hlinkClick r:id="rId7"/>
          </p:cNvPr>
          <p:cNvPicPr>
            <a:picLocks noChangeAspect="1" noChangeArrowheads="1"/>
          </p:cNvPicPr>
          <p:nvPr/>
        </p:nvPicPr>
        <p:blipFill>
          <a:blip r:embed="rId8" cstate="print"/>
          <a:srcRect l="951"/>
          <a:stretch>
            <a:fillRect/>
          </a:stretch>
        </p:blipFill>
        <p:spPr bwMode="auto">
          <a:xfrm>
            <a:off x="5868144" y="4653137"/>
            <a:ext cx="3275856" cy="2204864"/>
          </a:xfrm>
          <a:prstGeom prst="rect">
            <a:avLst/>
          </a:prstGeom>
          <a:noFill/>
        </p:spPr>
      </p:pic>
      <p:sp>
        <p:nvSpPr>
          <p:cNvPr id="40971" name="Rectangle 11"/>
          <p:cNvSpPr>
            <a:spLocks noChangeArrowheads="1"/>
          </p:cNvSpPr>
          <p:nvPr/>
        </p:nvSpPr>
        <p:spPr bwMode="auto">
          <a:xfrm>
            <a:off x="179512" y="1357320"/>
            <a:ext cx="5314275" cy="3293209"/>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solidFill>
                  <a:schemeClr val="tx1"/>
                </a:solidFill>
                <a:effectLst/>
                <a:latin typeface="Book Antiqua" pitchFamily="18" charset="0"/>
                <a:ea typeface="Calibri" pitchFamily="34" charset="0"/>
                <a:cs typeface="Times New Roman" pitchFamily="18" charset="0"/>
              </a:rPr>
              <a:t>There are no human remains found in cave deposits, </a:t>
            </a:r>
            <a:endParaRPr kumimoji="0" lang="pl-PL" sz="1600" b="0" i="0" u="none" strike="noStrike" cap="none" normalizeH="0" baseline="0" dirty="0" smtClean="0">
              <a:ln>
                <a:noFill/>
              </a:ln>
              <a:solidFill>
                <a:schemeClr val="tx1"/>
              </a:solidFill>
              <a:effectLst/>
              <a:latin typeface="Book Antiqua" pitchFamily="18" charset="0"/>
              <a:ea typeface="Calibri" pitchFamily="34"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solidFill>
                  <a:schemeClr val="tx1"/>
                </a:solidFill>
                <a:effectLst/>
                <a:latin typeface="Book Antiqua" pitchFamily="18" charset="0"/>
                <a:ea typeface="Calibri" pitchFamily="34" charset="0"/>
                <a:cs typeface="Times New Roman" pitchFamily="18" charset="0"/>
              </a:rPr>
              <a:t>but the presence of large mammals such as </a:t>
            </a:r>
            <a:r>
              <a:rPr kumimoji="0" lang="pl-PL" sz="1600" b="0" i="0" u="none" strike="noStrike" cap="none" normalizeH="0" baseline="0" dirty="0" smtClean="0">
                <a:ln>
                  <a:noFill/>
                </a:ln>
                <a:solidFill>
                  <a:schemeClr val="tx1"/>
                </a:solidFill>
                <a:effectLst/>
                <a:latin typeface="Book Antiqua" pitchFamily="18" charset="0"/>
                <a:ea typeface="Calibri" pitchFamily="34" charset="0"/>
                <a:cs typeface="Times New Roman" pitchFamily="18" charset="0"/>
              </a:rPr>
              <a:t>:</a:t>
            </a:r>
          </a:p>
          <a:p>
            <a:pPr marL="0" marR="0" lvl="0" indent="0" algn="l" defTabSz="914400" rtl="0" eaLnBrk="1" fontAlgn="base" latinLnBrk="0" hangingPunct="1">
              <a:lnSpc>
                <a:spcPct val="100000"/>
              </a:lnSpc>
              <a:spcBef>
                <a:spcPct val="0"/>
              </a:spcBef>
              <a:spcAft>
                <a:spcPct val="0"/>
              </a:spcAft>
              <a:buClrTx/>
              <a:buSzTx/>
              <a:buFont typeface="Calibri" pitchFamily="34" charset="0"/>
              <a:buChar char="◊"/>
              <a:tabLst/>
            </a:pPr>
            <a:r>
              <a:rPr kumimoji="0" lang="pl-PL" sz="1600" b="1" i="0" u="none" strike="noStrike" cap="none" normalizeH="0" baseline="0" dirty="0" smtClean="0">
                <a:ln>
                  <a:noFill/>
                </a:ln>
                <a:solidFill>
                  <a:schemeClr val="tx1"/>
                </a:solidFill>
                <a:effectLst/>
                <a:latin typeface="Book Antiqua" pitchFamily="18" charset="0"/>
                <a:ea typeface="Calibri" pitchFamily="34" charset="0"/>
                <a:cs typeface="Times New Roman" pitchFamily="18" charset="0"/>
              </a:rPr>
              <a:t> </a:t>
            </a:r>
            <a:r>
              <a:rPr kumimoji="0" lang="en-US" sz="1600" b="1" i="0" u="none" strike="noStrike" cap="none" normalizeH="0" baseline="0" dirty="0" smtClean="0">
                <a:ln>
                  <a:noFill/>
                </a:ln>
                <a:solidFill>
                  <a:schemeClr val="tx1"/>
                </a:solidFill>
                <a:effectLst/>
                <a:latin typeface="Book Antiqua" pitchFamily="18" charset="0"/>
                <a:ea typeface="Calibri" pitchFamily="34" charset="0"/>
                <a:cs typeface="Times New Roman" pitchFamily="18" charset="0"/>
              </a:rPr>
              <a:t>cave and brown</a:t>
            </a:r>
            <a:r>
              <a:rPr kumimoji="0" lang="pl-PL" sz="1600" b="1" i="0" u="none" strike="noStrike" cap="none" normalizeH="0" baseline="0" dirty="0" smtClean="0">
                <a:ln>
                  <a:noFill/>
                </a:ln>
                <a:solidFill>
                  <a:schemeClr val="tx1"/>
                </a:solidFill>
                <a:effectLst/>
                <a:latin typeface="Book Antiqua" pitchFamily="18" charset="0"/>
                <a:ea typeface="Calibri" pitchFamily="34" charset="0"/>
                <a:cs typeface="Times New Roman" pitchFamily="18" charset="0"/>
              </a:rPr>
              <a:t> </a:t>
            </a:r>
            <a:r>
              <a:rPr kumimoji="0" lang="pl-PL" sz="1600" b="1" i="0" u="none" strike="noStrike" cap="none" normalizeH="0" baseline="0" dirty="0" err="1" smtClean="0">
                <a:ln>
                  <a:noFill/>
                </a:ln>
                <a:solidFill>
                  <a:schemeClr val="tx1"/>
                </a:solidFill>
                <a:effectLst/>
                <a:latin typeface="Book Antiqua" pitchFamily="18" charset="0"/>
                <a:ea typeface="Calibri" pitchFamily="34" charset="0"/>
                <a:cs typeface="Times New Roman" pitchFamily="18" charset="0"/>
              </a:rPr>
              <a:t>bear</a:t>
            </a:r>
            <a:r>
              <a:rPr kumimoji="0" lang="pl-PL" sz="1600" b="1" i="0" u="none" strike="noStrike" cap="none" normalizeH="0" baseline="0" dirty="0" smtClean="0">
                <a:ln>
                  <a:noFill/>
                </a:ln>
                <a:solidFill>
                  <a:schemeClr val="tx1"/>
                </a:solidFill>
                <a:effectLst/>
                <a:latin typeface="Book Antiqua" pitchFamily="18" charset="0"/>
                <a:ea typeface="Calibri" pitchFamily="34" charset="0"/>
                <a:cs typeface="Times New Roman" pitchFamily="18" charset="0"/>
              </a:rPr>
              <a:t> </a:t>
            </a:r>
          </a:p>
          <a:p>
            <a:pPr marL="0" marR="0" lvl="0" indent="0" algn="l" defTabSz="914400" rtl="0" eaLnBrk="1" fontAlgn="base" latinLnBrk="0" hangingPunct="1">
              <a:lnSpc>
                <a:spcPct val="100000"/>
              </a:lnSpc>
              <a:spcBef>
                <a:spcPct val="0"/>
              </a:spcBef>
              <a:spcAft>
                <a:spcPct val="0"/>
              </a:spcAft>
              <a:buClrTx/>
              <a:buSzTx/>
              <a:buFont typeface="Calibri" pitchFamily="34" charset="0"/>
              <a:buChar char="◊"/>
              <a:tabLst/>
            </a:pPr>
            <a:r>
              <a:rPr kumimoji="0" lang="pl-PL" sz="1600" b="1" i="0" u="none" strike="noStrike" cap="none" normalizeH="0" baseline="0" dirty="0" smtClean="0">
                <a:ln>
                  <a:noFill/>
                </a:ln>
                <a:solidFill>
                  <a:schemeClr val="tx1"/>
                </a:solidFill>
                <a:effectLst/>
                <a:latin typeface="Book Antiqua" pitchFamily="18" charset="0"/>
                <a:ea typeface="Calibri" pitchFamily="34" charset="0"/>
                <a:cs typeface="Times New Roman" pitchFamily="18" charset="0"/>
              </a:rPr>
              <a:t> </a:t>
            </a:r>
            <a:r>
              <a:rPr kumimoji="0" lang="en-US" sz="1600" b="1" i="0" u="none" strike="noStrike" cap="none" normalizeH="0" baseline="0" dirty="0" smtClean="0">
                <a:ln>
                  <a:noFill/>
                </a:ln>
                <a:solidFill>
                  <a:schemeClr val="tx1"/>
                </a:solidFill>
                <a:effectLst/>
                <a:latin typeface="Book Antiqua" pitchFamily="18" charset="0"/>
                <a:ea typeface="Calibri" pitchFamily="34" charset="0"/>
                <a:cs typeface="Times New Roman" pitchFamily="18" charset="0"/>
              </a:rPr>
              <a:t>mammoth</a:t>
            </a:r>
            <a:endParaRPr kumimoji="0" lang="pl-PL" sz="1600" b="1" i="0" u="none" strike="noStrike" cap="none" normalizeH="0" baseline="0" dirty="0" smtClean="0">
              <a:ln>
                <a:noFill/>
              </a:ln>
              <a:solidFill>
                <a:schemeClr val="tx1"/>
              </a:solidFill>
              <a:effectLst/>
              <a:latin typeface="Book Antiqua" pitchFamily="18" charset="0"/>
              <a:ea typeface="Calibri" pitchFamily="34"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 typeface="Calibri" pitchFamily="34" charset="0"/>
              <a:buChar char="◊"/>
              <a:tabLst/>
            </a:pPr>
            <a:r>
              <a:rPr kumimoji="0" lang="pl-PL" sz="1600" b="1" i="0" u="none" strike="noStrike" cap="none" normalizeH="0" baseline="0" dirty="0" smtClean="0">
                <a:ln>
                  <a:noFill/>
                </a:ln>
                <a:solidFill>
                  <a:schemeClr val="tx1"/>
                </a:solidFill>
                <a:effectLst/>
                <a:latin typeface="Book Antiqua" pitchFamily="18" charset="0"/>
                <a:ea typeface="Calibri" pitchFamily="34" charset="0"/>
                <a:cs typeface="Times New Roman" pitchFamily="18" charset="0"/>
              </a:rPr>
              <a:t> </a:t>
            </a:r>
            <a:r>
              <a:rPr kumimoji="0" lang="en-US" sz="1600" b="1" i="0" u="none" strike="noStrike" cap="none" normalizeH="0" baseline="0" dirty="0" smtClean="0">
                <a:ln>
                  <a:noFill/>
                </a:ln>
                <a:solidFill>
                  <a:schemeClr val="tx1"/>
                </a:solidFill>
                <a:effectLst/>
                <a:latin typeface="Book Antiqua" pitchFamily="18" charset="0"/>
                <a:ea typeface="Calibri" pitchFamily="34" charset="0"/>
                <a:cs typeface="Times New Roman" pitchFamily="18" charset="0"/>
              </a:rPr>
              <a:t>cave hyena</a:t>
            </a:r>
            <a:endParaRPr kumimoji="0" lang="pl-PL" sz="1600" b="1" i="0" u="none" strike="noStrike" cap="none" normalizeH="0" baseline="0" dirty="0" smtClean="0">
              <a:ln>
                <a:noFill/>
              </a:ln>
              <a:solidFill>
                <a:schemeClr val="tx1"/>
              </a:solidFill>
              <a:effectLst/>
              <a:latin typeface="Book Antiqua" pitchFamily="18" charset="0"/>
              <a:ea typeface="Calibri" pitchFamily="34"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 typeface="Calibri" pitchFamily="34" charset="0"/>
              <a:buChar char="◊"/>
              <a:tabLst/>
            </a:pPr>
            <a:r>
              <a:rPr kumimoji="0" lang="pl-PL" sz="1600" b="1" i="0" u="none" strike="noStrike" cap="none" normalizeH="0" baseline="0" dirty="0" smtClean="0">
                <a:ln>
                  <a:noFill/>
                </a:ln>
                <a:solidFill>
                  <a:schemeClr val="tx1"/>
                </a:solidFill>
                <a:effectLst/>
                <a:latin typeface="Book Antiqua" pitchFamily="18" charset="0"/>
                <a:ea typeface="Calibri" pitchFamily="34" charset="0"/>
                <a:cs typeface="Times New Roman" pitchFamily="18" charset="0"/>
              </a:rPr>
              <a:t> </a:t>
            </a:r>
            <a:r>
              <a:rPr kumimoji="0" lang="en-US" sz="1600" b="1" i="0" u="none" strike="noStrike" cap="none" normalizeH="0" baseline="0" dirty="0" smtClean="0">
                <a:ln>
                  <a:noFill/>
                </a:ln>
                <a:solidFill>
                  <a:schemeClr val="tx1"/>
                </a:solidFill>
                <a:effectLst/>
                <a:latin typeface="Book Antiqua" pitchFamily="18" charset="0"/>
                <a:ea typeface="Calibri" pitchFamily="34" charset="0"/>
                <a:cs typeface="Times New Roman" pitchFamily="18" charset="0"/>
              </a:rPr>
              <a:t>hairy rhino</a:t>
            </a:r>
            <a:endParaRPr kumimoji="0" lang="pl-PL" sz="1600" b="1" i="0" u="none" strike="noStrike" cap="none" normalizeH="0" baseline="0" dirty="0" smtClean="0">
              <a:ln>
                <a:noFill/>
              </a:ln>
              <a:solidFill>
                <a:schemeClr val="tx1"/>
              </a:solidFill>
              <a:effectLst/>
              <a:latin typeface="Book Antiqua" pitchFamily="18" charset="0"/>
              <a:ea typeface="Calibri" pitchFamily="34"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 typeface="Calibri" pitchFamily="34" charset="0"/>
              <a:buChar char="◊"/>
              <a:tabLst/>
            </a:pPr>
            <a:r>
              <a:rPr kumimoji="0" lang="pl-PL" sz="1600" b="1" i="0" u="none" strike="noStrike" cap="none" normalizeH="0" baseline="0" dirty="0" smtClean="0">
                <a:ln>
                  <a:noFill/>
                </a:ln>
                <a:solidFill>
                  <a:schemeClr val="tx1"/>
                </a:solidFill>
                <a:effectLst/>
                <a:latin typeface="Book Antiqua" pitchFamily="18" charset="0"/>
                <a:ea typeface="Calibri" pitchFamily="34" charset="0"/>
                <a:cs typeface="Times New Roman" pitchFamily="18" charset="0"/>
              </a:rPr>
              <a:t> </a:t>
            </a:r>
            <a:r>
              <a:rPr kumimoji="0" lang="en-US" sz="1600" b="1" i="0" u="none" strike="noStrike" cap="none" normalizeH="0" baseline="0" dirty="0" smtClean="0">
                <a:ln>
                  <a:noFill/>
                </a:ln>
                <a:solidFill>
                  <a:schemeClr val="tx1"/>
                </a:solidFill>
                <a:effectLst/>
                <a:latin typeface="Book Antiqua" pitchFamily="18" charset="0"/>
                <a:ea typeface="Calibri" pitchFamily="34" charset="0"/>
                <a:cs typeface="Times New Roman" pitchFamily="18" charset="0"/>
              </a:rPr>
              <a:t>muskrat </a:t>
            </a:r>
            <a:endParaRPr kumimoji="0" lang="pl-PL" sz="1600" b="1" i="0" u="none" strike="noStrike" cap="none" normalizeH="0" baseline="0" dirty="0" smtClean="0">
              <a:ln>
                <a:noFill/>
              </a:ln>
              <a:solidFill>
                <a:schemeClr val="tx1"/>
              </a:solidFill>
              <a:effectLst/>
              <a:latin typeface="Book Antiqua" pitchFamily="18" charset="0"/>
              <a:ea typeface="Calibri" pitchFamily="34"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 typeface="Calibri" pitchFamily="34" charset="0"/>
              <a:buChar char="◊"/>
              <a:tabLst/>
            </a:pPr>
            <a:r>
              <a:rPr kumimoji="0" lang="pl-PL" sz="1600" b="1" i="0" u="none" strike="noStrike" cap="none" normalizeH="0" baseline="0" dirty="0" smtClean="0">
                <a:ln>
                  <a:noFill/>
                </a:ln>
                <a:solidFill>
                  <a:schemeClr val="tx1"/>
                </a:solidFill>
                <a:effectLst/>
                <a:latin typeface="Book Antiqua" pitchFamily="18" charset="0"/>
                <a:ea typeface="Calibri" pitchFamily="34" charset="0"/>
                <a:cs typeface="Times New Roman" pitchFamily="18" charset="0"/>
              </a:rPr>
              <a:t> </a:t>
            </a:r>
            <a:r>
              <a:rPr kumimoji="0" lang="en-US" sz="1600" b="1" i="0" u="none" strike="noStrike" cap="none" normalizeH="0" baseline="0" dirty="0" smtClean="0">
                <a:ln>
                  <a:noFill/>
                </a:ln>
                <a:solidFill>
                  <a:schemeClr val="tx1"/>
                </a:solidFill>
                <a:effectLst/>
                <a:latin typeface="Book Antiqua" pitchFamily="18" charset="0"/>
                <a:ea typeface="Calibri" pitchFamily="34" charset="0"/>
                <a:cs typeface="Times New Roman" pitchFamily="18" charset="0"/>
              </a:rPr>
              <a:t>primitive bison</a:t>
            </a:r>
            <a:endParaRPr kumimoji="0" lang="pl-PL" sz="1600" b="1" i="0" u="none" strike="noStrike" cap="none" normalizeH="0" baseline="0" dirty="0" smtClean="0">
              <a:ln>
                <a:noFill/>
              </a:ln>
              <a:solidFill>
                <a:schemeClr val="tx1"/>
              </a:solidFill>
              <a:effectLst/>
              <a:latin typeface="Book Antiqua" pitchFamily="18" charset="0"/>
              <a:ea typeface="Calibri" pitchFamily="34"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 typeface="Calibri" pitchFamily="34" charset="0"/>
              <a:buChar char="◊"/>
              <a:tabLst/>
            </a:pPr>
            <a:r>
              <a:rPr kumimoji="0" lang="pl-PL" sz="1600" b="1" i="0" u="none" strike="noStrike" cap="none" normalizeH="0" baseline="0" dirty="0" smtClean="0">
                <a:ln>
                  <a:noFill/>
                </a:ln>
                <a:solidFill>
                  <a:schemeClr val="tx1"/>
                </a:solidFill>
                <a:effectLst/>
                <a:latin typeface="Book Antiqua" pitchFamily="18" charset="0"/>
                <a:ea typeface="Calibri" pitchFamily="34" charset="0"/>
                <a:cs typeface="Times New Roman" pitchFamily="18" charset="0"/>
              </a:rPr>
              <a:t> </a:t>
            </a:r>
            <a:r>
              <a:rPr kumimoji="0" lang="en-US" sz="1600" b="1" i="0" u="none" strike="noStrike" cap="none" normalizeH="0" baseline="0" dirty="0" smtClean="0">
                <a:ln>
                  <a:noFill/>
                </a:ln>
                <a:solidFill>
                  <a:schemeClr val="tx1"/>
                </a:solidFill>
                <a:effectLst/>
                <a:latin typeface="Book Antiqua" pitchFamily="18" charset="0"/>
                <a:ea typeface="Calibri" pitchFamily="34" charset="0"/>
                <a:cs typeface="Times New Roman" pitchFamily="18" charset="0"/>
              </a:rPr>
              <a:t>reindeer</a:t>
            </a:r>
            <a:endParaRPr kumimoji="0" lang="pl-PL" sz="1600" b="1" i="0" u="none" strike="noStrike" cap="none" normalizeH="0" baseline="0" dirty="0" smtClean="0">
              <a:ln>
                <a:noFill/>
              </a:ln>
              <a:solidFill>
                <a:schemeClr val="tx1"/>
              </a:solidFill>
              <a:effectLst/>
              <a:latin typeface="Book Antiqua" pitchFamily="18" charset="0"/>
              <a:ea typeface="Calibri" pitchFamily="34"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 typeface="Calibri" pitchFamily="34" charset="0"/>
              <a:buChar char="◊"/>
              <a:tabLst/>
            </a:pPr>
            <a:r>
              <a:rPr lang="pl-PL" sz="1600" b="1" dirty="0" smtClean="0">
                <a:latin typeface="Book Antiqua" pitchFamily="18" charset="0"/>
                <a:ea typeface="Calibri" pitchFamily="34" charset="0"/>
                <a:cs typeface="Times New Roman" pitchFamily="18" charset="0"/>
              </a:rPr>
              <a:t> h</a:t>
            </a:r>
            <a:r>
              <a:rPr kumimoji="0" lang="en-US" sz="1600" b="1" i="0" u="none" strike="noStrike" cap="none" normalizeH="0" baseline="0" dirty="0" smtClean="0">
                <a:ln>
                  <a:noFill/>
                </a:ln>
                <a:solidFill>
                  <a:schemeClr val="tx1"/>
                </a:solidFill>
                <a:effectLst/>
                <a:latin typeface="Book Antiqua" pitchFamily="18" charset="0"/>
                <a:ea typeface="Calibri" pitchFamily="34" charset="0"/>
                <a:cs typeface="Times New Roman" pitchFamily="18" charset="0"/>
              </a:rPr>
              <a:t>ors</a:t>
            </a:r>
            <a:r>
              <a:rPr kumimoji="0" lang="pl-PL" sz="1600" b="1" i="0" u="none" strike="noStrike" cap="none" normalizeH="0" baseline="0" dirty="0" smtClean="0">
                <a:ln>
                  <a:noFill/>
                </a:ln>
                <a:solidFill>
                  <a:schemeClr val="tx1"/>
                </a:solidFill>
                <a:effectLst/>
                <a:latin typeface="Book Antiqua" pitchFamily="18" charset="0"/>
                <a:ea typeface="Calibri" pitchFamily="34" charset="0"/>
                <a:cs typeface="Times New Roman" pitchFamily="18" charset="0"/>
              </a:rPr>
              <a:t>e</a:t>
            </a:r>
          </a:p>
          <a:p>
            <a:pPr marL="0" marR="0" lvl="0" indent="0" algn="l" defTabSz="914400" rtl="0" eaLnBrk="1" fontAlgn="base" latinLnBrk="0" hangingPunct="1">
              <a:lnSpc>
                <a:spcPct val="100000"/>
              </a:lnSpc>
              <a:spcBef>
                <a:spcPct val="0"/>
              </a:spcBef>
              <a:spcAft>
                <a:spcPct val="0"/>
              </a:spcAft>
              <a:buClrTx/>
              <a:buSzTx/>
              <a:buFont typeface="Calibri" pitchFamily="34" charset="0"/>
              <a:buChar char="◊"/>
              <a:tabLst/>
            </a:pPr>
            <a:r>
              <a:rPr kumimoji="0" lang="pl-PL" sz="1600" b="1" i="0" u="none" strike="noStrike" cap="none" normalizeH="0" baseline="0" dirty="0" smtClean="0">
                <a:ln>
                  <a:noFill/>
                </a:ln>
                <a:solidFill>
                  <a:schemeClr val="tx1"/>
                </a:solidFill>
                <a:effectLst/>
                <a:latin typeface="Book Antiqua" pitchFamily="18" charset="0"/>
                <a:ea typeface="Calibri" pitchFamily="34" charset="0"/>
                <a:cs typeface="Times New Roman" pitchFamily="18" charset="0"/>
              </a:rPr>
              <a:t> </a:t>
            </a:r>
            <a:r>
              <a:rPr kumimoji="0" lang="en-US" sz="1600" b="1" i="0" u="none" strike="noStrike" cap="none" normalizeH="0" baseline="0" dirty="0" smtClean="0">
                <a:ln>
                  <a:noFill/>
                </a:ln>
                <a:solidFill>
                  <a:schemeClr val="tx1"/>
                </a:solidFill>
                <a:effectLst/>
                <a:latin typeface="Book Antiqua" pitchFamily="18" charset="0"/>
                <a:ea typeface="Calibri" pitchFamily="34" charset="0"/>
                <a:cs typeface="Times New Roman" pitchFamily="18" charset="0"/>
              </a:rPr>
              <a:t>polar fox  </a:t>
            </a:r>
            <a:endParaRPr kumimoji="0" lang="pl-PL" sz="1600" b="1" i="0" u="none" strike="noStrike" cap="none" normalizeH="0" baseline="0" dirty="0" smtClean="0">
              <a:ln>
                <a:noFill/>
              </a:ln>
              <a:solidFill>
                <a:schemeClr val="tx1"/>
              </a:solidFill>
              <a:effectLst/>
              <a:latin typeface="Book Antiqua" pitchFamily="18" charset="0"/>
              <a:ea typeface="Calibri" pitchFamily="34"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solidFill>
                  <a:schemeClr val="tx1"/>
                </a:solidFill>
                <a:effectLst/>
                <a:latin typeface="Book Antiqua" pitchFamily="18" charset="0"/>
                <a:ea typeface="Calibri" pitchFamily="34" charset="0"/>
                <a:cs typeface="Times New Roman" pitchFamily="18" charset="0"/>
              </a:rPr>
              <a:t>There were also numerous remains of small vertebrates, </a:t>
            </a:r>
            <a:endParaRPr kumimoji="0" lang="pl-PL" sz="1600" b="0" i="0" u="none" strike="noStrike" cap="none" normalizeH="0" baseline="0" dirty="0" smtClean="0">
              <a:ln>
                <a:noFill/>
              </a:ln>
              <a:solidFill>
                <a:schemeClr val="tx1"/>
              </a:solidFill>
              <a:effectLst/>
              <a:latin typeface="Book Antiqua" pitchFamily="18" charset="0"/>
              <a:ea typeface="Calibri" pitchFamily="34"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solidFill>
                  <a:schemeClr val="tx1"/>
                </a:solidFill>
                <a:effectLst/>
                <a:latin typeface="Book Antiqua" pitchFamily="18" charset="0"/>
                <a:ea typeface="Calibri" pitchFamily="34" charset="0"/>
                <a:cs typeface="Times New Roman" pitchFamily="18" charset="0"/>
              </a:rPr>
              <a:t>mainly rodents.</a:t>
            </a:r>
            <a:endParaRPr kumimoji="0" lang="en-US" sz="1600" b="0" i="0" u="none" strike="noStrike" cap="none" normalizeH="0" baseline="0" dirty="0" smtClean="0">
              <a:ln>
                <a:noFill/>
              </a:ln>
              <a:solidFill>
                <a:schemeClr val="tx1"/>
              </a:solidFill>
              <a:effectLst/>
              <a:latin typeface="Book Antiqua" pitchFamily="18" charset="0"/>
              <a:cs typeface="Arial" pitchFamily="34" charset="0"/>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Motyw pakietu Office">
  <a:themeElements>
    <a:clrScheme name="Pakiet 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Pakiet 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Pakiet 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323</TotalTime>
  <Words>754</Words>
  <Application>Microsoft Office PowerPoint</Application>
  <PresentationFormat>Pokaz na ekranie (4:3)</PresentationFormat>
  <Paragraphs>82</Paragraphs>
  <Slides>14</Slides>
  <Notes>0</Notes>
  <HiddenSlides>0</HiddenSlides>
  <MMClips>1</MMClips>
  <ScaleCrop>false</ScaleCrop>
  <HeadingPairs>
    <vt:vector size="6" baseType="variant">
      <vt:variant>
        <vt:lpstr>Używane czcionki</vt:lpstr>
      </vt:variant>
      <vt:variant>
        <vt:i4>8</vt:i4>
      </vt:variant>
      <vt:variant>
        <vt:lpstr>Motyw</vt:lpstr>
      </vt:variant>
      <vt:variant>
        <vt:i4>1</vt:i4>
      </vt:variant>
      <vt:variant>
        <vt:lpstr>Tytuły slajdów</vt:lpstr>
      </vt:variant>
      <vt:variant>
        <vt:i4>14</vt:i4>
      </vt:variant>
    </vt:vector>
  </HeadingPairs>
  <TitlesOfParts>
    <vt:vector size="23" baseType="lpstr">
      <vt:lpstr>Algerian</vt:lpstr>
      <vt:lpstr>Arial</vt:lpstr>
      <vt:lpstr>Arial Black</vt:lpstr>
      <vt:lpstr>Berlin Sans FB Demi</vt:lpstr>
      <vt:lpstr>Book Antiqua</vt:lpstr>
      <vt:lpstr>Calibri</vt:lpstr>
      <vt:lpstr>Cooper Black</vt:lpstr>
      <vt:lpstr>Times New Roman</vt:lpstr>
      <vt:lpstr>Motyw pakietu Office</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Slajd 1</dc:title>
  <dc:creator>NATKA!</dc:creator>
  <cp:lastModifiedBy>Jolanta Kozubska</cp:lastModifiedBy>
  <cp:revision>35</cp:revision>
  <dcterms:created xsi:type="dcterms:W3CDTF">2017-10-14T15:20:32Z</dcterms:created>
  <dcterms:modified xsi:type="dcterms:W3CDTF">2017-10-19T18:03:25Z</dcterms:modified>
</cp:coreProperties>
</file>