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3" r:id="rId7"/>
    <p:sldId id="261" r:id="rId8"/>
    <p:sldId id="266" r:id="rId9"/>
    <p:sldId id="262" r:id="rId10"/>
    <p:sldId id="264" r:id="rId11"/>
    <p:sldId id="265"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pl-PL" smtClean="0"/>
              <a:t>Kliknij, aby edytować styl</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pl-PL" smtClean="0"/>
              <a:t>Kliknij, aby edytować styl</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4/4/2018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l-PL" smtClean="0"/>
              <a:t>Kliknij, aby edytować styl</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smtClean="0"/>
              <a:t>Kliknij, aby edytować style wzorca tekstu</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4/4/2018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pl-PL" smtClean="0"/>
              <a:t>Kliknij, aby edytować styl</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l-PL" smtClean="0"/>
              <a:t>Kliknij, aby edytować style wzorca tekstu</a:t>
            </a:r>
          </a:p>
        </p:txBody>
      </p:sp>
      <p:sp>
        <p:nvSpPr>
          <p:cNvPr id="5" name="Date Placeholder 4"/>
          <p:cNvSpPr>
            <a:spLocks noGrp="1"/>
          </p:cNvSpPr>
          <p:nvPr>
            <p:ph type="dt" sz="half" idx="10"/>
          </p:nvPr>
        </p:nvSpPr>
        <p:spPr/>
        <p:txBody>
          <a:bodyPr/>
          <a:lstStyle/>
          <a:p>
            <a:fld id="{B61BEF0D-F0BB-DE4B-95CE-6DB70DBA9567}" type="datetimeFigureOut">
              <a:rPr lang="en-US" dirty="0"/>
              <a:pPr/>
              <a:t>4/4/2018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l-PL" smtClean="0"/>
              <a:t>Kliknij, aby edytować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smtClean="0"/>
              <a:t>Kliknij, aby edytować style wzorca tekstu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l-PL" smtClean="0"/>
              <a:t>Kliknij, aby edytować style wzorca tekstu</a:t>
            </a:r>
          </a:p>
        </p:txBody>
      </p:sp>
      <p:sp>
        <p:nvSpPr>
          <p:cNvPr id="5" name="Date Placeholder 4"/>
          <p:cNvSpPr>
            <a:spLocks noGrp="1"/>
          </p:cNvSpPr>
          <p:nvPr>
            <p:ph type="dt" sz="half" idx="10"/>
          </p:nvPr>
        </p:nvSpPr>
        <p:spPr/>
        <p:txBody>
          <a:bodyPr/>
          <a:lstStyle/>
          <a:p>
            <a:fld id="{B61BEF0D-F0BB-DE4B-95CE-6DB70DBA9567}" type="datetimeFigureOut">
              <a:rPr lang="en-US" dirty="0"/>
              <a:pPr/>
              <a:t>4/4/2018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pl-PL" smtClean="0"/>
              <a:t>Kliknij, aby edytować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smtClean="0"/>
              <a:t>Kliknij, aby edytować style wzorca tekstu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l-PL" smtClean="0"/>
              <a:t>Kliknij, aby edytować style wzorca tekstu</a:t>
            </a:r>
          </a:p>
        </p:txBody>
      </p:sp>
      <p:sp>
        <p:nvSpPr>
          <p:cNvPr id="5" name="Date Placeholder 4"/>
          <p:cNvSpPr>
            <a:spLocks noGrp="1"/>
          </p:cNvSpPr>
          <p:nvPr>
            <p:ph type="dt" sz="half" idx="10"/>
          </p:nvPr>
        </p:nvSpPr>
        <p:spPr/>
        <p:txBody>
          <a:bodyPr/>
          <a:lstStyle/>
          <a:p>
            <a:fld id="{B61BEF0D-F0BB-DE4B-95CE-6DB70DBA9567}" type="datetimeFigureOut">
              <a:rPr lang="en-US" dirty="0"/>
              <a:pPr/>
              <a:t>4/4/2018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pl-PL" smtClean="0"/>
              <a:t>Kliknij, aby edytować styl</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pl-PL" smtClean="0"/>
              <a:t>Kliknij, aby edytować styl</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pl-PL" smtClean="0"/>
              <a:t>Kliknij, aby edytować styl</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4/4/2018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l-PL" smtClean="0"/>
              <a:t>Kliknij, aby edytować styl</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pl-PL" smtClean="0"/>
              <a:t>Kliknij, aby edytować styl</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B61BEF0D-F0BB-DE4B-95CE-6DB70DBA9567}" type="datetimeFigureOut">
              <a:rPr lang="en-US" dirty="0"/>
              <a:pPr/>
              <a:t>4/4/2018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B61BEF0D-F0BB-DE4B-95CE-6DB70DBA9567}" type="datetimeFigureOut">
              <a:rPr lang="en-US" dirty="0"/>
              <a:pPr/>
              <a:t>4/4/2018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pl-PL" smtClean="0"/>
              <a:t>Kliknij, aby edytować styl</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4/4/2018</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rmAutofit/>
          </a:bodyPr>
          <a:lstStyle/>
          <a:p>
            <a:r>
              <a:rPr lang="en-US" sz="6000" dirty="0"/>
              <a:t>Cultural Routes of the Council of Europe</a:t>
            </a:r>
            <a:endParaRPr lang="pl-PL" sz="6000" dirty="0"/>
          </a:p>
        </p:txBody>
      </p:sp>
      <p:sp>
        <p:nvSpPr>
          <p:cNvPr id="3" name="Podtytuł 2"/>
          <p:cNvSpPr>
            <a:spLocks noGrp="1"/>
          </p:cNvSpPr>
          <p:nvPr>
            <p:ph type="subTitle" idx="1"/>
          </p:nvPr>
        </p:nvSpPr>
        <p:spPr/>
        <p:txBody>
          <a:bodyPr/>
          <a:lstStyle/>
          <a:p>
            <a:pPr algn="r"/>
            <a:r>
              <a:rPr lang="pl-PL" dirty="0" smtClean="0"/>
              <a:t>EWA KANIA</a:t>
            </a:r>
            <a:endParaRPr lang="pl-PL" dirty="0"/>
          </a:p>
        </p:txBody>
      </p:sp>
    </p:spTree>
    <p:extLst>
      <p:ext uri="{BB962C8B-B14F-4D97-AF65-F5344CB8AC3E}">
        <p14:creationId xmlns:p14="http://schemas.microsoft.com/office/powerpoint/2010/main" val="3100263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75668" y="282387"/>
            <a:ext cx="9028944" cy="6400801"/>
          </a:xfrm>
        </p:spPr>
      </p:pic>
    </p:spTree>
    <p:extLst>
      <p:ext uri="{BB962C8B-B14F-4D97-AF65-F5344CB8AC3E}">
        <p14:creationId xmlns:p14="http://schemas.microsoft.com/office/powerpoint/2010/main" val="4110535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2030506" y="295835"/>
            <a:ext cx="9493623" cy="1200329"/>
          </a:xfrm>
          <a:prstGeom prst="rect">
            <a:avLst/>
          </a:prstGeom>
          <a:noFill/>
        </p:spPr>
        <p:txBody>
          <a:bodyPr wrap="square" rtlCol="0">
            <a:spAutoFit/>
          </a:bodyPr>
          <a:lstStyle/>
          <a:p>
            <a:r>
              <a:rPr lang="pl-PL" dirty="0"/>
              <a:t>Publikacja odzwierciedla jedynie stanowisko jej autorów i Komisja</a:t>
            </a:r>
          </a:p>
          <a:p>
            <a:r>
              <a:rPr lang="pl-PL" dirty="0"/>
              <a:t>Europejska oraz Narodowa Agencja Programu Erasmus+ nie ponoszą odpowiedzialności za jej</a:t>
            </a:r>
          </a:p>
          <a:p>
            <a:r>
              <a:rPr lang="pl-PL" dirty="0"/>
              <a:t>zawartość merytoryczną</a:t>
            </a:r>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4129" y="1887817"/>
            <a:ext cx="3810000" cy="2921000"/>
          </a:xfrm>
          <a:prstGeom prst="rect">
            <a:avLst/>
          </a:prstGeom>
        </p:spPr>
      </p:pic>
      <p:pic>
        <p:nvPicPr>
          <p:cNvPr id="6" name="Obraz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4629" y="5200470"/>
            <a:ext cx="3619500" cy="1266825"/>
          </a:xfrm>
          <a:prstGeom prst="rect">
            <a:avLst/>
          </a:prstGeom>
        </p:spPr>
      </p:pic>
      <p:pic>
        <p:nvPicPr>
          <p:cNvPr id="7" name="Obraz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6266" y="1887817"/>
            <a:ext cx="4791976" cy="4791976"/>
          </a:xfrm>
          <a:prstGeom prst="rect">
            <a:avLst/>
          </a:prstGeom>
        </p:spPr>
      </p:pic>
    </p:spTree>
    <p:extLst>
      <p:ext uri="{BB962C8B-B14F-4D97-AF65-F5344CB8AC3E}">
        <p14:creationId xmlns:p14="http://schemas.microsoft.com/office/powerpoint/2010/main" val="3980984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3267635" y="5029201"/>
            <a:ext cx="8417859" cy="1569660"/>
          </a:xfrm>
          <a:prstGeom prst="rect">
            <a:avLst/>
          </a:prstGeom>
          <a:noFill/>
        </p:spPr>
        <p:txBody>
          <a:bodyPr wrap="square" rtlCol="0">
            <a:spAutoFit/>
          </a:bodyPr>
          <a:lstStyle/>
          <a:p>
            <a:pPr algn="r"/>
            <a:r>
              <a:rPr lang="pl-PL" sz="9600" dirty="0" smtClean="0">
                <a:latin typeface="Bernard MT Condensed" panose="02050806060905020404" pitchFamily="18" charset="0"/>
              </a:rPr>
              <a:t>THE END.</a:t>
            </a:r>
            <a:endParaRPr lang="pl-PL" sz="9600" dirty="0">
              <a:latin typeface="Bernard MT Condensed" panose="02050806060905020404" pitchFamily="18" charset="0"/>
            </a:endParaRPr>
          </a:p>
        </p:txBody>
      </p:sp>
    </p:spTree>
    <p:extLst>
      <p:ext uri="{BB962C8B-B14F-4D97-AF65-F5344CB8AC3E}">
        <p14:creationId xmlns:p14="http://schemas.microsoft.com/office/powerpoint/2010/main" val="1429857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normAutofit fontScale="90000"/>
          </a:bodyPr>
          <a:lstStyle/>
          <a:p>
            <a:r>
              <a:rPr lang="pl-PL" sz="6000" dirty="0" smtClean="0"/>
              <a:t>THE HANSA</a:t>
            </a:r>
            <a:endParaRPr lang="pl-PL" sz="6000" dirty="0"/>
          </a:p>
        </p:txBody>
      </p:sp>
      <p:pic>
        <p:nvPicPr>
          <p:cNvPr id="7" name="Symbol zastępczy zawartości 6"/>
          <p:cNvPicPr>
            <a:picLocks noGrp="1" noChangeAspect="1"/>
          </p:cNvPicPr>
          <p:nvPr>
            <p:ph type="pic" idx="1"/>
          </p:nvPr>
        </p:nvPicPr>
        <p:blipFill>
          <a:blip r:embed="rId2">
            <a:extLst>
              <a:ext uri="{28A0092B-C50C-407E-A947-70E740481C1C}">
                <a14:useLocalDpi xmlns:a14="http://schemas.microsoft.com/office/drawing/2010/main" val="0"/>
              </a:ext>
            </a:extLst>
          </a:blip>
          <a:srcRect t="11097" b="11097"/>
          <a:stretch>
            <a:fillRect/>
          </a:stretch>
        </p:blipFill>
        <p:spPr/>
      </p:pic>
      <p:sp>
        <p:nvSpPr>
          <p:cNvPr id="8" name="Symbol zastępczy tekstu 7"/>
          <p:cNvSpPr>
            <a:spLocks noGrp="1"/>
          </p:cNvSpPr>
          <p:nvPr>
            <p:ph type="body" sz="half" idx="2"/>
          </p:nvPr>
        </p:nvSpPr>
        <p:spPr>
          <a:xfrm>
            <a:off x="2589213" y="5367337"/>
            <a:ext cx="8915400" cy="994825"/>
          </a:xfrm>
        </p:spPr>
        <p:txBody>
          <a:bodyPr>
            <a:noAutofit/>
          </a:bodyPr>
          <a:lstStyle/>
          <a:p>
            <a:pPr algn="ctr"/>
            <a:r>
              <a:rPr lang="en-US" sz="1600" dirty="0"/>
              <a:t>In </a:t>
            </a:r>
            <a:r>
              <a:rPr lang="en-US" sz="1600" dirty="0" smtClean="0"/>
              <a:t>the</a:t>
            </a:r>
            <a:r>
              <a:rPr lang="pl-PL" sz="1600" dirty="0" smtClean="0"/>
              <a:t> 13</a:t>
            </a:r>
            <a:r>
              <a:rPr lang="en-US" sz="1600" dirty="0" err="1" smtClean="0"/>
              <a:t>th</a:t>
            </a:r>
            <a:r>
              <a:rPr lang="en-US" sz="1600" dirty="0" smtClean="0"/>
              <a:t> </a:t>
            </a:r>
            <a:r>
              <a:rPr lang="en-US" sz="1600" dirty="0"/>
              <a:t>century, </a:t>
            </a:r>
            <a:r>
              <a:rPr lang="en-US" sz="1600" dirty="0" smtClean="0"/>
              <a:t>German </a:t>
            </a:r>
            <a:r>
              <a:rPr lang="en-US" sz="1600" dirty="0"/>
              <a:t>merchants joined together to </a:t>
            </a:r>
            <a:r>
              <a:rPr lang="pl-PL" sz="1600" dirty="0" err="1" smtClean="0"/>
              <a:t>create</a:t>
            </a:r>
            <a:r>
              <a:rPr lang="en-US" sz="1600" dirty="0" smtClean="0"/>
              <a:t> </a:t>
            </a:r>
            <a:r>
              <a:rPr lang="en-US" sz="1600" dirty="0"/>
              <a:t>the basis </a:t>
            </a:r>
            <a:r>
              <a:rPr lang="en-US" sz="1600" dirty="0" smtClean="0"/>
              <a:t>of what became </a:t>
            </a:r>
            <a:r>
              <a:rPr lang="en-US" sz="1600" dirty="0"/>
              <a:t>the Hanseatic League as a way </a:t>
            </a:r>
            <a:r>
              <a:rPr lang="en-US" sz="1600" dirty="0" smtClean="0"/>
              <a:t>to pursue their shared </a:t>
            </a:r>
            <a:r>
              <a:rPr lang="en-US" sz="1600" dirty="0"/>
              <a:t>economic interests. Along the </a:t>
            </a:r>
            <a:r>
              <a:rPr lang="en-US" sz="1600" dirty="0" smtClean="0"/>
              <a:t>coasts around </a:t>
            </a:r>
            <a:r>
              <a:rPr lang="en-US" sz="1600" dirty="0"/>
              <a:t>the Baltic Sea, up </a:t>
            </a:r>
            <a:r>
              <a:rPr lang="en-US" sz="1600" dirty="0" smtClean="0"/>
              <a:t>to</a:t>
            </a:r>
            <a:r>
              <a:rPr lang="pl-PL" sz="1600" dirty="0" smtClean="0"/>
              <a:t> </a:t>
            </a:r>
            <a:r>
              <a:rPr lang="pl-PL" sz="1600" dirty="0" err="1" smtClean="0"/>
              <a:t>over</a:t>
            </a:r>
            <a:r>
              <a:rPr lang="en-US" sz="1600" dirty="0" smtClean="0"/>
              <a:t> 2</a:t>
            </a:r>
            <a:r>
              <a:rPr lang="pl-PL" sz="1600" dirty="0" smtClean="0"/>
              <a:t>00</a:t>
            </a:r>
            <a:r>
              <a:rPr lang="en-US" sz="1600" dirty="0" smtClean="0"/>
              <a:t> </a:t>
            </a:r>
            <a:r>
              <a:rPr lang="en-US" sz="1600" dirty="0"/>
              <a:t>cities joined the League, which had an important influence on the economy, politics and trade until the 17th century.</a:t>
            </a:r>
            <a:endParaRPr lang="pl-PL" sz="1600" dirty="0"/>
          </a:p>
        </p:txBody>
      </p:sp>
    </p:spTree>
    <p:extLst>
      <p:ext uri="{BB962C8B-B14F-4D97-AF65-F5344CB8AC3E}">
        <p14:creationId xmlns:p14="http://schemas.microsoft.com/office/powerpoint/2010/main" val="2674984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p:txBody>
          <a:bodyPr>
            <a:normAutofit/>
          </a:bodyPr>
          <a:lstStyle/>
          <a:p>
            <a:r>
              <a:rPr lang="pl-PL" sz="4400" dirty="0" smtClean="0"/>
              <a:t>MEMBERS OF THE HANSA</a:t>
            </a:r>
            <a:endParaRPr lang="pl-PL" sz="4400" dirty="0"/>
          </a:p>
        </p:txBody>
      </p:sp>
      <p:sp>
        <p:nvSpPr>
          <p:cNvPr id="8" name="Symbol zastępczy zawartości 7"/>
          <p:cNvSpPr>
            <a:spLocks noGrp="1"/>
          </p:cNvSpPr>
          <p:nvPr>
            <p:ph sz="half" idx="1"/>
          </p:nvPr>
        </p:nvSpPr>
        <p:spPr>
          <a:xfrm>
            <a:off x="2077522" y="1506827"/>
            <a:ext cx="4971245" cy="4430152"/>
          </a:xfrm>
        </p:spPr>
        <p:txBody>
          <a:bodyPr>
            <a:normAutofit/>
          </a:bodyPr>
          <a:lstStyle/>
          <a:p>
            <a:pPr>
              <a:buBlip>
                <a:blip r:embed="rId2"/>
              </a:buBlip>
            </a:pPr>
            <a:r>
              <a:rPr lang="pl-PL" sz="2800" dirty="0"/>
              <a:t> </a:t>
            </a:r>
            <a:r>
              <a:rPr lang="pl-PL" sz="2800" dirty="0" err="1" smtClean="0"/>
              <a:t>Belarus</a:t>
            </a:r>
            <a:endParaRPr lang="pl-PL" sz="2800" dirty="0"/>
          </a:p>
          <a:p>
            <a:pPr>
              <a:buBlip>
                <a:blip r:embed="rId2"/>
              </a:buBlip>
            </a:pPr>
            <a:r>
              <a:rPr lang="pl-PL" sz="2800" dirty="0"/>
              <a:t> </a:t>
            </a:r>
            <a:r>
              <a:rPr lang="pl-PL" sz="2800" dirty="0" err="1" smtClean="0"/>
              <a:t>Belgium</a:t>
            </a:r>
            <a:endParaRPr lang="pl-PL" sz="2800" dirty="0"/>
          </a:p>
          <a:p>
            <a:pPr>
              <a:buBlip>
                <a:blip r:embed="rId2"/>
              </a:buBlip>
            </a:pPr>
            <a:r>
              <a:rPr lang="pl-PL" sz="2800" dirty="0"/>
              <a:t> Estonia</a:t>
            </a:r>
          </a:p>
          <a:p>
            <a:pPr>
              <a:buBlip>
                <a:blip r:embed="rId2"/>
              </a:buBlip>
            </a:pPr>
            <a:r>
              <a:rPr lang="pl-PL" sz="2800" dirty="0" smtClean="0"/>
              <a:t> </a:t>
            </a:r>
            <a:r>
              <a:rPr lang="pl-PL" sz="2800" dirty="0" err="1" smtClean="0"/>
              <a:t>Finland</a:t>
            </a:r>
            <a:endParaRPr lang="pl-PL" sz="2800" dirty="0"/>
          </a:p>
          <a:p>
            <a:pPr>
              <a:buBlip>
                <a:blip r:embed="rId2"/>
              </a:buBlip>
            </a:pPr>
            <a:r>
              <a:rPr lang="pl-PL" sz="2800" dirty="0"/>
              <a:t> </a:t>
            </a:r>
            <a:r>
              <a:rPr lang="pl-PL" sz="2800" dirty="0" smtClean="0"/>
              <a:t>France</a:t>
            </a:r>
            <a:endParaRPr lang="pl-PL" sz="2800" dirty="0"/>
          </a:p>
          <a:p>
            <a:pPr>
              <a:buBlip>
                <a:blip r:embed="rId2"/>
              </a:buBlip>
            </a:pPr>
            <a:r>
              <a:rPr lang="pl-PL" sz="2800" dirty="0"/>
              <a:t> </a:t>
            </a:r>
            <a:r>
              <a:rPr lang="pl-PL" sz="2800" dirty="0" smtClean="0"/>
              <a:t>Germany</a:t>
            </a:r>
            <a:endParaRPr lang="pl-PL" sz="2800" dirty="0"/>
          </a:p>
          <a:p>
            <a:pPr>
              <a:buBlip>
                <a:blip r:embed="rId2"/>
              </a:buBlip>
            </a:pPr>
            <a:r>
              <a:rPr lang="pl-PL" sz="2800" dirty="0"/>
              <a:t> </a:t>
            </a:r>
            <a:r>
              <a:rPr lang="pl-PL" sz="2800" dirty="0" err="1"/>
              <a:t>Iceland</a:t>
            </a:r>
            <a:endParaRPr lang="pl-PL" sz="2800" dirty="0"/>
          </a:p>
          <a:p>
            <a:pPr>
              <a:buBlip>
                <a:blip r:embed="rId2"/>
              </a:buBlip>
            </a:pPr>
            <a:r>
              <a:rPr lang="pl-PL" sz="2800" dirty="0"/>
              <a:t> United </a:t>
            </a:r>
            <a:r>
              <a:rPr lang="pl-PL" sz="2800" dirty="0" err="1"/>
              <a:t>Kingdom</a:t>
            </a:r>
            <a:endParaRPr lang="pl-PL" sz="2800" dirty="0"/>
          </a:p>
          <a:p>
            <a:endParaRPr lang="pl-PL" dirty="0"/>
          </a:p>
        </p:txBody>
      </p:sp>
      <p:sp>
        <p:nvSpPr>
          <p:cNvPr id="9" name="Symbol zastępczy zawartości 8"/>
          <p:cNvSpPr>
            <a:spLocks noGrp="1"/>
          </p:cNvSpPr>
          <p:nvPr>
            <p:ph sz="half" idx="2"/>
          </p:nvPr>
        </p:nvSpPr>
        <p:spPr>
          <a:xfrm>
            <a:off x="7048767" y="1506827"/>
            <a:ext cx="4601535" cy="4422774"/>
          </a:xfrm>
        </p:spPr>
        <p:txBody>
          <a:bodyPr>
            <a:normAutofit/>
          </a:bodyPr>
          <a:lstStyle/>
          <a:p>
            <a:pPr>
              <a:buBlip>
                <a:blip r:embed="rId2"/>
              </a:buBlip>
            </a:pPr>
            <a:r>
              <a:rPr lang="pl-PL" sz="2800" dirty="0"/>
              <a:t> </a:t>
            </a:r>
            <a:r>
              <a:rPr lang="pl-PL" sz="2800" dirty="0" err="1" smtClean="0"/>
              <a:t>Latvia</a:t>
            </a:r>
            <a:endParaRPr lang="pl-PL" sz="2800" dirty="0"/>
          </a:p>
          <a:p>
            <a:pPr>
              <a:buBlip>
                <a:blip r:embed="rId2"/>
              </a:buBlip>
            </a:pPr>
            <a:r>
              <a:rPr lang="pl-PL" sz="2800" dirty="0"/>
              <a:t> </a:t>
            </a:r>
            <a:r>
              <a:rPr lang="pl-PL" sz="2800" dirty="0" err="1" smtClean="0"/>
              <a:t>Lithuania</a:t>
            </a:r>
            <a:endParaRPr lang="pl-PL" sz="2800" dirty="0"/>
          </a:p>
          <a:p>
            <a:pPr>
              <a:buBlip>
                <a:blip r:embed="rId2"/>
              </a:buBlip>
            </a:pPr>
            <a:r>
              <a:rPr lang="pl-PL" sz="2800" dirty="0"/>
              <a:t> </a:t>
            </a:r>
            <a:r>
              <a:rPr lang="pl-PL" sz="2800" dirty="0" err="1" smtClean="0"/>
              <a:t>Netherlands</a:t>
            </a:r>
            <a:endParaRPr lang="pl-PL" sz="2800" dirty="0"/>
          </a:p>
          <a:p>
            <a:pPr>
              <a:buBlip>
                <a:blip r:embed="rId2"/>
              </a:buBlip>
            </a:pPr>
            <a:r>
              <a:rPr lang="pl-PL" sz="2800" dirty="0"/>
              <a:t> </a:t>
            </a:r>
            <a:r>
              <a:rPr lang="pl-PL" sz="2800" dirty="0" err="1" smtClean="0"/>
              <a:t>Norway</a:t>
            </a:r>
            <a:endParaRPr lang="pl-PL" sz="2800" dirty="0"/>
          </a:p>
          <a:p>
            <a:pPr>
              <a:buBlip>
                <a:blip r:embed="rId2"/>
              </a:buBlip>
            </a:pPr>
            <a:r>
              <a:rPr lang="pl-PL" sz="2800" dirty="0"/>
              <a:t> </a:t>
            </a:r>
            <a:r>
              <a:rPr lang="pl-PL" sz="2800" dirty="0" smtClean="0"/>
              <a:t>Poland</a:t>
            </a:r>
            <a:endParaRPr lang="pl-PL" sz="2800" dirty="0"/>
          </a:p>
          <a:p>
            <a:pPr>
              <a:buBlip>
                <a:blip r:embed="rId2"/>
              </a:buBlip>
            </a:pPr>
            <a:r>
              <a:rPr lang="pl-PL" sz="2800" dirty="0"/>
              <a:t> Russian </a:t>
            </a:r>
            <a:r>
              <a:rPr lang="pl-PL" sz="2800" dirty="0" err="1" smtClean="0"/>
              <a:t>Federation</a:t>
            </a:r>
            <a:endParaRPr lang="pl-PL" sz="2800" dirty="0"/>
          </a:p>
          <a:p>
            <a:pPr>
              <a:buBlip>
                <a:blip r:embed="rId2"/>
              </a:buBlip>
            </a:pPr>
            <a:r>
              <a:rPr lang="pl-PL" sz="2800" dirty="0"/>
              <a:t> </a:t>
            </a:r>
            <a:r>
              <a:rPr lang="pl-PL" sz="2800" dirty="0" err="1"/>
              <a:t>Sweden</a:t>
            </a:r>
            <a:endParaRPr lang="pl-PL" sz="2800" dirty="0"/>
          </a:p>
          <a:p>
            <a:endParaRPr lang="pl-PL" dirty="0"/>
          </a:p>
          <a:p>
            <a:endParaRPr lang="pl-PL" dirty="0"/>
          </a:p>
        </p:txBody>
      </p:sp>
    </p:spTree>
    <p:extLst>
      <p:ext uri="{BB962C8B-B14F-4D97-AF65-F5344CB8AC3E}">
        <p14:creationId xmlns:p14="http://schemas.microsoft.com/office/powerpoint/2010/main" val="2152424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HANSEATIC CITIES IN POLAND</a:t>
            </a:r>
            <a:endParaRPr lang="pl-PL" dirty="0"/>
          </a:p>
        </p:txBody>
      </p:sp>
      <p:sp>
        <p:nvSpPr>
          <p:cNvPr id="3" name="Symbol zastępczy zawartości 2"/>
          <p:cNvSpPr>
            <a:spLocks noGrp="1"/>
          </p:cNvSpPr>
          <p:nvPr>
            <p:ph sz="half" idx="1"/>
          </p:nvPr>
        </p:nvSpPr>
        <p:spPr>
          <a:xfrm>
            <a:off x="1082384" y="2142186"/>
            <a:ext cx="4313864" cy="3777622"/>
          </a:xfrm>
        </p:spPr>
        <p:txBody>
          <a:bodyPr>
            <a:normAutofit lnSpcReduction="10000"/>
          </a:bodyPr>
          <a:lstStyle/>
          <a:p>
            <a:pPr>
              <a:buBlip>
                <a:blip r:embed="rId2"/>
              </a:buBlip>
            </a:pPr>
            <a:r>
              <a:rPr lang="pl-PL" sz="2000" dirty="0" err="1" smtClean="0"/>
              <a:t>Gdañsk</a:t>
            </a:r>
            <a:endParaRPr lang="pl-PL" sz="2000" dirty="0" smtClean="0"/>
          </a:p>
          <a:p>
            <a:pPr>
              <a:buBlip>
                <a:blip r:embed="rId2"/>
              </a:buBlip>
            </a:pPr>
            <a:endParaRPr lang="pl-PL" sz="2000" dirty="0" smtClean="0"/>
          </a:p>
          <a:p>
            <a:pPr>
              <a:buBlip>
                <a:blip r:embed="rId2"/>
              </a:buBlip>
            </a:pPr>
            <a:r>
              <a:rPr lang="pl-PL" sz="2000" dirty="0" smtClean="0"/>
              <a:t>Kolberg</a:t>
            </a:r>
          </a:p>
          <a:p>
            <a:pPr>
              <a:buBlip>
                <a:blip r:embed="rId2"/>
              </a:buBlip>
            </a:pPr>
            <a:endParaRPr lang="pl-PL" sz="2000" dirty="0" smtClean="0"/>
          </a:p>
          <a:p>
            <a:pPr>
              <a:buBlip>
                <a:blip r:embed="rId2"/>
              </a:buBlip>
            </a:pPr>
            <a:r>
              <a:rPr lang="pl-PL" sz="2000" dirty="0" smtClean="0"/>
              <a:t>Stargard</a:t>
            </a:r>
          </a:p>
          <a:p>
            <a:pPr>
              <a:buBlip>
                <a:blip r:embed="rId2"/>
              </a:buBlip>
            </a:pPr>
            <a:endParaRPr lang="pl-PL" sz="2000" dirty="0" smtClean="0"/>
          </a:p>
          <a:p>
            <a:pPr>
              <a:buBlip>
                <a:blip r:embed="rId2"/>
              </a:buBlip>
            </a:pPr>
            <a:r>
              <a:rPr lang="pl-PL" sz="2000" dirty="0" smtClean="0"/>
              <a:t>Strzelce Opolskie</a:t>
            </a:r>
          </a:p>
          <a:p>
            <a:pPr>
              <a:buBlip>
                <a:blip r:embed="rId2"/>
              </a:buBlip>
            </a:pPr>
            <a:endParaRPr lang="pl-PL" sz="2000" dirty="0" smtClean="0"/>
          </a:p>
          <a:p>
            <a:pPr>
              <a:buBlip>
                <a:blip r:embed="rId2"/>
              </a:buBlip>
            </a:pPr>
            <a:r>
              <a:rPr lang="pl-PL" sz="2000" dirty="0" err="1" smtClean="0"/>
              <a:t>Torun</a:t>
            </a:r>
            <a:endParaRPr lang="pl-PL" sz="2000" dirty="0"/>
          </a:p>
        </p:txBody>
      </p:sp>
      <p:pic>
        <p:nvPicPr>
          <p:cNvPr id="5" name="Symbol zastępczy zawartości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760484" y="2133600"/>
            <a:ext cx="7744127" cy="3777622"/>
          </a:xfrm>
        </p:spPr>
      </p:pic>
    </p:spTree>
    <p:extLst>
      <p:ext uri="{BB962C8B-B14F-4D97-AF65-F5344CB8AC3E}">
        <p14:creationId xmlns:p14="http://schemas.microsoft.com/office/powerpoint/2010/main" val="2553813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p:txBody>
          <a:bodyPr/>
          <a:lstStyle/>
          <a:p>
            <a:endParaRPr lang="pl-PL" dirty="0"/>
          </a:p>
        </p:txBody>
      </p:sp>
      <p:sp>
        <p:nvSpPr>
          <p:cNvPr id="6" name="Symbol zastępczy tekstu 5"/>
          <p:cNvSpPr>
            <a:spLocks noGrp="1"/>
          </p:cNvSpPr>
          <p:nvPr>
            <p:ph type="body" idx="1"/>
          </p:nvPr>
        </p:nvSpPr>
        <p:spPr>
          <a:xfrm>
            <a:off x="1734780" y="47847"/>
            <a:ext cx="3992732" cy="576262"/>
          </a:xfrm>
        </p:spPr>
        <p:txBody>
          <a:bodyPr/>
          <a:lstStyle/>
          <a:p>
            <a:r>
              <a:rPr lang="pl-PL" dirty="0" smtClean="0"/>
              <a:t>GDANSK</a:t>
            </a:r>
            <a:endParaRPr lang="pl-PL" dirty="0"/>
          </a:p>
        </p:txBody>
      </p:sp>
      <p:pic>
        <p:nvPicPr>
          <p:cNvPr id="10" name="Symbol zastępczy zawartości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734780" y="624109"/>
            <a:ext cx="4850876" cy="3231775"/>
          </a:xfrm>
        </p:spPr>
      </p:pic>
      <p:sp>
        <p:nvSpPr>
          <p:cNvPr id="8" name="Symbol zastępczy tekstu 7"/>
          <p:cNvSpPr>
            <a:spLocks noGrp="1"/>
          </p:cNvSpPr>
          <p:nvPr>
            <p:ph type="body" sz="quarter" idx="3"/>
          </p:nvPr>
        </p:nvSpPr>
        <p:spPr>
          <a:xfrm>
            <a:off x="7803459" y="2638655"/>
            <a:ext cx="3999001" cy="576262"/>
          </a:xfrm>
        </p:spPr>
        <p:txBody>
          <a:bodyPr/>
          <a:lstStyle/>
          <a:p>
            <a:pPr algn="r"/>
            <a:r>
              <a:rPr lang="pl-PL" dirty="0" smtClean="0"/>
              <a:t>TORUN</a:t>
            </a:r>
            <a:endParaRPr lang="pl-PL" dirty="0"/>
          </a:p>
        </p:txBody>
      </p:sp>
      <p:pic>
        <p:nvPicPr>
          <p:cNvPr id="11" name="Symbol zastępczy zawartości 10"/>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634347" y="3214917"/>
            <a:ext cx="5168113" cy="3232819"/>
          </a:xfrm>
        </p:spPr>
      </p:pic>
    </p:spTree>
    <p:extLst>
      <p:ext uri="{BB962C8B-B14F-4D97-AF65-F5344CB8AC3E}">
        <p14:creationId xmlns:p14="http://schemas.microsoft.com/office/powerpoint/2010/main" val="2881929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92924" y="435851"/>
            <a:ext cx="8911687" cy="1280890"/>
          </a:xfrm>
        </p:spPr>
        <p:txBody>
          <a:bodyPr>
            <a:normAutofit/>
          </a:bodyPr>
          <a:lstStyle/>
          <a:p>
            <a:r>
              <a:rPr lang="pl-PL" sz="4000" dirty="0" smtClean="0"/>
              <a:t>COMMISSION</a:t>
            </a:r>
            <a:endParaRPr lang="pl-PL" sz="4000" dirty="0"/>
          </a:p>
        </p:txBody>
      </p:sp>
      <p:sp>
        <p:nvSpPr>
          <p:cNvPr id="7" name="Symbol zastępczy zawartości 6"/>
          <p:cNvSpPr>
            <a:spLocks noGrp="1"/>
          </p:cNvSpPr>
          <p:nvPr>
            <p:ph idx="1"/>
          </p:nvPr>
        </p:nvSpPr>
        <p:spPr>
          <a:xfrm>
            <a:off x="2592925" y="1331790"/>
            <a:ext cx="8911686" cy="4647198"/>
          </a:xfrm>
        </p:spPr>
        <p:txBody>
          <a:bodyPr>
            <a:normAutofit fontScale="92500" lnSpcReduction="20000"/>
          </a:bodyPr>
          <a:lstStyle/>
          <a:p>
            <a:pPr marL="0" indent="0">
              <a:buNone/>
            </a:pPr>
            <a:r>
              <a:rPr lang="en-US" dirty="0"/>
              <a:t>The Hanseatic cities in each country that has member towns or cities shall elect one of their number (or in the case of Germany: five) to represent them on the Commission. Seats and votes on the Commission shall be allocated to the following countries: Germany (five seats), Belgium, England, Estonia, Finland, France, Iceland, Latvia, Lithuania, The Netherlands, Norway, Poland, Belarus, Russia, Scotland and Sweden</a:t>
            </a:r>
            <a:r>
              <a:rPr lang="en-US" dirty="0" smtClean="0"/>
              <a:t>.</a:t>
            </a:r>
            <a:endParaRPr lang="pl-PL" dirty="0" smtClean="0"/>
          </a:p>
          <a:p>
            <a:pPr marL="0" indent="0">
              <a:buNone/>
            </a:pPr>
            <a:r>
              <a:rPr lang="en-US" dirty="0"/>
              <a:t>The Commission shall in particular have the following tasks</a:t>
            </a:r>
            <a:r>
              <a:rPr lang="en-US" dirty="0" smtClean="0"/>
              <a:t>:</a:t>
            </a:r>
            <a:endParaRPr lang="en-US" dirty="0"/>
          </a:p>
          <a:p>
            <a:pPr>
              <a:buBlip>
                <a:blip r:embed="rId2"/>
              </a:buBlip>
            </a:pPr>
            <a:r>
              <a:rPr lang="en-US" dirty="0"/>
              <a:t>Right of proposal to the Assembly for election of the Council</a:t>
            </a:r>
          </a:p>
          <a:p>
            <a:pPr>
              <a:buBlip>
                <a:blip r:embed="rId2"/>
              </a:buBlip>
            </a:pPr>
            <a:r>
              <a:rPr lang="en-US" dirty="0"/>
              <a:t>Preparation of the next </a:t>
            </a:r>
            <a:r>
              <a:rPr lang="en-US" dirty="0" err="1"/>
              <a:t>Hansa</a:t>
            </a:r>
            <a:r>
              <a:rPr lang="en-US" dirty="0"/>
              <a:t> Convention</a:t>
            </a:r>
          </a:p>
          <a:p>
            <a:pPr>
              <a:buBlip>
                <a:blip r:embed="rId2"/>
              </a:buBlip>
            </a:pPr>
            <a:r>
              <a:rPr lang="en-US" dirty="0"/>
              <a:t>Preparation of the Assembly</a:t>
            </a:r>
          </a:p>
          <a:p>
            <a:pPr>
              <a:buBlip>
                <a:blip r:embed="rId2"/>
              </a:buBlip>
            </a:pPr>
            <a:r>
              <a:rPr lang="en-US" dirty="0"/>
              <a:t>Elaboration of concrete proposals to be put to the Assembly with respect to the policy and </a:t>
            </a:r>
            <a:r>
              <a:rPr lang="en-US" dirty="0" err="1"/>
              <a:t>organisation</a:t>
            </a:r>
            <a:r>
              <a:rPr lang="en-US" dirty="0"/>
              <a:t> of DIE HANSE</a:t>
            </a:r>
          </a:p>
          <a:p>
            <a:pPr>
              <a:buBlip>
                <a:blip r:embed="rId2"/>
              </a:buBlip>
            </a:pPr>
            <a:r>
              <a:rPr lang="en-US" dirty="0"/>
              <a:t>Supervision of policy decisions and of further development of policy</a:t>
            </a:r>
          </a:p>
          <a:p>
            <a:pPr>
              <a:buBlip>
                <a:blip r:embed="rId2"/>
              </a:buBlip>
            </a:pPr>
            <a:r>
              <a:rPr lang="en-US" dirty="0"/>
              <a:t>Consultation and coordination of project work of DIE HANSE after prior deliberation by the Council</a:t>
            </a:r>
          </a:p>
          <a:p>
            <a:pPr>
              <a:buBlip>
                <a:blip r:embed="rId2"/>
              </a:buBlip>
            </a:pPr>
            <a:r>
              <a:rPr lang="en-US" dirty="0"/>
              <a:t>Submission to the Assembly of recommendations for implementation of projects.</a:t>
            </a:r>
            <a:endParaRPr lang="pl-PL" dirty="0"/>
          </a:p>
        </p:txBody>
      </p:sp>
    </p:spTree>
    <p:extLst>
      <p:ext uri="{BB962C8B-B14F-4D97-AF65-F5344CB8AC3E}">
        <p14:creationId xmlns:p14="http://schemas.microsoft.com/office/powerpoint/2010/main" val="2174998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p:txBody>
          <a:bodyPr>
            <a:normAutofit/>
          </a:bodyPr>
          <a:lstStyle/>
          <a:p>
            <a:r>
              <a:rPr lang="pl-PL" sz="4000" dirty="0" smtClean="0"/>
              <a:t>COUNCIL</a:t>
            </a:r>
            <a:endParaRPr lang="pl-PL" sz="4000" dirty="0"/>
          </a:p>
        </p:txBody>
      </p:sp>
      <p:sp>
        <p:nvSpPr>
          <p:cNvPr id="17" name="Symbol zastępczy zawartości 16"/>
          <p:cNvSpPr>
            <a:spLocks noGrp="1"/>
          </p:cNvSpPr>
          <p:nvPr>
            <p:ph idx="1"/>
          </p:nvPr>
        </p:nvSpPr>
        <p:spPr>
          <a:xfrm>
            <a:off x="2592924" y="1371600"/>
            <a:ext cx="8911687" cy="4539622"/>
          </a:xfrm>
        </p:spPr>
        <p:txBody>
          <a:bodyPr>
            <a:normAutofit fontScale="92500"/>
          </a:bodyPr>
          <a:lstStyle/>
          <a:p>
            <a:pPr marL="0" indent="0">
              <a:buNone/>
            </a:pPr>
            <a:r>
              <a:rPr lang="en-US" dirty="0"/>
              <a:t>The Council comprises the </a:t>
            </a:r>
            <a:r>
              <a:rPr lang="en-US" dirty="0" smtClean="0"/>
              <a:t>President</a:t>
            </a:r>
            <a:r>
              <a:rPr lang="pl-PL" dirty="0" smtClean="0"/>
              <a:t>(</a:t>
            </a:r>
            <a:r>
              <a:rPr lang="pl-PL" dirty="0" err="1"/>
              <a:t>Bernd</a:t>
            </a:r>
            <a:r>
              <a:rPr lang="pl-PL" dirty="0"/>
              <a:t> </a:t>
            </a:r>
            <a:r>
              <a:rPr lang="pl-PL" dirty="0" err="1" smtClean="0"/>
              <a:t>Saxe</a:t>
            </a:r>
            <a:r>
              <a:rPr lang="pl-PL" dirty="0" smtClean="0"/>
              <a:t>)</a:t>
            </a:r>
            <a:r>
              <a:rPr lang="en-US" dirty="0" smtClean="0"/>
              <a:t>, </a:t>
            </a:r>
            <a:r>
              <a:rPr lang="en-US" dirty="0"/>
              <a:t>a 1st </a:t>
            </a:r>
            <a:r>
              <a:rPr lang="en-US" dirty="0" smtClean="0"/>
              <a:t>Vice-President</a:t>
            </a:r>
            <a:r>
              <a:rPr lang="pl-PL" dirty="0"/>
              <a:t>(Inger </a:t>
            </a:r>
            <a:r>
              <a:rPr lang="pl-PL" dirty="0" err="1"/>
              <a:t>Harlevi</a:t>
            </a:r>
            <a:r>
              <a:rPr lang="pl-PL" dirty="0"/>
              <a:t>)</a:t>
            </a:r>
            <a:r>
              <a:rPr lang="en-US" dirty="0" smtClean="0"/>
              <a:t> </a:t>
            </a:r>
            <a:r>
              <a:rPr lang="en-US" dirty="0"/>
              <a:t>and a 2nd Vice-President. The President bears the title of "</a:t>
            </a:r>
            <a:r>
              <a:rPr lang="en-US" dirty="0" err="1"/>
              <a:t>Vormann</a:t>
            </a:r>
            <a:r>
              <a:rPr lang="en-US" dirty="0"/>
              <a:t>". The Council is elected by the Assembly on recommendation of the Commission. The Council is to have representatives from three European countries. The period of election of the Council is identical to the term of office of the Commission (3 years</a:t>
            </a:r>
            <a:r>
              <a:rPr lang="en-US" dirty="0" smtClean="0"/>
              <a:t>).</a:t>
            </a:r>
            <a:endParaRPr lang="pl-PL" dirty="0" smtClean="0"/>
          </a:p>
          <a:p>
            <a:pPr marL="0" indent="0">
              <a:buNone/>
            </a:pPr>
            <a:r>
              <a:rPr lang="en-US" dirty="0"/>
              <a:t>The Council has the following tasks:</a:t>
            </a:r>
          </a:p>
          <a:p>
            <a:pPr>
              <a:buBlip>
                <a:blip r:embed="rId2"/>
              </a:buBlip>
            </a:pPr>
            <a:r>
              <a:rPr lang="en-US" dirty="0" smtClean="0"/>
              <a:t>Preparation </a:t>
            </a:r>
            <a:r>
              <a:rPr lang="en-US" dirty="0"/>
              <a:t>of the Commission meetings</a:t>
            </a:r>
          </a:p>
          <a:p>
            <a:pPr>
              <a:buBlip>
                <a:blip r:embed="rId2"/>
              </a:buBlip>
            </a:pPr>
            <a:r>
              <a:rPr lang="en-US" dirty="0"/>
              <a:t>Preparation of the Assembly meetings</a:t>
            </a:r>
          </a:p>
          <a:p>
            <a:pPr>
              <a:buBlip>
                <a:blip r:embed="rId2"/>
              </a:buBlip>
            </a:pPr>
            <a:r>
              <a:rPr lang="en-US" dirty="0"/>
              <a:t>Agreement on and coordination of the projects of the projects of the HANSE, whereby the Council makes recommendations to the Commission on the individual projects. The final decision on conduct of the projects rests with the Assembly</a:t>
            </a:r>
          </a:p>
          <a:p>
            <a:pPr>
              <a:buBlip>
                <a:blip r:embed="rId2"/>
              </a:buBlip>
            </a:pPr>
            <a:r>
              <a:rPr lang="en-US" dirty="0"/>
              <a:t>Rapid decisions on urgent projects</a:t>
            </a:r>
          </a:p>
          <a:p>
            <a:pPr>
              <a:buBlip>
                <a:blip r:embed="rId2"/>
              </a:buBlip>
            </a:pPr>
            <a:r>
              <a:rPr lang="en-US" dirty="0"/>
              <a:t>Emergency decisions</a:t>
            </a:r>
            <a:endParaRPr lang="pl-PL" dirty="0"/>
          </a:p>
        </p:txBody>
      </p:sp>
    </p:spTree>
    <p:extLst>
      <p:ext uri="{BB962C8B-B14F-4D97-AF65-F5344CB8AC3E}">
        <p14:creationId xmlns:p14="http://schemas.microsoft.com/office/powerpoint/2010/main" val="304174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000" dirty="0" err="1" smtClean="0"/>
              <a:t>Explore</a:t>
            </a:r>
            <a:r>
              <a:rPr lang="pl-PL" sz="4000" dirty="0" smtClean="0"/>
              <a:t> HANSA</a:t>
            </a:r>
            <a:endParaRPr lang="pl-PL" sz="4000" dirty="0"/>
          </a:p>
        </p:txBody>
      </p:sp>
      <p:sp>
        <p:nvSpPr>
          <p:cNvPr id="3" name="Symbol zastępczy zawartości 2"/>
          <p:cNvSpPr>
            <a:spLocks noGrp="1"/>
          </p:cNvSpPr>
          <p:nvPr>
            <p:ph idx="1"/>
          </p:nvPr>
        </p:nvSpPr>
        <p:spPr>
          <a:xfrm>
            <a:off x="2592924" y="1425388"/>
            <a:ext cx="8911687" cy="4485834"/>
          </a:xfrm>
        </p:spPr>
        <p:txBody>
          <a:bodyPr>
            <a:normAutofit/>
          </a:bodyPr>
          <a:lstStyle/>
          <a:p>
            <a:r>
              <a:rPr lang="en-US" sz="1400" dirty="0"/>
              <a:t>The main </a:t>
            </a:r>
            <a:r>
              <a:rPr lang="pl-PL" sz="1400" dirty="0" err="1" smtClean="0"/>
              <a:t>reason</a:t>
            </a:r>
            <a:r>
              <a:rPr lang="en-US" sz="1400" dirty="0" smtClean="0"/>
              <a:t> </a:t>
            </a:r>
            <a:r>
              <a:rPr lang="en-US" sz="1400" dirty="0"/>
              <a:t>of HANSA is to </a:t>
            </a:r>
            <a:r>
              <a:rPr lang="pl-PL" sz="1400" dirty="0" err="1" smtClean="0"/>
              <a:t>make</a:t>
            </a:r>
            <a:r>
              <a:rPr lang="pl-PL" sz="1400" dirty="0" smtClean="0"/>
              <a:t> </a:t>
            </a:r>
            <a:r>
              <a:rPr lang="pl-PL" sz="1400" dirty="0" err="1" smtClean="0"/>
              <a:t>more</a:t>
            </a:r>
            <a:r>
              <a:rPr lang="pl-PL" sz="1400" dirty="0" smtClean="0"/>
              <a:t> </a:t>
            </a:r>
            <a:r>
              <a:rPr lang="pl-PL" sz="1400" dirty="0" err="1" smtClean="0"/>
              <a:t>attractive</a:t>
            </a:r>
            <a:r>
              <a:rPr lang="en-US" sz="1400" dirty="0" smtClean="0"/>
              <a:t> </a:t>
            </a:r>
            <a:r>
              <a:rPr lang="en-US" sz="1400" dirty="0"/>
              <a:t>the values of the historical Hanseatic League, which still can be found among the member cities. Furthermore, partner organizations closely collaborate to create and </a:t>
            </a:r>
            <a:r>
              <a:rPr lang="en-US" sz="1400" dirty="0" smtClean="0"/>
              <a:t>develop</a:t>
            </a:r>
            <a:r>
              <a:rPr lang="pl-PL" sz="1400" dirty="0" smtClean="0"/>
              <a:t>e</a:t>
            </a:r>
            <a:r>
              <a:rPr lang="en-US" sz="1400" dirty="0" smtClean="0"/>
              <a:t> </a:t>
            </a:r>
            <a:r>
              <a:rPr lang="en-US" sz="1400" dirty="0"/>
              <a:t>new tourism products to support the efforts to make the </a:t>
            </a:r>
            <a:r>
              <a:rPr lang="en-US" sz="1400" dirty="0" err="1"/>
              <a:t>Hansa</a:t>
            </a:r>
            <a:r>
              <a:rPr lang="en-US" sz="1400" dirty="0"/>
              <a:t> a leading brand of the Baltic Sea Region and an active Cultural Route of the Council of Europe.</a:t>
            </a:r>
          </a:p>
          <a:p>
            <a:r>
              <a:rPr lang="en-US" sz="1400" dirty="0" smtClean="0"/>
              <a:t>The </a:t>
            </a:r>
            <a:r>
              <a:rPr lang="en-US" sz="1400" dirty="0"/>
              <a:t>project will produce new walking, biking and hiking routes. Another focus will be the culinary aspects, both in terms of locally produced food and a quality label for restaurants "</a:t>
            </a:r>
            <a:r>
              <a:rPr lang="en-US" sz="1400" dirty="0" err="1"/>
              <a:t>Hansa</a:t>
            </a:r>
            <a:r>
              <a:rPr lang="en-US" sz="1400" dirty="0"/>
              <a:t> culinary". The aims are to transfer these products to other Hanseatic cities to strengthen the transnational aspects and to increase the number of incoming tourists throughout the year.</a:t>
            </a:r>
            <a:endParaRPr lang="pl-PL" sz="1400" dirty="0"/>
          </a:p>
        </p:txBody>
      </p:sp>
      <p:pic>
        <p:nvPicPr>
          <p:cNvPr id="6" name="Obraz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2924" y="3762434"/>
            <a:ext cx="8911687" cy="2743368"/>
          </a:xfrm>
          <a:prstGeom prst="rect">
            <a:avLst/>
          </a:prstGeom>
        </p:spPr>
      </p:pic>
    </p:spTree>
    <p:extLst>
      <p:ext uri="{BB962C8B-B14F-4D97-AF65-F5344CB8AC3E}">
        <p14:creationId xmlns:p14="http://schemas.microsoft.com/office/powerpoint/2010/main" val="3299271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40398" y="301380"/>
            <a:ext cx="8964214" cy="6354913"/>
          </a:xfrm>
        </p:spPr>
      </p:pic>
    </p:spTree>
    <p:extLst>
      <p:ext uri="{BB962C8B-B14F-4D97-AF65-F5344CB8AC3E}">
        <p14:creationId xmlns:p14="http://schemas.microsoft.com/office/powerpoint/2010/main" val="1272419665"/>
      </p:ext>
    </p:extLst>
  </p:cSld>
  <p:clrMapOvr>
    <a:masterClrMapping/>
  </p:clrMapOvr>
</p:sld>
</file>

<file path=ppt/theme/theme1.xml><?xml version="1.0" encoding="utf-8"?>
<a:theme xmlns:a="http://schemas.openxmlformats.org/drawingml/2006/main" name="Smuga">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120</TotalTime>
  <Words>596</Words>
  <Application>Microsoft Office PowerPoint</Application>
  <PresentationFormat>Panoramiczny</PresentationFormat>
  <Paragraphs>57</Paragraphs>
  <Slides>12</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12</vt:i4>
      </vt:variant>
    </vt:vector>
  </HeadingPairs>
  <TitlesOfParts>
    <vt:vector size="17" baseType="lpstr">
      <vt:lpstr>Arial</vt:lpstr>
      <vt:lpstr>Bernard MT Condensed</vt:lpstr>
      <vt:lpstr>Century Gothic</vt:lpstr>
      <vt:lpstr>Wingdings 3</vt:lpstr>
      <vt:lpstr>Smuga</vt:lpstr>
      <vt:lpstr>Cultural Routes of the Council of Europe</vt:lpstr>
      <vt:lpstr>THE HANSA</vt:lpstr>
      <vt:lpstr>MEMBERS OF THE HANSA</vt:lpstr>
      <vt:lpstr>HANSEATIC CITIES IN POLAND</vt:lpstr>
      <vt:lpstr>Prezentacja programu PowerPoint</vt:lpstr>
      <vt:lpstr>COMMISSION</vt:lpstr>
      <vt:lpstr>COUNCIL</vt:lpstr>
      <vt:lpstr>Explore HANSA</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Cultural Routes of the Council of Europe</dc:title>
  <dc:creator>Użytkownik systemu Windows</dc:creator>
  <cp:lastModifiedBy>Jolanta Kozubska</cp:lastModifiedBy>
  <cp:revision>13</cp:revision>
  <dcterms:created xsi:type="dcterms:W3CDTF">2018-03-23T18:49:50Z</dcterms:created>
  <dcterms:modified xsi:type="dcterms:W3CDTF">2018-04-04T17:55:56Z</dcterms:modified>
</cp:coreProperties>
</file>