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79D0BE-6690-4888-8F37-EE5187910519}" type="datetimeFigureOut">
              <a:rPr lang="pl-PL" smtClean="0"/>
              <a:t>2018-04-04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9D0BE-6690-4888-8F37-EE5187910519}" type="datetimeFigureOut">
              <a:rPr lang="pl-PL" smtClean="0"/>
              <a:t>2018-04-04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9D0BE-6690-4888-8F37-EE5187910519}" type="datetimeFigureOut">
              <a:rPr lang="pl-PL" smtClean="0"/>
              <a:t>2018-04-04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9D0BE-6690-4888-8F37-EE5187910519}" type="datetimeFigureOut">
              <a:rPr lang="pl-PL" smtClean="0"/>
              <a:t>2018-04-04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179D0BE-6690-4888-8F37-EE5187910519}" type="datetimeFigureOut">
              <a:rPr lang="pl-PL" smtClean="0"/>
              <a:t>2018-04-04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79D0BE-6690-4888-8F37-EE5187910519}" type="datetimeFigureOut">
              <a:rPr lang="pl-PL" smtClean="0"/>
              <a:t>2018-04-04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0B4F95-25D0-4104-9123-FD5459AD6B1A}" type="slidenum">
              <a:rPr lang="pl-PL" smtClean="0"/>
              <a:t>‹#›</a:t>
            </a:fld>
            <a:endParaRPr lang="pl-PL"/>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79D0BE-6690-4888-8F37-EE5187910519}" type="datetimeFigureOut">
              <a:rPr lang="pl-PL" smtClean="0"/>
              <a:t>2018-04-04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9D0BE-6690-4888-8F37-EE5187910519}" type="datetimeFigureOut">
              <a:rPr lang="pl-PL" smtClean="0"/>
              <a:t>2018-04-04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9D0BE-6690-4888-8F37-EE5187910519}" type="datetimeFigureOut">
              <a:rPr lang="pl-PL" smtClean="0"/>
              <a:t>2018-04-04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179D0BE-6690-4888-8F37-EE5187910519}" type="datetimeFigureOut">
              <a:rPr lang="pl-PL" smtClean="0"/>
              <a:t>2018-04-04</a:t>
            </a:fld>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20B4F95-25D0-4104-9123-FD5459AD6B1A}"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9D0BE-6690-4888-8F37-EE5187910519}" type="datetimeFigureOut">
              <a:rPr lang="pl-PL" smtClean="0"/>
              <a:t>2018-04-04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0B4F95-25D0-4104-9123-FD5459AD6B1A}"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79D0BE-6690-4888-8F37-EE5187910519}" type="datetimeFigureOut">
              <a:rPr lang="pl-PL" smtClean="0"/>
              <a:t>2018-04-04</a:t>
            </a:fld>
            <a:endParaRPr lang="pl-P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l-P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20B4F95-25D0-4104-9123-FD5459AD6B1A}"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0364" y="357166"/>
            <a:ext cx="2732479"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6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HANZA</a:t>
            </a:r>
            <a:endParaRPr lang="pl-PL"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5" name="Obraz 4" descr="Hanza-map.jpg"/>
          <p:cNvPicPr>
            <a:picLocks noChangeAspect="1"/>
          </p:cNvPicPr>
          <p:nvPr/>
        </p:nvPicPr>
        <p:blipFill>
          <a:blip r:embed="rId2"/>
          <a:stretch>
            <a:fillRect/>
          </a:stretch>
        </p:blipFill>
        <p:spPr>
          <a:xfrm>
            <a:off x="1928794" y="1357298"/>
            <a:ext cx="5286412" cy="3615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pole tekstowe 5"/>
          <p:cNvSpPr txBox="1"/>
          <p:nvPr/>
        </p:nvSpPr>
        <p:spPr>
          <a:xfrm>
            <a:off x="857224" y="5072074"/>
            <a:ext cx="7786742" cy="1477328"/>
          </a:xfrm>
          <a:prstGeom prst="rect">
            <a:avLst/>
          </a:prstGeom>
          <a:noFill/>
        </p:spPr>
        <p:txBody>
          <a:bodyPr wrap="square" rtlCol="0">
            <a:spAutoFit/>
          </a:bodyPr>
          <a:lstStyle/>
          <a:p>
            <a:pPr algn="ctr"/>
            <a:r>
              <a:rPr lang="en-US" b="1" i="1" u="sng" dirty="0" smtClean="0">
                <a:effectLst>
                  <a:glow rad="228600">
                    <a:schemeClr val="accent4">
                      <a:satMod val="175000"/>
                      <a:alpha val="40000"/>
                    </a:schemeClr>
                  </a:glow>
                </a:effectLst>
              </a:rPr>
              <a:t>H</a:t>
            </a:r>
            <a:r>
              <a:rPr lang="pl-PL" b="1" i="1" u="sng" dirty="0" smtClean="0">
                <a:effectLst>
                  <a:glow rad="228600">
                    <a:schemeClr val="accent4">
                      <a:satMod val="175000"/>
                      <a:alpha val="40000"/>
                    </a:schemeClr>
                  </a:glow>
                </a:effectLst>
              </a:rPr>
              <a:t>ANZA</a:t>
            </a:r>
            <a:r>
              <a:rPr lang="en-US" dirty="0" smtClean="0"/>
              <a:t> </a:t>
            </a:r>
            <a:r>
              <a:rPr lang="en-US" dirty="0">
                <a:effectLst>
                  <a:glow rad="63500">
                    <a:schemeClr val="accent2">
                      <a:satMod val="175000"/>
                      <a:alpha val="40000"/>
                    </a:schemeClr>
                  </a:glow>
                </a:effectLst>
              </a:rPr>
              <a:t>is a union of northern European trade cities from the Middle Ages and the beginning of the modern era. Cities belonging to the union supported in the economic field, hindering the work of merchants from cities that were not part of the union, while at the same time creating real political and sometimes military force</a:t>
            </a:r>
            <a:endParaRPr lang="pl-PL" dirty="0">
              <a:effectLst>
                <a:glow rad="63500">
                  <a:schemeClr val="accent2">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onika\AppData\Local\Microsoft\Windows\INetCache\IE\0RASXM2B\Elbląg-CC-By-ND-MSZ[1].jpg"/>
          <p:cNvPicPr>
            <a:picLocks noChangeAspect="1" noChangeArrowheads="1"/>
          </p:cNvPicPr>
          <p:nvPr/>
        </p:nvPicPr>
        <p:blipFill>
          <a:blip r:embed="rId2"/>
          <a:srcRect/>
          <a:stretch>
            <a:fillRect/>
          </a:stretch>
        </p:blipFill>
        <p:spPr bwMode="auto">
          <a:xfrm>
            <a:off x="285720" y="214289"/>
            <a:ext cx="4071966" cy="2918753"/>
          </a:xfrm>
          <a:prstGeom prst="rect">
            <a:avLst/>
          </a:prstGeom>
          <a:ln>
            <a:noFill/>
          </a:ln>
          <a:effectLst>
            <a:softEdge rad="112500"/>
          </a:effectLst>
        </p:spPr>
      </p:pic>
      <p:pic>
        <p:nvPicPr>
          <p:cNvPr id="8196" name="Picture 4" descr="C:\Users\Monika\AppData\Local\Microsoft\Windows\INetCache\IE\I5I2PRJO\Elbląg,_układ_urbanistyczny_Starego_Miasta[1].jpg"/>
          <p:cNvPicPr>
            <a:picLocks noChangeAspect="1" noChangeArrowheads="1"/>
          </p:cNvPicPr>
          <p:nvPr/>
        </p:nvPicPr>
        <p:blipFill>
          <a:blip r:embed="rId3" cstate="print"/>
          <a:srcRect/>
          <a:stretch>
            <a:fillRect/>
          </a:stretch>
        </p:blipFill>
        <p:spPr bwMode="auto">
          <a:xfrm>
            <a:off x="4714876" y="214290"/>
            <a:ext cx="4093084" cy="2909078"/>
          </a:xfrm>
          <a:prstGeom prst="rect">
            <a:avLst/>
          </a:prstGeom>
          <a:ln>
            <a:noFill/>
          </a:ln>
          <a:effectLst>
            <a:softEdge rad="112500"/>
          </a:effectLst>
        </p:spPr>
      </p:pic>
      <p:pic>
        <p:nvPicPr>
          <p:cNvPr id="8197" name="Picture 5" descr="C:\Users\Monika\AppData\Local\Microsoft\Windows\INetCache\IE\I5I2PRJO\Elbląg,_pohled_na_kanál_z_lávky[1].jpg"/>
          <p:cNvPicPr>
            <a:picLocks noChangeAspect="1" noChangeArrowheads="1"/>
          </p:cNvPicPr>
          <p:nvPr/>
        </p:nvPicPr>
        <p:blipFill>
          <a:blip r:embed="rId4" cstate="print"/>
          <a:srcRect/>
          <a:stretch>
            <a:fillRect/>
          </a:stretch>
        </p:blipFill>
        <p:spPr bwMode="auto">
          <a:xfrm>
            <a:off x="357158" y="3786190"/>
            <a:ext cx="3857620" cy="2893215"/>
          </a:xfrm>
          <a:prstGeom prst="rect">
            <a:avLst/>
          </a:prstGeom>
          <a:ln>
            <a:noFill/>
          </a:ln>
          <a:effectLst>
            <a:softEdge rad="112500"/>
          </a:effectLst>
        </p:spPr>
      </p:pic>
      <p:pic>
        <p:nvPicPr>
          <p:cNvPr id="8198" name="Picture 6" descr="C:\Users\Monika\AppData\Local\Microsoft\Windows\INetCache\IE\G9NS87FZ\Elbląg_-_Stare_Miasto[1].jpg"/>
          <p:cNvPicPr>
            <a:picLocks noChangeAspect="1" noChangeArrowheads="1"/>
          </p:cNvPicPr>
          <p:nvPr/>
        </p:nvPicPr>
        <p:blipFill>
          <a:blip r:embed="rId5" cstate="print"/>
          <a:srcRect/>
          <a:stretch>
            <a:fillRect/>
          </a:stretch>
        </p:blipFill>
        <p:spPr bwMode="auto">
          <a:xfrm>
            <a:off x="4786314" y="3857628"/>
            <a:ext cx="4000495" cy="2775832"/>
          </a:xfrm>
          <a:prstGeom prst="rect">
            <a:avLst/>
          </a:prstGeom>
          <a:ln>
            <a:noFill/>
          </a:ln>
          <a:effectLst>
            <a:softEdge rad="112500"/>
          </a:effectLst>
        </p:spPr>
      </p:pic>
      <p:sp>
        <p:nvSpPr>
          <p:cNvPr id="9" name="Prostokąt 8"/>
          <p:cNvSpPr/>
          <p:nvPr/>
        </p:nvSpPr>
        <p:spPr>
          <a:xfrm>
            <a:off x="3071802" y="2857496"/>
            <a:ext cx="3071610" cy="1200329"/>
          </a:xfrm>
          <a:prstGeom prst="rect">
            <a:avLst/>
          </a:prstGeom>
          <a:noFill/>
        </p:spPr>
        <p:txBody>
          <a:bodyPr wrap="none" lIns="91440" tIns="45720" rIns="91440" bIns="45720">
            <a:spAutoFit/>
          </a:bodyPr>
          <a:lstStyle/>
          <a:p>
            <a:pPr algn="ctr"/>
            <a:r>
              <a:rPr lang="pl-PL"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elbląg</a:t>
            </a:r>
            <a:endParaRPr lang="pl-PL"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478940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onika\AppData\Local\Microsoft\Windows\INetCache\IE\I5I2PRJO\Medieval_Town_of_Torun_Poland_(355456506)[1].jpg"/>
          <p:cNvPicPr>
            <a:picLocks noChangeAspect="1" noChangeArrowheads="1"/>
          </p:cNvPicPr>
          <p:nvPr/>
        </p:nvPicPr>
        <p:blipFill>
          <a:blip r:embed="rId2" cstate="print"/>
          <a:srcRect/>
          <a:stretch>
            <a:fillRect/>
          </a:stretch>
        </p:blipFill>
        <p:spPr bwMode="auto">
          <a:xfrm>
            <a:off x="214282" y="142852"/>
            <a:ext cx="4071966" cy="2721663"/>
          </a:xfrm>
          <a:prstGeom prst="rect">
            <a:avLst/>
          </a:prstGeom>
          <a:ln>
            <a:noFill/>
          </a:ln>
          <a:effectLst>
            <a:softEdge rad="112500"/>
          </a:effectLst>
        </p:spPr>
      </p:pic>
      <p:pic>
        <p:nvPicPr>
          <p:cNvPr id="9219" name="Picture 3" descr="C:\Users\Monika\AppData\Local\Microsoft\Windows\INetCache\IE\PRLQ653V\602945_Toruń_dzielnica_Starego_Miasta_z_kat._J._Chrzciciela_03[1].jpg"/>
          <p:cNvPicPr>
            <a:picLocks noChangeAspect="1" noChangeArrowheads="1"/>
          </p:cNvPicPr>
          <p:nvPr/>
        </p:nvPicPr>
        <p:blipFill>
          <a:blip r:embed="rId3" cstate="print"/>
          <a:srcRect/>
          <a:stretch>
            <a:fillRect/>
          </a:stretch>
        </p:blipFill>
        <p:spPr bwMode="auto">
          <a:xfrm>
            <a:off x="5072066" y="285729"/>
            <a:ext cx="3786182" cy="2524122"/>
          </a:xfrm>
          <a:prstGeom prst="rect">
            <a:avLst/>
          </a:prstGeom>
          <a:ln>
            <a:noFill/>
          </a:ln>
          <a:effectLst>
            <a:softEdge rad="112500"/>
          </a:effectLst>
        </p:spPr>
      </p:pic>
      <p:pic>
        <p:nvPicPr>
          <p:cNvPr id="9220" name="Picture 4" descr="C:\Users\Monika\AppData\Local\Microsoft\Windows\INetCache\IE\G9NS87FZ\Torun_zamek_krzyz[1].jpg"/>
          <p:cNvPicPr>
            <a:picLocks noChangeAspect="1" noChangeArrowheads="1"/>
          </p:cNvPicPr>
          <p:nvPr/>
        </p:nvPicPr>
        <p:blipFill>
          <a:blip r:embed="rId4" cstate="print"/>
          <a:srcRect/>
          <a:stretch>
            <a:fillRect/>
          </a:stretch>
        </p:blipFill>
        <p:spPr bwMode="auto">
          <a:xfrm>
            <a:off x="500034" y="3589362"/>
            <a:ext cx="4071934" cy="3046832"/>
          </a:xfrm>
          <a:prstGeom prst="rect">
            <a:avLst/>
          </a:prstGeom>
          <a:ln>
            <a:noFill/>
          </a:ln>
          <a:effectLst>
            <a:softEdge rad="112500"/>
          </a:effectLst>
        </p:spPr>
      </p:pic>
      <p:pic>
        <p:nvPicPr>
          <p:cNvPr id="9221" name="Picture 5" descr="C:\Users\Monika\AppData\Local\Microsoft\Windows\INetCache\IE\0RASXM2B\Torun_brama_Mostowa_od_str_Wisly[1].jpg"/>
          <p:cNvPicPr>
            <a:picLocks noChangeAspect="1" noChangeArrowheads="1"/>
          </p:cNvPicPr>
          <p:nvPr/>
        </p:nvPicPr>
        <p:blipFill>
          <a:blip r:embed="rId5" cstate="print"/>
          <a:srcRect/>
          <a:stretch>
            <a:fillRect/>
          </a:stretch>
        </p:blipFill>
        <p:spPr bwMode="auto">
          <a:xfrm>
            <a:off x="4929190" y="3592687"/>
            <a:ext cx="3994619" cy="3050998"/>
          </a:xfrm>
          <a:prstGeom prst="rect">
            <a:avLst/>
          </a:prstGeom>
          <a:ln>
            <a:noFill/>
          </a:ln>
          <a:effectLst>
            <a:softEdge rad="112500"/>
          </a:effectLst>
        </p:spPr>
      </p:pic>
      <p:sp>
        <p:nvSpPr>
          <p:cNvPr id="8" name="Prostokąt 7"/>
          <p:cNvSpPr/>
          <p:nvPr/>
        </p:nvSpPr>
        <p:spPr>
          <a:xfrm>
            <a:off x="3086208" y="2571744"/>
            <a:ext cx="2971519" cy="1200329"/>
          </a:xfrm>
          <a:prstGeom prst="rect">
            <a:avLst/>
          </a:prstGeom>
          <a:noFill/>
        </p:spPr>
        <p:txBody>
          <a:bodyPr wrap="none" lIns="91440" tIns="45720" rIns="91440" bIns="45720">
            <a:spAutoFit/>
          </a:bodyPr>
          <a:lstStyle/>
          <a:p>
            <a:pPr algn="ctr"/>
            <a:r>
              <a:rPr lang="pl-PL"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toruń</a:t>
            </a:r>
            <a:endParaRPr lang="pl-PL"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2535456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Monika\AppData\Local\Microsoft\Windows\INetCache\IE\I5I2PRJO\20091114_Krakow_Wawel_7770[1].jpg"/>
          <p:cNvPicPr>
            <a:picLocks noChangeAspect="1" noChangeArrowheads="1"/>
          </p:cNvPicPr>
          <p:nvPr/>
        </p:nvPicPr>
        <p:blipFill>
          <a:blip r:embed="rId2" cstate="print"/>
          <a:srcRect/>
          <a:stretch>
            <a:fillRect/>
          </a:stretch>
        </p:blipFill>
        <p:spPr bwMode="auto">
          <a:xfrm>
            <a:off x="285720" y="214290"/>
            <a:ext cx="4249671" cy="2825579"/>
          </a:xfrm>
          <a:prstGeom prst="rect">
            <a:avLst/>
          </a:prstGeom>
          <a:ln>
            <a:noFill/>
          </a:ln>
          <a:effectLst>
            <a:softEdge rad="112500"/>
          </a:effectLst>
        </p:spPr>
      </p:pic>
      <p:pic>
        <p:nvPicPr>
          <p:cNvPr id="10245" name="Picture 5" descr="C:\Users\Monika\AppData\Local\Microsoft\Windows\INetCache\IE\PRLQ653V\Sukiennice_and_Main_Market_Square_Krakow_Poland[1].JPG"/>
          <p:cNvPicPr>
            <a:picLocks noChangeAspect="1" noChangeArrowheads="1"/>
          </p:cNvPicPr>
          <p:nvPr/>
        </p:nvPicPr>
        <p:blipFill>
          <a:blip r:embed="rId3" cstate="print"/>
          <a:srcRect/>
          <a:stretch>
            <a:fillRect/>
          </a:stretch>
        </p:blipFill>
        <p:spPr bwMode="auto">
          <a:xfrm>
            <a:off x="4929190" y="285727"/>
            <a:ext cx="3871914" cy="2639355"/>
          </a:xfrm>
          <a:prstGeom prst="rect">
            <a:avLst/>
          </a:prstGeom>
          <a:ln>
            <a:noFill/>
          </a:ln>
          <a:effectLst>
            <a:softEdge rad="112500"/>
          </a:effectLst>
        </p:spPr>
      </p:pic>
      <p:pic>
        <p:nvPicPr>
          <p:cNvPr id="10246" name="Picture 6" descr="C:\Users\Monika\AppData\Local\Microsoft\Windows\INetCache\IE\G9NS87FZ\Krakow_(Rynek_Glowny_-_Sukiennice)[1].jpg"/>
          <p:cNvPicPr>
            <a:picLocks noChangeAspect="1" noChangeArrowheads="1"/>
          </p:cNvPicPr>
          <p:nvPr/>
        </p:nvPicPr>
        <p:blipFill>
          <a:blip r:embed="rId4" cstate="print"/>
          <a:srcRect/>
          <a:stretch>
            <a:fillRect/>
          </a:stretch>
        </p:blipFill>
        <p:spPr bwMode="auto">
          <a:xfrm>
            <a:off x="285720" y="3982362"/>
            <a:ext cx="3926240" cy="2643070"/>
          </a:xfrm>
          <a:prstGeom prst="rect">
            <a:avLst/>
          </a:prstGeom>
          <a:ln>
            <a:noFill/>
          </a:ln>
          <a:effectLst>
            <a:softEdge rad="112500"/>
          </a:effectLst>
        </p:spPr>
      </p:pic>
      <p:pic>
        <p:nvPicPr>
          <p:cNvPr id="10247" name="Picture 7" descr="C:\Users\Monika\AppData\Local\Microsoft\Windows\INetCache\IE\PRLQ653V\Kraków_-_Juliusz_Słowacki_Theatre_by_night_01[1].jpg"/>
          <p:cNvPicPr>
            <a:picLocks noChangeAspect="1" noChangeArrowheads="1"/>
          </p:cNvPicPr>
          <p:nvPr/>
        </p:nvPicPr>
        <p:blipFill>
          <a:blip r:embed="rId5" cstate="print"/>
          <a:srcRect/>
          <a:stretch>
            <a:fillRect/>
          </a:stretch>
        </p:blipFill>
        <p:spPr bwMode="auto">
          <a:xfrm>
            <a:off x="4929190" y="4000504"/>
            <a:ext cx="3857620" cy="2624928"/>
          </a:xfrm>
          <a:prstGeom prst="rect">
            <a:avLst/>
          </a:prstGeom>
          <a:ln>
            <a:noFill/>
          </a:ln>
          <a:effectLst>
            <a:softEdge rad="112500"/>
          </a:effectLst>
        </p:spPr>
      </p:pic>
      <p:sp>
        <p:nvSpPr>
          <p:cNvPr id="10" name="Prostokąt 9"/>
          <p:cNvSpPr/>
          <p:nvPr/>
        </p:nvSpPr>
        <p:spPr>
          <a:xfrm>
            <a:off x="2843808" y="2943180"/>
            <a:ext cx="3683444" cy="1200329"/>
          </a:xfrm>
          <a:prstGeom prst="rect">
            <a:avLst/>
          </a:prstGeom>
          <a:noFill/>
        </p:spPr>
        <p:txBody>
          <a:bodyPr wrap="none" lIns="91440" tIns="45720" rIns="91440" bIns="45720">
            <a:spAutoFit/>
          </a:bodyPr>
          <a:lstStyle/>
          <a:p>
            <a:pPr algn="ctr"/>
            <a:r>
              <a:rPr lang="pl-PL"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krAKÓW</a:t>
            </a:r>
            <a:endParaRPr lang="pl-PL"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591865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42910" y="214290"/>
            <a:ext cx="800105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HOW TO BEAT THE HANSEATIC TRAIL?</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11266" name="Picture 2" descr="C:\Program Files (x86)\Microsoft Office\MEDIA\CAGCAT10\j0212957.wmf"/>
          <p:cNvPicPr>
            <a:picLocks noChangeAspect="1" noChangeArrowheads="1"/>
          </p:cNvPicPr>
          <p:nvPr/>
        </p:nvPicPr>
        <p:blipFill>
          <a:blip r:embed="rId2"/>
          <a:srcRect/>
          <a:stretch>
            <a:fillRect/>
          </a:stretch>
        </p:blipFill>
        <p:spPr bwMode="auto">
          <a:xfrm>
            <a:off x="642910" y="5259181"/>
            <a:ext cx="2272637" cy="1426926"/>
          </a:xfrm>
          <a:prstGeom prst="rect">
            <a:avLst/>
          </a:prstGeom>
          <a:noFill/>
        </p:spPr>
      </p:pic>
      <p:pic>
        <p:nvPicPr>
          <p:cNvPr id="11269" name="Picture 5" descr="C:\Users\Monika\AppData\Local\Microsoft\Windows\INetCache\IE\I5I2PRJO\bike-168159_960_720[1].jpg"/>
          <p:cNvPicPr>
            <a:picLocks noChangeAspect="1" noChangeArrowheads="1"/>
          </p:cNvPicPr>
          <p:nvPr/>
        </p:nvPicPr>
        <p:blipFill>
          <a:blip r:embed="rId3" cstate="print"/>
          <a:srcRect/>
          <a:stretch>
            <a:fillRect/>
          </a:stretch>
        </p:blipFill>
        <p:spPr bwMode="auto">
          <a:xfrm>
            <a:off x="57619" y="2322020"/>
            <a:ext cx="3041186" cy="2128830"/>
          </a:xfrm>
          <a:prstGeom prst="rect">
            <a:avLst/>
          </a:prstGeom>
          <a:noFill/>
        </p:spPr>
      </p:pic>
      <p:pic>
        <p:nvPicPr>
          <p:cNvPr id="11270" name="Picture 6" descr="C:\Users\Monika\AppData\Local\Microsoft\Windows\INetCache\IE\G9NS87FZ\wanderer-294459_960_720[1].png"/>
          <p:cNvPicPr>
            <a:picLocks noChangeAspect="1" noChangeArrowheads="1"/>
          </p:cNvPicPr>
          <p:nvPr/>
        </p:nvPicPr>
        <p:blipFill>
          <a:blip r:embed="rId4"/>
          <a:srcRect/>
          <a:stretch>
            <a:fillRect/>
          </a:stretch>
        </p:blipFill>
        <p:spPr bwMode="auto">
          <a:xfrm>
            <a:off x="3071802" y="2928934"/>
            <a:ext cx="2071703" cy="3166935"/>
          </a:xfrm>
          <a:prstGeom prst="rect">
            <a:avLst/>
          </a:prstGeom>
          <a:noFill/>
        </p:spPr>
      </p:pic>
      <p:pic>
        <p:nvPicPr>
          <p:cNvPr id="11271" name="Picture 7" descr="C:\Users\Monika\AppData\Local\Microsoft\Windows\INetCache\IE\PRLQ653V\Kopernik_statek_wislany[1].jpg"/>
          <p:cNvPicPr>
            <a:picLocks noChangeAspect="1" noChangeArrowheads="1"/>
          </p:cNvPicPr>
          <p:nvPr/>
        </p:nvPicPr>
        <p:blipFill>
          <a:blip r:embed="rId5"/>
          <a:srcRect/>
          <a:stretch>
            <a:fillRect/>
          </a:stretch>
        </p:blipFill>
        <p:spPr bwMode="auto">
          <a:xfrm>
            <a:off x="5286380" y="2285992"/>
            <a:ext cx="3531917" cy="1455536"/>
          </a:xfrm>
          <a:prstGeom prst="rect">
            <a:avLst/>
          </a:prstGeom>
          <a:noFill/>
        </p:spPr>
      </p:pic>
      <p:pic>
        <p:nvPicPr>
          <p:cNvPr id="11272" name="Picture 8" descr="C:\Program Files (x86)\Microsoft Office\MEDIA\CAGCAT10\j0183328.wmf"/>
          <p:cNvPicPr>
            <a:picLocks noChangeAspect="1" noChangeArrowheads="1"/>
          </p:cNvPicPr>
          <p:nvPr/>
        </p:nvPicPr>
        <p:blipFill>
          <a:blip r:embed="rId6"/>
          <a:srcRect/>
          <a:stretch>
            <a:fillRect/>
          </a:stretch>
        </p:blipFill>
        <p:spPr bwMode="auto">
          <a:xfrm>
            <a:off x="6215074" y="4286256"/>
            <a:ext cx="2071702" cy="2081143"/>
          </a:xfrm>
          <a:prstGeom prst="rect">
            <a:avLst/>
          </a:prstGeom>
          <a:noFill/>
        </p:spPr>
      </p:pic>
    </p:spTree>
    <p:extLst>
      <p:ext uri="{BB962C8B-B14F-4D97-AF65-F5344CB8AC3E}">
        <p14:creationId xmlns:p14="http://schemas.microsoft.com/office/powerpoint/2010/main" val="313587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28728" y="214290"/>
            <a:ext cx="6757325" cy="347787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pl-PL"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AND WHAT ABOUT PEOPLE WITH DISABILITIES? DO THEY NOT HAVE THE OPPORTUNITY TO USE THESE ROUTES?</a:t>
            </a:r>
            <a:endParaRPr lang="pl-PL"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pic>
        <p:nvPicPr>
          <p:cNvPr id="12291" name="Picture 3" descr="C:\Users\Monika\AppData\Local\Microsoft\Windows\INetCache\IE\G9NS87FZ\question-mark-1460749644jhK[1].jpg"/>
          <p:cNvPicPr>
            <a:picLocks noChangeAspect="1" noChangeArrowheads="1"/>
          </p:cNvPicPr>
          <p:nvPr/>
        </p:nvPicPr>
        <p:blipFill>
          <a:blip r:embed="rId2" cstate="print"/>
          <a:srcRect/>
          <a:stretch>
            <a:fillRect/>
          </a:stretch>
        </p:blipFill>
        <p:spPr bwMode="auto">
          <a:xfrm>
            <a:off x="2143108" y="3933056"/>
            <a:ext cx="5286412" cy="2822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94867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39654"/>
            <a:ext cx="6286528"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Well, no. Each of us can overcome this route. But why? Because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Hanza</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 covers only the city, where all facilities are easily accessible to everyone.</a:t>
            </a:r>
            <a:endParaRPr lang="pl-P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pic>
        <p:nvPicPr>
          <p:cNvPr id="8" name="Obraz 7" descr="murzyn.jpg"/>
          <p:cNvPicPr>
            <a:picLocks noChangeAspect="1"/>
          </p:cNvPicPr>
          <p:nvPr/>
        </p:nvPicPr>
        <p:blipFill>
          <a:blip r:embed="rId2"/>
          <a:stretch>
            <a:fillRect/>
          </a:stretch>
        </p:blipFill>
        <p:spPr>
          <a:xfrm>
            <a:off x="1071538" y="3011437"/>
            <a:ext cx="2643206" cy="3417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319" name="Picture 7" descr="C:\Users\Monika\AppData\Local\Microsoft\Windows\INetCache\IE\0RASXM2B\overly_happy_by_airedaledogz-d33zou5[1].png"/>
          <p:cNvPicPr>
            <a:picLocks noChangeAspect="1" noChangeArrowheads="1"/>
          </p:cNvPicPr>
          <p:nvPr/>
        </p:nvPicPr>
        <p:blipFill>
          <a:blip r:embed="rId3"/>
          <a:srcRect/>
          <a:stretch>
            <a:fillRect/>
          </a:stretch>
        </p:blipFill>
        <p:spPr bwMode="auto">
          <a:xfrm>
            <a:off x="4071934" y="3071810"/>
            <a:ext cx="4238628" cy="3178971"/>
          </a:xfrm>
          <a:prstGeom prst="rect">
            <a:avLst/>
          </a:prstGeom>
          <a:noFill/>
        </p:spPr>
      </p:pic>
    </p:spTree>
    <p:extLst>
      <p:ext uri="{BB962C8B-B14F-4D97-AF65-F5344CB8AC3E}">
        <p14:creationId xmlns:p14="http://schemas.microsoft.com/office/powerpoint/2010/main" val="38218675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332037"/>
            <a:ext cx="8229600" cy="2321099"/>
          </a:xfrm>
        </p:spPr>
        <p:txBody>
          <a:bodyPr>
            <a:normAutofit fontScale="92500" lnSpcReduction="20000"/>
          </a:bodyPr>
          <a:lstStyle/>
          <a:p>
            <a:pPr>
              <a:lnSpc>
                <a:spcPct val="150000"/>
              </a:lnSpc>
            </a:pPr>
            <a:r>
              <a:rPr lang="pl-PL" sz="1800" dirty="0" smtClean="0">
                <a:latin typeface="Arial Black" pitchFamily="34" charset="0"/>
              </a:rPr>
              <a:t>Project „Paths of Europe”- co-funded  under </a:t>
            </a:r>
            <a:r>
              <a:rPr lang="pl-PL" sz="1800" dirty="0">
                <a:latin typeface="Arial Black" pitchFamily="34" charset="0"/>
              </a:rPr>
              <a:t>the European Union Erasmus </a:t>
            </a:r>
            <a:r>
              <a:rPr lang="pl-PL" sz="1800" dirty="0" smtClean="0">
                <a:latin typeface="Arial Black" pitchFamily="34" charset="0"/>
              </a:rPr>
              <a:t>program</a:t>
            </a:r>
          </a:p>
          <a:p>
            <a:pPr>
              <a:lnSpc>
                <a:spcPct val="150000"/>
              </a:lnSpc>
            </a:pPr>
            <a:endParaRPr lang="pl-PL" sz="1800" dirty="0" smtClean="0">
              <a:latin typeface="Arial Black" pitchFamily="34" charset="0"/>
            </a:endParaRPr>
          </a:p>
          <a:p>
            <a:pPr>
              <a:lnSpc>
                <a:spcPct val="150000"/>
              </a:lnSpc>
            </a:pPr>
            <a:r>
              <a:rPr lang="en-US" sz="1800" dirty="0" smtClean="0">
                <a:latin typeface="Arial Black" pitchFamily="34" charset="0"/>
              </a:rPr>
              <a:t>The </a:t>
            </a:r>
            <a:r>
              <a:rPr lang="en-US" sz="1800" dirty="0">
                <a:latin typeface="Arial Black" pitchFamily="34" charset="0"/>
              </a:rPr>
              <a:t>publication reflects only the views of its authors and the European Commission and the National Agency of the Erasmus + Program are not responsible for its content.</a:t>
            </a:r>
            <a:endParaRPr lang="pl-PL" sz="1800" dirty="0">
              <a:latin typeface="Arial Black" pitchFamily="34" charset="0"/>
            </a:endParaRPr>
          </a:p>
          <a:p>
            <a:pPr marL="0" indent="0">
              <a:buNone/>
            </a:pPr>
            <a:endParaRPr lang="pl-PL" sz="2000" dirty="0" smtClean="0"/>
          </a:p>
          <a:p>
            <a:pPr marL="0" indent="0">
              <a:buNone/>
            </a:pPr>
            <a:endParaRPr lang="pl-PL" sz="2000" dirty="0" smtClean="0"/>
          </a:p>
        </p:txBody>
      </p:sp>
      <p:pic>
        <p:nvPicPr>
          <p:cNvPr id="1026" name="Picture 2" descr="Znalezione obrazy dla zapytania 2 LO koński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256748"/>
            <a:ext cx="2266251" cy="2014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alezione obrazy dla zapytania erasmu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0269"/>
            <a:ext cx="5198674" cy="14849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5229200"/>
            <a:ext cx="2952328" cy="1200329"/>
          </a:xfrm>
          <a:prstGeom prst="rect">
            <a:avLst/>
          </a:prstGeom>
          <a:noFill/>
        </p:spPr>
        <p:txBody>
          <a:bodyPr wrap="square" rtlCol="0">
            <a:spAutoFit/>
          </a:bodyPr>
          <a:lstStyle/>
          <a:p>
            <a:pPr algn="ctr"/>
            <a:r>
              <a:rPr lang="pl-PL" i="1" dirty="0" smtClean="0">
                <a:ln w="1905"/>
                <a:effectLst>
                  <a:innerShdw blurRad="69850" dist="43180" dir="5400000">
                    <a:srgbClr val="000000">
                      <a:alpha val="65000"/>
                    </a:srgbClr>
                  </a:innerShdw>
                </a:effectLst>
                <a:latin typeface="Arial Black" pitchFamily="34" charset="0"/>
              </a:rPr>
              <a:t>Made by </a:t>
            </a:r>
          </a:p>
          <a:p>
            <a:pPr algn="ctr"/>
            <a:r>
              <a:rPr lang="pl-PL" i="1" dirty="0" smtClean="0">
                <a:ln w="1905"/>
                <a:effectLst>
                  <a:innerShdw blurRad="69850" dist="43180" dir="5400000">
                    <a:srgbClr val="000000">
                      <a:alpha val="65000"/>
                    </a:srgbClr>
                  </a:innerShdw>
                </a:effectLst>
                <a:latin typeface="Arial Black" pitchFamily="34" charset="0"/>
              </a:rPr>
              <a:t>Adam Pietrusiewicz</a:t>
            </a:r>
          </a:p>
          <a:p>
            <a:pPr algn="ctr"/>
            <a:r>
              <a:rPr lang="pl-PL" i="1" dirty="0" smtClean="0">
                <a:ln w="1905"/>
                <a:effectLst>
                  <a:innerShdw blurRad="69850" dist="43180" dir="5400000">
                    <a:srgbClr val="000000">
                      <a:alpha val="65000"/>
                    </a:srgbClr>
                  </a:innerShdw>
                </a:effectLst>
                <a:latin typeface="Arial Black" pitchFamily="34" charset="0"/>
              </a:rPr>
              <a:t>and</a:t>
            </a:r>
          </a:p>
          <a:p>
            <a:pPr algn="ctr"/>
            <a:r>
              <a:rPr lang="pl-PL" i="1" dirty="0" smtClean="0">
                <a:ln w="1905"/>
                <a:effectLst>
                  <a:innerShdw blurRad="69850" dist="43180" dir="5400000">
                    <a:srgbClr val="000000">
                      <a:alpha val="65000"/>
                    </a:srgbClr>
                  </a:innerShdw>
                </a:effectLst>
                <a:latin typeface="Arial Black" pitchFamily="34" charset="0"/>
              </a:rPr>
              <a:t> Monika Błaut</a:t>
            </a:r>
            <a:endParaRPr lang="pl-PL" i="1" dirty="0">
              <a:ln w="1905"/>
              <a:effectLst>
                <a:innerShdw blurRad="69850" dist="43180" dir="5400000">
                  <a:srgbClr val="000000">
                    <a:alpha val="65000"/>
                  </a:srgbClr>
                </a:innerShdw>
              </a:effectLst>
              <a:latin typeface="Arial Black"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736" y="5229200"/>
            <a:ext cx="1444552" cy="5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490576"/>
      </p:ext>
    </p:extLst>
  </p:cSld>
  <p:clrMapOvr>
    <a:masterClrMapping/>
  </p:clrMapOvr>
  <mc:AlternateContent xmlns:mc="http://schemas.openxmlformats.org/markup-compatibility/2006" xmlns:p14="http://schemas.microsoft.com/office/powerpoint/2010/main">
    <mc:Choice Requires="p14">
      <p:transition spd="slow" p14:dur="4250" advTm="20000">
        <p14:vortex dir="r"/>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00100" y="285728"/>
            <a:ext cx="700092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THE RANGE OF HANZA ABOUT 1400</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5" name="Obraz 4" descr="1024px-Extent_of_the_Hansa.png"/>
          <p:cNvPicPr>
            <a:picLocks noChangeAspect="1"/>
          </p:cNvPicPr>
          <p:nvPr/>
        </p:nvPicPr>
        <p:blipFill>
          <a:blip r:embed="rId2"/>
          <a:stretch>
            <a:fillRect/>
          </a:stretch>
        </p:blipFill>
        <p:spPr>
          <a:xfrm>
            <a:off x="1214414" y="2285992"/>
            <a:ext cx="6757576" cy="3754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pole tekstowe 5"/>
          <p:cNvSpPr txBox="1"/>
          <p:nvPr/>
        </p:nvSpPr>
        <p:spPr>
          <a:xfrm>
            <a:off x="1285852" y="285728"/>
            <a:ext cx="6786610" cy="9541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Currently</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the</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Hanza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Route</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runs</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through</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11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European</a:t>
            </a:r>
            <a:r>
              <a:rPr lang="pl-PL" sz="28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a:t>
            </a:r>
            <a:r>
              <a:rPr lang="pl-PL" sz="28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countries</a:t>
            </a:r>
            <a:endParaRPr lang="pl-PL" sz="28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1026" name="Picture 2" descr="C:\Users\Monika\AppData\Local\Microsoft\Windows\INetCache\IE\PRLQ653V\1200px-Flag_of_Belgium.svg[1].png"/>
          <p:cNvPicPr>
            <a:picLocks noChangeAspect="1" noChangeArrowheads="1"/>
          </p:cNvPicPr>
          <p:nvPr/>
        </p:nvPicPr>
        <p:blipFill>
          <a:blip r:embed="rId2"/>
          <a:srcRect/>
          <a:stretch>
            <a:fillRect/>
          </a:stretch>
        </p:blipFill>
        <p:spPr bwMode="auto">
          <a:xfrm>
            <a:off x="2285984" y="1571612"/>
            <a:ext cx="1657389" cy="1143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descr="C:\Users\Monika\AppData\Local\Microsoft\Windows\INetCache\IE\G9NS87FZ\1280px-Flag_of_Estonia.svg[1].png"/>
          <p:cNvPicPr>
            <a:picLocks noChangeAspect="1" noChangeArrowheads="1"/>
          </p:cNvPicPr>
          <p:nvPr/>
        </p:nvPicPr>
        <p:blipFill>
          <a:blip r:embed="rId3" cstate="print"/>
          <a:srcRect/>
          <a:stretch>
            <a:fillRect/>
          </a:stretch>
        </p:blipFill>
        <p:spPr bwMode="auto">
          <a:xfrm>
            <a:off x="2071670" y="5429264"/>
            <a:ext cx="1785950" cy="1137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C:\Users\Monika\AppData\Local\Microsoft\Windows\INetCache\IE\0RASXM2B\1280px-Flag_of_Finland.svg[1].png"/>
          <p:cNvPicPr>
            <a:picLocks noChangeAspect="1" noChangeArrowheads="1"/>
          </p:cNvPicPr>
          <p:nvPr/>
        </p:nvPicPr>
        <p:blipFill>
          <a:blip r:embed="rId4" cstate="print"/>
          <a:srcRect/>
          <a:stretch>
            <a:fillRect/>
          </a:stretch>
        </p:blipFill>
        <p:spPr bwMode="auto">
          <a:xfrm>
            <a:off x="4714876" y="1643050"/>
            <a:ext cx="1785950" cy="1091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9" name="Picture 5" descr="C:\Users\Monika\AppData\Local\Microsoft\Windows\INetCache\IE\I5I2PRJO\1280px-Flag_of_Germany.svg[1].png"/>
          <p:cNvPicPr>
            <a:picLocks noChangeAspect="1" noChangeArrowheads="1"/>
          </p:cNvPicPr>
          <p:nvPr/>
        </p:nvPicPr>
        <p:blipFill>
          <a:blip r:embed="rId5"/>
          <a:srcRect/>
          <a:stretch>
            <a:fillRect/>
          </a:stretch>
        </p:blipFill>
        <p:spPr bwMode="auto">
          <a:xfrm>
            <a:off x="2071670" y="3429000"/>
            <a:ext cx="1785950" cy="995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1" name="Picture 7" descr="C:\Users\Monika\AppData\Local\Microsoft\Windows\INetCache\IE\PRLQ653V\latvia-162338_640[1].png"/>
          <p:cNvPicPr>
            <a:picLocks noChangeAspect="1" noChangeArrowheads="1"/>
          </p:cNvPicPr>
          <p:nvPr/>
        </p:nvPicPr>
        <p:blipFill>
          <a:blip r:embed="rId6"/>
          <a:srcRect/>
          <a:stretch>
            <a:fillRect/>
          </a:stretch>
        </p:blipFill>
        <p:spPr bwMode="auto">
          <a:xfrm>
            <a:off x="6215074" y="3000372"/>
            <a:ext cx="1607188" cy="1069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2" name="Picture 8" descr="C:\Users\Monika\AppData\Local\Microsoft\Windows\INetCache\IE\0RASXM2B\lithuania_flag_grunge_by_think0[1].jpg"/>
          <p:cNvPicPr>
            <a:picLocks noChangeAspect="1" noChangeArrowheads="1"/>
          </p:cNvPicPr>
          <p:nvPr/>
        </p:nvPicPr>
        <p:blipFill>
          <a:blip r:embed="rId7" cstate="print"/>
          <a:srcRect/>
          <a:stretch>
            <a:fillRect/>
          </a:stretch>
        </p:blipFill>
        <p:spPr bwMode="auto">
          <a:xfrm>
            <a:off x="214282" y="4429132"/>
            <a:ext cx="1714512" cy="10287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3" name="Picture 9" descr="C:\Users\Monika\AppData\Local\Microsoft\Windows\INetCache\IE\I5I2PRJO\Flaga_polska[1].gif"/>
          <p:cNvPicPr>
            <a:picLocks noChangeAspect="1" noChangeArrowheads="1"/>
          </p:cNvPicPr>
          <p:nvPr/>
        </p:nvPicPr>
        <p:blipFill>
          <a:blip r:embed="rId8"/>
          <a:srcRect/>
          <a:stretch>
            <a:fillRect/>
          </a:stretch>
        </p:blipFill>
        <p:spPr bwMode="auto">
          <a:xfrm>
            <a:off x="4857752" y="5448064"/>
            <a:ext cx="1785950" cy="1128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C:\Users\Monika\AppData\Local\Microsoft\Windows\INetCache\IE\G9NS87FZ\sweden_grunge_flag_by_think0[1].jpg"/>
          <p:cNvPicPr>
            <a:picLocks noChangeAspect="1" noChangeArrowheads="1"/>
          </p:cNvPicPr>
          <p:nvPr/>
        </p:nvPicPr>
        <p:blipFill>
          <a:blip r:embed="rId9" cstate="print"/>
          <a:srcRect/>
          <a:stretch>
            <a:fillRect/>
          </a:stretch>
        </p:blipFill>
        <p:spPr bwMode="auto">
          <a:xfrm>
            <a:off x="4214810" y="4000504"/>
            <a:ext cx="1785950" cy="11162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5" name="Picture 11" descr="C:\Users\Monika\AppData\Local\Microsoft\Windows\INetCache\IE\I5I2PRJO\1280px-Flag_of_the_Netherlands.svg[1].png"/>
          <p:cNvPicPr>
            <a:picLocks noChangeAspect="1" noChangeArrowheads="1"/>
          </p:cNvPicPr>
          <p:nvPr/>
        </p:nvPicPr>
        <p:blipFill>
          <a:blip r:embed="rId10" cstate="print"/>
          <a:srcRect/>
          <a:stretch>
            <a:fillRect/>
          </a:stretch>
        </p:blipFill>
        <p:spPr bwMode="auto">
          <a:xfrm>
            <a:off x="285720" y="2357430"/>
            <a:ext cx="1571636" cy="1047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6" name="Picture 12" descr="C:\Users\Monika\AppData\Local\Microsoft\Windows\INetCache\IE\PRLQ653V\1280px-Flag_of_the_United_Kingdom_reversed.svg[1].png"/>
          <p:cNvPicPr>
            <a:picLocks noChangeAspect="1" noChangeArrowheads="1"/>
          </p:cNvPicPr>
          <p:nvPr/>
        </p:nvPicPr>
        <p:blipFill>
          <a:blip r:embed="rId11" cstate="print"/>
          <a:srcRect/>
          <a:stretch>
            <a:fillRect/>
          </a:stretch>
        </p:blipFill>
        <p:spPr bwMode="auto">
          <a:xfrm>
            <a:off x="7072330" y="1857364"/>
            <a:ext cx="1785950" cy="892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7" name="Picture 13" descr="C:\Users\Monika\AppData\Local\Microsoft\Windows\INetCache\IE\G9NS87FZ\1200px-Flag_of_Russia.svg[1].png"/>
          <p:cNvPicPr>
            <a:picLocks noChangeAspect="1" noChangeArrowheads="1"/>
          </p:cNvPicPr>
          <p:nvPr/>
        </p:nvPicPr>
        <p:blipFill>
          <a:blip r:embed="rId12" cstate="print"/>
          <a:srcRect/>
          <a:stretch>
            <a:fillRect/>
          </a:stretch>
        </p:blipFill>
        <p:spPr bwMode="auto">
          <a:xfrm>
            <a:off x="7000892" y="4429111"/>
            <a:ext cx="1714512" cy="1143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57158" y="214290"/>
            <a:ext cx="84709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POLISH PART OF THE HANSA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2050" name="Picture 2" descr="C:\Users\Monika\AppData\Local\Microsoft\Windows\INetCache\IE\I5I2PRJO\220px-Gdansk_COA.svg[1].png"/>
          <p:cNvPicPr>
            <a:picLocks noChangeAspect="1" noChangeArrowheads="1"/>
          </p:cNvPicPr>
          <p:nvPr/>
        </p:nvPicPr>
        <p:blipFill>
          <a:blip r:embed="rId2"/>
          <a:srcRect/>
          <a:stretch>
            <a:fillRect/>
          </a:stretch>
        </p:blipFill>
        <p:spPr bwMode="auto">
          <a:xfrm>
            <a:off x="357158" y="1357298"/>
            <a:ext cx="1928826" cy="2288289"/>
          </a:xfrm>
          <a:prstGeom prst="rect">
            <a:avLst/>
          </a:prstGeom>
          <a:ln>
            <a:noFill/>
          </a:ln>
          <a:effectLst>
            <a:softEdge rad="112500"/>
          </a:effectLst>
        </p:spPr>
      </p:pic>
      <p:pic>
        <p:nvPicPr>
          <p:cNvPr id="2061" name="Picture 13" descr="C:\Users\Monika\AppData\Local\Microsoft\Windows\INetCache\IE\0RASXM2B\150px-POL_Nowe_Miasto_Elbląg_COA.svg[1].png"/>
          <p:cNvPicPr>
            <a:picLocks noChangeAspect="1" noChangeArrowheads="1"/>
          </p:cNvPicPr>
          <p:nvPr/>
        </p:nvPicPr>
        <p:blipFill>
          <a:blip r:embed="rId3"/>
          <a:srcRect/>
          <a:stretch>
            <a:fillRect/>
          </a:stretch>
        </p:blipFill>
        <p:spPr bwMode="auto">
          <a:xfrm>
            <a:off x="2357422" y="3674742"/>
            <a:ext cx="2214577" cy="2849422"/>
          </a:xfrm>
          <a:prstGeom prst="rect">
            <a:avLst/>
          </a:prstGeom>
          <a:ln>
            <a:noFill/>
          </a:ln>
          <a:effectLst>
            <a:outerShdw blurRad="292100" dist="139700" dir="2700000" algn="tl" rotWithShape="0">
              <a:srgbClr val="333333">
                <a:alpha val="65000"/>
              </a:srgbClr>
            </a:outerShdw>
          </a:effectLst>
        </p:spPr>
      </p:pic>
      <p:pic>
        <p:nvPicPr>
          <p:cNvPr id="2062" name="Picture 14" descr="C:\Users\Monika\AppData\Local\Microsoft\Windows\INetCache\IE\PRLQ653V\Krakow_Herb[1].png"/>
          <p:cNvPicPr>
            <a:picLocks noChangeAspect="1" noChangeArrowheads="1"/>
          </p:cNvPicPr>
          <p:nvPr/>
        </p:nvPicPr>
        <p:blipFill>
          <a:blip r:embed="rId4"/>
          <a:srcRect/>
          <a:stretch>
            <a:fillRect/>
          </a:stretch>
        </p:blipFill>
        <p:spPr bwMode="auto">
          <a:xfrm>
            <a:off x="4860033" y="1336411"/>
            <a:ext cx="1927396" cy="2668653"/>
          </a:xfrm>
          <a:prstGeom prst="rect">
            <a:avLst/>
          </a:prstGeom>
          <a:ln>
            <a:noFill/>
          </a:ln>
          <a:effectLst>
            <a:softEdge rad="112500"/>
          </a:effectLst>
        </p:spPr>
      </p:pic>
      <p:pic>
        <p:nvPicPr>
          <p:cNvPr id="2060" name="Picture 12" descr="C:\Users\Monika\AppData\Local\Microsoft\Windows\INetCache\IE\PRLQ653V\1200px-POL_województwo_kujawsko-pomorskie_COA.svg[1].png"/>
          <p:cNvPicPr>
            <a:picLocks noChangeAspect="1" noChangeArrowheads="1"/>
          </p:cNvPicPr>
          <p:nvPr/>
        </p:nvPicPr>
        <p:blipFill>
          <a:blip r:embed="rId5" cstate="print"/>
          <a:srcRect/>
          <a:stretch>
            <a:fillRect/>
          </a:stretch>
        </p:blipFill>
        <p:spPr bwMode="auto">
          <a:xfrm>
            <a:off x="6680593" y="4005064"/>
            <a:ext cx="2147474" cy="26431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57488" y="285728"/>
            <a:ext cx="3210559"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6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GDAŃSK</a:t>
            </a:r>
            <a:endParaRPr lang="pl-PL"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3074" name="Picture 2" descr="C:\Users\Monika\AppData\Local\Microsoft\Windows\INetCache\IE\G9NS87FZ\Długie_Pobrzeże_in_Gdańsk_(Motława)[1].jpg"/>
          <p:cNvPicPr>
            <a:picLocks noChangeAspect="1" noChangeArrowheads="1"/>
          </p:cNvPicPr>
          <p:nvPr/>
        </p:nvPicPr>
        <p:blipFill>
          <a:blip r:embed="rId2" cstate="print"/>
          <a:srcRect/>
          <a:stretch>
            <a:fillRect/>
          </a:stretch>
        </p:blipFill>
        <p:spPr bwMode="auto">
          <a:xfrm>
            <a:off x="428596" y="1857364"/>
            <a:ext cx="5214942" cy="37257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pole tekstowe 5"/>
          <p:cNvSpPr txBox="1"/>
          <p:nvPr/>
        </p:nvSpPr>
        <p:spPr>
          <a:xfrm>
            <a:off x="5940152" y="1772816"/>
            <a:ext cx="2928958" cy="427809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smtClean="0">
                <a:effectLst>
                  <a:glow rad="228600">
                    <a:schemeClr val="accent6">
                      <a:satMod val="175000"/>
                      <a:alpha val="40000"/>
                    </a:schemeClr>
                  </a:glow>
                </a:effectLst>
              </a:rPr>
              <a:t>G</a:t>
            </a:r>
            <a:r>
              <a:rPr lang="pl-PL" sz="1600" b="1" dirty="0" smtClean="0">
                <a:effectLst>
                  <a:glow rad="228600">
                    <a:schemeClr val="accent6">
                      <a:satMod val="175000"/>
                      <a:alpha val="40000"/>
                    </a:schemeClr>
                  </a:glow>
                </a:effectLst>
              </a:rPr>
              <a:t>DAŃSK</a:t>
            </a:r>
            <a:r>
              <a:rPr lang="en-US" sz="1600" b="1" dirty="0" smtClean="0">
                <a:effectLst>
                  <a:glow rad="228600">
                    <a:schemeClr val="accent6">
                      <a:satMod val="175000"/>
                      <a:alpha val="40000"/>
                    </a:schemeClr>
                  </a:glow>
                </a:effectLst>
              </a:rPr>
              <a:t> </a:t>
            </a:r>
            <a:r>
              <a:rPr lang="en-US" sz="1600" dirty="0">
                <a:effectLst>
                  <a:glow rad="101600">
                    <a:schemeClr val="accent6">
                      <a:satMod val="175000"/>
                      <a:alpha val="40000"/>
                    </a:schemeClr>
                  </a:glow>
                </a:effectLst>
              </a:rPr>
              <a:t>was the largest of the Hanseatic cities in this part of Europe. Due to the favorable location at the intersection of north-south and east-south routes, it had a large commercial tradition dating back to early medieval times. The economic importance of the mouth of the Vistula forced </a:t>
            </a:r>
            <a:r>
              <a:rPr lang="en-US" sz="1600" dirty="0" err="1">
                <a:effectLst>
                  <a:glow rad="101600">
                    <a:schemeClr val="accent6">
                      <a:satMod val="175000"/>
                      <a:alpha val="40000"/>
                    </a:schemeClr>
                  </a:glow>
                </a:effectLst>
              </a:rPr>
              <a:t>Gdańsk</a:t>
            </a:r>
            <a:r>
              <a:rPr lang="en-US" sz="1600" dirty="0">
                <a:effectLst>
                  <a:glow rad="101600">
                    <a:schemeClr val="accent6">
                      <a:satMod val="175000"/>
                      <a:alpha val="40000"/>
                    </a:schemeClr>
                  </a:glow>
                </a:effectLst>
              </a:rPr>
              <a:t> to expand the city and create a port. This also resulted in an increase in Gdansk's activity and involvement in Hanseatic politics. </a:t>
            </a:r>
            <a:r>
              <a:rPr lang="en-US" sz="1600" dirty="0" err="1">
                <a:effectLst>
                  <a:glow rad="101600">
                    <a:schemeClr val="accent6">
                      <a:satMod val="175000"/>
                      <a:alpha val="40000"/>
                    </a:schemeClr>
                  </a:glow>
                </a:effectLst>
              </a:rPr>
              <a:t>Gdańsk</a:t>
            </a:r>
            <a:r>
              <a:rPr lang="en-US" sz="1600" dirty="0">
                <a:effectLst>
                  <a:glow rad="101600">
                    <a:schemeClr val="accent6">
                      <a:satMod val="175000"/>
                      <a:alpha val="40000"/>
                    </a:schemeClr>
                  </a:glow>
                </a:effectLst>
              </a:rPr>
              <a:t> was present at all </a:t>
            </a:r>
            <a:r>
              <a:rPr lang="en-US" sz="1600" dirty="0" err="1">
                <a:effectLst>
                  <a:glow rad="101600">
                    <a:schemeClr val="accent6">
                      <a:satMod val="175000"/>
                      <a:alpha val="40000"/>
                    </a:schemeClr>
                  </a:glow>
                </a:effectLst>
              </a:rPr>
              <a:t>Hanza</a:t>
            </a:r>
            <a:r>
              <a:rPr lang="en-US" sz="1600" dirty="0">
                <a:effectLst>
                  <a:glow rad="101600">
                    <a:schemeClr val="accent6">
                      <a:satMod val="175000"/>
                      <a:alpha val="40000"/>
                    </a:schemeClr>
                  </a:glow>
                </a:effectLst>
              </a:rPr>
              <a:t> conventions,</a:t>
            </a:r>
            <a:endParaRPr lang="pl-PL" sz="1600" dirty="0">
              <a:effectLst>
                <a:glow rad="101600">
                  <a:schemeClr val="accent6">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714612" y="285728"/>
            <a:ext cx="2867388"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6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ELBLĄG</a:t>
            </a:r>
            <a:endParaRPr lang="pl-PL"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6" name="pole tekstowe 5"/>
          <p:cNvSpPr txBox="1"/>
          <p:nvPr/>
        </p:nvSpPr>
        <p:spPr>
          <a:xfrm>
            <a:off x="6228184" y="1916299"/>
            <a:ext cx="2448272" cy="37856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dirty="0" smtClean="0"/>
              <a:t> </a:t>
            </a:r>
            <a:r>
              <a:rPr lang="pl-PL" sz="2000" dirty="0" smtClean="0">
                <a:effectLst>
                  <a:glow rad="228600">
                    <a:schemeClr val="accent6">
                      <a:satMod val="175000"/>
                      <a:alpha val="40000"/>
                    </a:schemeClr>
                  </a:glow>
                </a:effectLst>
              </a:rPr>
              <a:t>ELBLĄG</a:t>
            </a:r>
            <a:r>
              <a:rPr lang="pl-PL" sz="2000" dirty="0" smtClean="0"/>
              <a:t> </a:t>
            </a:r>
            <a:r>
              <a:rPr lang="en-US" sz="2000" dirty="0" smtClean="0">
                <a:effectLst>
                  <a:glow rad="63500">
                    <a:schemeClr val="accent6">
                      <a:satMod val="175000"/>
                      <a:alpha val="40000"/>
                    </a:schemeClr>
                  </a:glow>
                </a:effectLst>
              </a:rPr>
              <a:t>is located </a:t>
            </a:r>
            <a:r>
              <a:rPr lang="en-US" sz="2000" dirty="0">
                <a:effectLst>
                  <a:glow rad="63500">
                    <a:schemeClr val="accent6">
                      <a:satMod val="175000"/>
                      <a:alpha val="40000"/>
                    </a:schemeClr>
                  </a:glow>
                </a:effectLst>
              </a:rPr>
              <a:t>in the </a:t>
            </a:r>
            <a:r>
              <a:rPr lang="en-US" sz="2000" dirty="0" err="1">
                <a:effectLst>
                  <a:glow rad="63500">
                    <a:schemeClr val="accent6">
                      <a:satMod val="175000"/>
                      <a:alpha val="40000"/>
                    </a:schemeClr>
                  </a:glow>
                </a:effectLst>
              </a:rPr>
              <a:t>Warmian-Masurian</a:t>
            </a:r>
            <a:r>
              <a:rPr lang="en-US" sz="2000" dirty="0">
                <a:effectLst>
                  <a:glow rad="63500">
                    <a:schemeClr val="accent6">
                      <a:satMod val="175000"/>
                      <a:alpha val="40000"/>
                    </a:schemeClr>
                  </a:glow>
                </a:effectLst>
              </a:rPr>
              <a:t> </a:t>
            </a:r>
            <a:r>
              <a:rPr lang="en-US" sz="2000" dirty="0" err="1">
                <a:effectLst>
                  <a:glow rad="63500">
                    <a:schemeClr val="accent6">
                      <a:satMod val="175000"/>
                      <a:alpha val="40000"/>
                    </a:schemeClr>
                  </a:glow>
                </a:effectLst>
              </a:rPr>
              <a:t>Voivodeship</a:t>
            </a:r>
            <a:r>
              <a:rPr lang="en-US" sz="2000" dirty="0">
                <a:effectLst>
                  <a:glow rad="63500">
                    <a:schemeClr val="accent6">
                      <a:satMod val="175000"/>
                      <a:alpha val="40000"/>
                    </a:schemeClr>
                  </a:glow>
                </a:effectLst>
              </a:rPr>
              <a:t>. It was founded in 1237. </a:t>
            </a:r>
            <a:r>
              <a:rPr lang="en-US" sz="2000" dirty="0" err="1">
                <a:effectLst>
                  <a:glow rad="63500">
                    <a:schemeClr val="accent6">
                      <a:satMod val="175000"/>
                      <a:alpha val="40000"/>
                    </a:schemeClr>
                  </a:glow>
                </a:effectLst>
              </a:rPr>
              <a:t>Elbląg</a:t>
            </a:r>
            <a:r>
              <a:rPr lang="en-US" sz="2000" dirty="0">
                <a:effectLst>
                  <a:glow rad="63500">
                    <a:schemeClr val="accent6">
                      <a:satMod val="175000"/>
                      <a:alpha val="40000"/>
                    </a:schemeClr>
                  </a:glow>
                </a:effectLst>
              </a:rPr>
              <a:t> is a center of heavy, food, furniture and tourist industry. The main attractions located within the city are old churches and cathedrals</a:t>
            </a:r>
            <a:endParaRPr lang="pl-PL" sz="2000" dirty="0">
              <a:effectLst>
                <a:glow rad="63500">
                  <a:schemeClr val="accent6">
                    <a:satMod val="175000"/>
                    <a:alpha val="40000"/>
                  </a:schemeClr>
                </a:glow>
              </a:effectLst>
            </a:endParaRPr>
          </a:p>
        </p:txBody>
      </p:sp>
      <p:pic>
        <p:nvPicPr>
          <p:cNvPr id="4100" name="Picture 4" descr="C:\Users\Monika\AppData\Local\Microsoft\Windows\INetCache\IE\I5I2PRJO\Elbląg,_układ_urbanistyczny_Starego_Miasta[1].jpg"/>
          <p:cNvPicPr>
            <a:picLocks noChangeAspect="1" noChangeArrowheads="1"/>
          </p:cNvPicPr>
          <p:nvPr/>
        </p:nvPicPr>
        <p:blipFill>
          <a:blip r:embed="rId2" cstate="print"/>
          <a:srcRect/>
          <a:stretch>
            <a:fillRect/>
          </a:stretch>
        </p:blipFill>
        <p:spPr bwMode="auto">
          <a:xfrm>
            <a:off x="285720" y="1928802"/>
            <a:ext cx="5188467" cy="3891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43240" y="500042"/>
            <a:ext cx="2771657"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66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TORUŃ</a:t>
            </a:r>
            <a:endParaRPr lang="pl-PL"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5123" name="Picture 3" descr="C:\Users\Monika\AppData\Local\Microsoft\Windows\INetCache\IE\PRLQ653V\602945_Toruń_dzielnica_Starego_Miasta_z_kat._J._Chrzciciela_03[1].jpg"/>
          <p:cNvPicPr>
            <a:picLocks noChangeAspect="1" noChangeArrowheads="1"/>
          </p:cNvPicPr>
          <p:nvPr/>
        </p:nvPicPr>
        <p:blipFill>
          <a:blip r:embed="rId2" cstate="print"/>
          <a:srcRect/>
          <a:stretch>
            <a:fillRect/>
          </a:stretch>
        </p:blipFill>
        <p:spPr bwMode="auto">
          <a:xfrm>
            <a:off x="214282" y="2214554"/>
            <a:ext cx="4643470" cy="3095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pole tekstowe 6"/>
          <p:cNvSpPr txBox="1"/>
          <p:nvPr/>
        </p:nvSpPr>
        <p:spPr>
          <a:xfrm>
            <a:off x="5220072" y="2132856"/>
            <a:ext cx="3604390" cy="427809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smtClean="0">
                <a:effectLst>
                  <a:glow rad="228600">
                    <a:schemeClr val="accent6">
                      <a:satMod val="175000"/>
                      <a:alpha val="40000"/>
                    </a:schemeClr>
                  </a:glow>
                </a:effectLst>
              </a:rPr>
              <a:t>T</a:t>
            </a:r>
            <a:r>
              <a:rPr lang="pl-PL" sz="1600" b="1" dirty="0" smtClean="0">
                <a:effectLst>
                  <a:glow rad="228600">
                    <a:schemeClr val="accent6">
                      <a:satMod val="175000"/>
                      <a:alpha val="40000"/>
                    </a:schemeClr>
                  </a:glow>
                </a:effectLst>
              </a:rPr>
              <a:t>ORUŃ</a:t>
            </a:r>
            <a:r>
              <a:rPr lang="en-US" sz="1600" b="1" dirty="0" smtClean="0">
                <a:effectLst>
                  <a:glow rad="228600">
                    <a:schemeClr val="accent6">
                      <a:satMod val="175000"/>
                      <a:alpha val="40000"/>
                    </a:schemeClr>
                  </a:glow>
                </a:effectLst>
              </a:rPr>
              <a:t> </a:t>
            </a:r>
            <a:r>
              <a:rPr lang="en-US" sz="1600" dirty="0">
                <a:effectLst>
                  <a:glow rad="63500">
                    <a:schemeClr val="accent6">
                      <a:satMod val="175000"/>
                      <a:alpha val="40000"/>
                    </a:schemeClr>
                  </a:glow>
                </a:effectLst>
              </a:rPr>
              <a:t>has maritime traditions and its largest development of trade conducted by sea. The former size and prosperity of </a:t>
            </a:r>
            <a:r>
              <a:rPr lang="en-US" sz="1600" dirty="0" err="1">
                <a:effectLst>
                  <a:glow rad="63500">
                    <a:schemeClr val="accent6">
                      <a:satMod val="175000"/>
                      <a:alpha val="40000"/>
                    </a:schemeClr>
                  </a:glow>
                </a:effectLst>
              </a:rPr>
              <a:t>Toruń</a:t>
            </a:r>
            <a:r>
              <a:rPr lang="en-US" sz="1600" dirty="0">
                <a:effectLst>
                  <a:glow rad="63500">
                    <a:schemeClr val="accent6">
                      <a:satMod val="175000"/>
                      <a:alpha val="40000"/>
                    </a:schemeClr>
                  </a:glow>
                </a:effectLst>
              </a:rPr>
              <a:t>, its monumental and valuable gothic monuments and political significance were the result of such a geographical location. In the 13th and 14th centuries </a:t>
            </a:r>
            <a:r>
              <a:rPr lang="en-US" sz="1600" dirty="0" err="1">
                <a:effectLst>
                  <a:glow rad="63500">
                    <a:schemeClr val="accent6">
                      <a:satMod val="175000"/>
                      <a:alpha val="40000"/>
                    </a:schemeClr>
                  </a:glow>
                </a:effectLst>
              </a:rPr>
              <a:t>Toruń</a:t>
            </a:r>
            <a:r>
              <a:rPr lang="en-US" sz="1600" dirty="0">
                <a:effectLst>
                  <a:glow rad="63500">
                    <a:schemeClr val="accent6">
                      <a:satMod val="175000"/>
                      <a:alpha val="40000"/>
                    </a:schemeClr>
                  </a:glow>
                </a:effectLst>
              </a:rPr>
              <a:t> was the largest port connected with sea shipping in the territories of today's Poland. Already before 1280, he belonged to the Hanseatic League as one of its most important members, performing important functions. Through this port trade exchange of Prussian, Polish, </a:t>
            </a:r>
            <a:r>
              <a:rPr lang="en-US" sz="1600" dirty="0" err="1">
                <a:effectLst>
                  <a:glow rad="63500">
                    <a:schemeClr val="accent6">
                      <a:satMod val="175000"/>
                      <a:alpha val="40000"/>
                    </a:schemeClr>
                  </a:glow>
                </a:effectLst>
              </a:rPr>
              <a:t>Ruthenian</a:t>
            </a:r>
            <a:r>
              <a:rPr lang="en-US" sz="1600" dirty="0">
                <a:effectLst>
                  <a:glow rad="63500">
                    <a:schemeClr val="accent6">
                      <a:satMod val="175000"/>
                      <a:alpha val="40000"/>
                    </a:schemeClr>
                  </a:glow>
                </a:effectLst>
              </a:rPr>
              <a:t> and Hungarian lands with Western Europe took place.</a:t>
            </a:r>
            <a:endParaRPr lang="pl-PL" sz="1600" dirty="0">
              <a:effectLst>
                <a:glow rad="63500">
                  <a:schemeClr val="accent6">
                    <a:satMod val="175000"/>
                    <a:alpha val="40000"/>
                  </a:schemeClr>
                </a:glow>
              </a:effectLst>
            </a:endParaRPr>
          </a:p>
        </p:txBody>
      </p:sp>
    </p:spTree>
    <p:extLst>
      <p:ext uri="{BB962C8B-B14F-4D97-AF65-F5344CB8AC3E}">
        <p14:creationId xmlns:p14="http://schemas.microsoft.com/office/powerpoint/2010/main" val="3198882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0364" y="428604"/>
            <a:ext cx="343132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66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KRAKÓW</a:t>
            </a:r>
            <a:endParaRPr lang="pl-PL" sz="6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6146" name="Picture 2" descr="C:\Users\Monika\AppData\Local\Microsoft\Windows\INetCache\IE\G9NS87FZ\Krakow_(Rynek_Glowny_-_Sukiennice)[1].jpg"/>
          <p:cNvPicPr>
            <a:picLocks noChangeAspect="1" noChangeArrowheads="1"/>
          </p:cNvPicPr>
          <p:nvPr/>
        </p:nvPicPr>
        <p:blipFill>
          <a:blip r:embed="rId2"/>
          <a:srcRect/>
          <a:stretch>
            <a:fillRect/>
          </a:stretch>
        </p:blipFill>
        <p:spPr bwMode="auto">
          <a:xfrm>
            <a:off x="428596" y="2000240"/>
            <a:ext cx="4489534" cy="33890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pole tekstowe 5"/>
          <p:cNvSpPr txBox="1"/>
          <p:nvPr/>
        </p:nvSpPr>
        <p:spPr>
          <a:xfrm>
            <a:off x="5292080" y="1928802"/>
            <a:ext cx="367696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b="1" dirty="0" smtClean="0">
                <a:effectLst>
                  <a:glow rad="228600">
                    <a:schemeClr val="accent6">
                      <a:satMod val="175000"/>
                      <a:alpha val="40000"/>
                    </a:schemeClr>
                  </a:glow>
                </a:effectLst>
              </a:rPr>
              <a:t>KRAKÓW</a:t>
            </a:r>
            <a:r>
              <a:rPr lang="pl-PL" dirty="0" smtClean="0"/>
              <a:t> </a:t>
            </a:r>
            <a:r>
              <a:rPr lang="en-US" dirty="0" smtClean="0">
                <a:effectLst>
                  <a:glow rad="63500">
                    <a:schemeClr val="accent6">
                      <a:satMod val="175000"/>
                      <a:alpha val="40000"/>
                    </a:schemeClr>
                  </a:glow>
                </a:effectLst>
              </a:rPr>
              <a:t>is </a:t>
            </a:r>
            <a:r>
              <a:rPr lang="en-US" dirty="0">
                <a:effectLst>
                  <a:glow rad="63500">
                    <a:schemeClr val="accent6">
                      <a:satMod val="175000"/>
                      <a:alpha val="40000"/>
                    </a:schemeClr>
                  </a:glow>
                </a:effectLst>
              </a:rPr>
              <a:t>located in southern Poland. It is one of the largest cities in Poland. In this place there are 43 parks, which cover about 400 hectares and 5 nature reserves. We also have two spas here - </a:t>
            </a:r>
            <a:r>
              <a:rPr lang="en-US" dirty="0" err="1">
                <a:effectLst>
                  <a:glow rad="63500">
                    <a:schemeClr val="accent6">
                      <a:satMod val="175000"/>
                      <a:alpha val="40000"/>
                    </a:schemeClr>
                  </a:glow>
                </a:effectLst>
              </a:rPr>
              <a:t>Swoszawice</a:t>
            </a:r>
            <a:r>
              <a:rPr lang="en-US" dirty="0">
                <a:effectLst>
                  <a:glow rad="63500">
                    <a:schemeClr val="accent6">
                      <a:satMod val="175000"/>
                      <a:alpha val="40000"/>
                    </a:schemeClr>
                  </a:glow>
                </a:effectLst>
              </a:rPr>
              <a:t> and </a:t>
            </a:r>
            <a:r>
              <a:rPr lang="en-US" dirty="0" err="1">
                <a:effectLst>
                  <a:glow rad="63500">
                    <a:schemeClr val="accent6">
                      <a:satMod val="175000"/>
                      <a:alpha val="40000"/>
                    </a:schemeClr>
                  </a:glow>
                </a:effectLst>
              </a:rPr>
              <a:t>Mateczny</a:t>
            </a:r>
            <a:r>
              <a:rPr lang="en-US" dirty="0">
                <a:effectLst>
                  <a:glow rad="63500">
                    <a:schemeClr val="accent6">
                      <a:satMod val="175000"/>
                      <a:alpha val="40000"/>
                    </a:schemeClr>
                  </a:glow>
                </a:effectLst>
              </a:rPr>
              <a:t>. Unfortunately, Krakow is one of the most polluted cities in Poland. This city was the second capital of Poland. In the past, it belonged to the Hanseatic League, associating the most important shopping centers in Europe. There are many interesting places here that are noteworthy.</a:t>
            </a:r>
            <a:endParaRPr lang="pl-PL" dirty="0">
              <a:effectLst>
                <a:glow rad="63500">
                  <a:schemeClr val="accent6">
                    <a:satMod val="175000"/>
                    <a:alpha val="40000"/>
                  </a:schemeClr>
                </a:glow>
              </a:effectLst>
            </a:endParaRPr>
          </a:p>
        </p:txBody>
      </p:sp>
    </p:spTree>
    <p:extLst>
      <p:ext uri="{BB962C8B-B14F-4D97-AF65-F5344CB8AC3E}">
        <p14:creationId xmlns:p14="http://schemas.microsoft.com/office/powerpoint/2010/main" val="2354559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onika\AppData\Local\Microsoft\Windows\INetCache\IE\PRLQ653V\Gdańsk_Długi_Targ_nocą[1].jpg"/>
          <p:cNvPicPr>
            <a:picLocks noChangeAspect="1" noChangeArrowheads="1"/>
          </p:cNvPicPr>
          <p:nvPr/>
        </p:nvPicPr>
        <p:blipFill>
          <a:blip r:embed="rId2" cstate="print"/>
          <a:srcRect/>
          <a:stretch>
            <a:fillRect/>
          </a:stretch>
        </p:blipFill>
        <p:spPr bwMode="auto">
          <a:xfrm>
            <a:off x="0" y="0"/>
            <a:ext cx="4214810" cy="2896170"/>
          </a:xfrm>
          <a:prstGeom prst="rect">
            <a:avLst/>
          </a:prstGeom>
          <a:ln>
            <a:noFill/>
          </a:ln>
          <a:effectLst>
            <a:softEdge rad="112500"/>
          </a:effectLst>
        </p:spPr>
      </p:pic>
      <p:pic>
        <p:nvPicPr>
          <p:cNvPr id="7171" name="Picture 3" descr="C:\Users\Monika\AppData\Local\Microsoft\Windows\INetCache\IE\G9NS87FZ\1200px-Calle_Dlugie_Pobrzeze,_Gdansk,_Polonia,_2013-05-20,_DD_06[1].jpg"/>
          <p:cNvPicPr>
            <a:picLocks noChangeAspect="1" noChangeArrowheads="1"/>
          </p:cNvPicPr>
          <p:nvPr/>
        </p:nvPicPr>
        <p:blipFill>
          <a:blip r:embed="rId3"/>
          <a:srcRect/>
          <a:stretch>
            <a:fillRect/>
          </a:stretch>
        </p:blipFill>
        <p:spPr bwMode="auto">
          <a:xfrm>
            <a:off x="4203305" y="0"/>
            <a:ext cx="4940695" cy="2686683"/>
          </a:xfrm>
          <a:prstGeom prst="rect">
            <a:avLst/>
          </a:prstGeom>
          <a:ln>
            <a:noFill/>
          </a:ln>
          <a:effectLst>
            <a:softEdge rad="112500"/>
          </a:effectLst>
        </p:spPr>
      </p:pic>
      <p:pic>
        <p:nvPicPr>
          <p:cNvPr id="7172" name="Picture 4" descr="C:\Users\Monika\AppData\Local\Microsoft\Windows\INetCache\IE\0RASXM2B\Gdansk_Downtown_(airview)[1].jpg"/>
          <p:cNvPicPr>
            <a:picLocks noChangeAspect="1" noChangeArrowheads="1"/>
          </p:cNvPicPr>
          <p:nvPr/>
        </p:nvPicPr>
        <p:blipFill>
          <a:blip r:embed="rId4" cstate="print"/>
          <a:srcRect/>
          <a:stretch>
            <a:fillRect/>
          </a:stretch>
        </p:blipFill>
        <p:spPr bwMode="auto">
          <a:xfrm>
            <a:off x="0" y="3719759"/>
            <a:ext cx="4643438" cy="3138241"/>
          </a:xfrm>
          <a:prstGeom prst="rect">
            <a:avLst/>
          </a:prstGeom>
          <a:ln>
            <a:noFill/>
          </a:ln>
          <a:effectLst>
            <a:softEdge rad="112500"/>
          </a:effectLst>
        </p:spPr>
      </p:pic>
      <p:pic>
        <p:nvPicPr>
          <p:cNvPr id="7174" name="Picture 6" descr="C:\Users\Monika\AppData\Local\Microsoft\Windows\INetCache\IE\I5I2PRJO\Gdańsk,_ul._Długi_Targ_2[1].jpg"/>
          <p:cNvPicPr>
            <a:picLocks noChangeAspect="1" noChangeArrowheads="1"/>
          </p:cNvPicPr>
          <p:nvPr/>
        </p:nvPicPr>
        <p:blipFill>
          <a:blip r:embed="rId5" cstate="print"/>
          <a:srcRect/>
          <a:stretch>
            <a:fillRect/>
          </a:stretch>
        </p:blipFill>
        <p:spPr bwMode="auto">
          <a:xfrm>
            <a:off x="4643438" y="3589735"/>
            <a:ext cx="4500562" cy="3268265"/>
          </a:xfrm>
          <a:prstGeom prst="rect">
            <a:avLst/>
          </a:prstGeom>
          <a:ln>
            <a:noFill/>
          </a:ln>
          <a:effectLst>
            <a:softEdge rad="112500"/>
          </a:effectLst>
        </p:spPr>
      </p:pic>
      <p:sp>
        <p:nvSpPr>
          <p:cNvPr id="4" name="Prostokąt 3"/>
          <p:cNvSpPr/>
          <p:nvPr/>
        </p:nvSpPr>
        <p:spPr>
          <a:xfrm>
            <a:off x="2357422" y="2555865"/>
            <a:ext cx="4572032" cy="1200329"/>
          </a:xfrm>
          <a:prstGeom prst="rect">
            <a:avLst/>
          </a:prstGeom>
          <a:noFill/>
        </p:spPr>
        <p:txBody>
          <a:bodyPr wrap="square" lIns="91440" tIns="45720" rIns="91440" bIns="45720">
            <a:spAutoFit/>
          </a:bodyPr>
          <a:lstStyle/>
          <a:p>
            <a:pPr algn="ctr"/>
            <a:r>
              <a:rPr lang="pl-PL"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GDAŃSK</a:t>
            </a:r>
            <a:endParaRPr lang="pl-PL"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1540248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136</TotalTime>
  <Words>525</Words>
  <Application>Microsoft Office PowerPoint</Application>
  <PresentationFormat>Pokaz na ekranie (4:3)</PresentationFormat>
  <Paragraphs>27</Paragraphs>
  <Slides>16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Arial Black</vt:lpstr>
      <vt:lpstr>Franklin Gothic Book</vt:lpstr>
      <vt:lpstr>Franklin Gothic Medium</vt:lpstr>
      <vt:lpstr>Tunga</vt:lpstr>
      <vt:lpstr>Wingdings</vt:lpstr>
      <vt:lpstr>Angles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Monika</dc:creator>
  <cp:lastModifiedBy>Jolanta Kozubska</cp:lastModifiedBy>
  <cp:revision>13</cp:revision>
  <dcterms:created xsi:type="dcterms:W3CDTF">2018-03-23T19:44:12Z</dcterms:created>
  <dcterms:modified xsi:type="dcterms:W3CDTF">2018-04-04T17:52:50Z</dcterms:modified>
</cp:coreProperties>
</file>