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257" r:id="rId3"/>
    <p:sldId id="281" r:id="rId4"/>
    <p:sldId id="258" r:id="rId5"/>
    <p:sldId id="259" r:id="rId6"/>
    <p:sldId id="274" r:id="rId7"/>
    <p:sldId id="275" r:id="rId8"/>
    <p:sldId id="260" r:id="rId9"/>
    <p:sldId id="261" r:id="rId10"/>
    <p:sldId id="262" r:id="rId11"/>
    <p:sldId id="264" r:id="rId12"/>
    <p:sldId id="266" r:id="rId13"/>
    <p:sldId id="268" r:id="rId14"/>
    <p:sldId id="279" r:id="rId15"/>
    <p:sldId id="280" r:id="rId16"/>
    <p:sldId id="269" r:id="rId17"/>
    <p:sldId id="270" r:id="rId18"/>
    <p:sldId id="271" r:id="rId19"/>
    <p:sldId id="272" r:id="rId20"/>
    <p:sldId id="273" r:id="rId21"/>
    <p:sldId id="276" r:id="rId22"/>
    <p:sldId id="277" r:id="rId23"/>
    <p:sldId id="278" r:id="rId24"/>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80" y="66"/>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pl-PL" sz="1400" b="0" i="0" u="none" strike="noStrike" kern="1200">
              <a:ln>
                <a:noFill/>
              </a:ln>
              <a:latin typeface="Arial" pitchFamily="18"/>
              <a:ea typeface="Microsoft YaHei" pitchFamily="2"/>
              <a:cs typeface="Lucida Sans"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55D0B2B3-45C7-4C50-8C7A-C309B879BB27}" type="slidenum">
              <a:rPr/>
              <a:pPr marL="0" marR="0" lvl="0" indent="0" algn="r" rtl="0" hangingPunct="0">
                <a:lnSpc>
                  <a:spcPct val="100000"/>
                </a:lnSpc>
                <a:spcBef>
                  <a:spcPts val="0"/>
                </a:spcBef>
                <a:spcAft>
                  <a:spcPts val="0"/>
                </a:spcAft>
                <a:buNone/>
                <a:tabLst/>
                <a:defRPr sz="1400"/>
              </a:pPr>
              <a:t>‹#›</a:t>
            </a:fld>
            <a:endParaRPr lang="pl-PL" sz="1400" b="0" i="0" u="none" strike="noStrike" kern="1200">
              <a:ln>
                <a:noFill/>
              </a:ln>
              <a:latin typeface="Arial" pitchFamily="18"/>
              <a:ea typeface="Microsoft YaHei" pitchFamily="2"/>
              <a:cs typeface="Lucida Sans" pitchFamily="2"/>
            </a:endParaRPr>
          </a:p>
        </p:txBody>
      </p:sp>
    </p:spTree>
    <p:extLst>
      <p:ext uri="{BB962C8B-B14F-4D97-AF65-F5344CB8AC3E}">
        <p14:creationId xmlns:p14="http://schemas.microsoft.com/office/powerpoint/2010/main" val="290787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pl-PL" sz="1400" kern="1200">
                <a:latin typeface="Times New Roman" pitchFamily="18"/>
                <a:ea typeface="Lucida Sans Unicode"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pl-PL" sz="1400" kern="1200">
                <a:latin typeface="Times New Roman" pitchFamily="18"/>
                <a:ea typeface="Lucida Sans Unicode" pitchFamily="2"/>
                <a:cs typeface="Tahoma" pitchFamily="2"/>
              </a:defRPr>
            </a:lvl1pPr>
          </a:lstStyle>
          <a:p>
            <a:pPr lvl="0"/>
            <a:fld id="{BEE01A0C-2C80-42E8-8DD1-B9FB3870DC99}" type="slidenum">
              <a:rPr/>
              <a:pPr lvl="0"/>
              <a:t>‹#›</a:t>
            </a:fld>
            <a:endParaRPr lang="pl-PL"/>
          </a:p>
        </p:txBody>
      </p:sp>
    </p:spTree>
    <p:extLst>
      <p:ext uri="{BB962C8B-B14F-4D97-AF65-F5344CB8AC3E}">
        <p14:creationId xmlns:p14="http://schemas.microsoft.com/office/powerpoint/2010/main" val="759609298"/>
      </p:ext>
    </p:extLst>
  </p:cSld>
  <p:clrMap bg1="lt1" tx1="dk1" bg2="lt2" tx2="dk2" accent1="accent1" accent2="accent2" accent3="accent3" accent4="accent4" accent5="accent5" accent6="accent6" hlink="hlink" folHlink="folHlink"/>
  <p:notesStyle>
    <a:lvl1pPr marL="216000" marR="0" indent="-216000" rtl="0" hangingPunct="0">
      <a:tabLst/>
      <a:defRPr lang="pl-PL"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spAutoFit/>
          </a:bodyPr>
          <a:lstStyle/>
          <a:p>
            <a:endParaRPr lang="pl-PL"/>
          </a:p>
        </p:txBody>
      </p:sp>
    </p:spTree>
    <p:extLst>
      <p:ext uri="{BB962C8B-B14F-4D97-AF65-F5344CB8AC3E}">
        <p14:creationId xmlns:p14="http://schemas.microsoft.com/office/powerpoint/2010/main" val="266833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58125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4957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245213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329295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183951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140021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7002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ymbol zastępczy notatek 2"/>
          <p:cNvSpPr txBox="1">
            <a:spLocks noGrp="1"/>
          </p:cNvSpPr>
          <p:nvPr>
            <p:ph type="body" sz="quarter" idx="1"/>
          </p:nvPr>
        </p:nvSpPr>
        <p:spPr/>
        <p:txBody>
          <a:bodyPr/>
          <a:lstStyle/>
          <a:p>
            <a:endParaRPr lang="pl-PL"/>
          </a:p>
        </p:txBody>
      </p:sp>
    </p:spTree>
    <p:extLst>
      <p:ext uri="{BB962C8B-B14F-4D97-AF65-F5344CB8AC3E}">
        <p14:creationId xmlns:p14="http://schemas.microsoft.com/office/powerpoint/2010/main" val="68346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504031" y="4078349"/>
            <a:ext cx="9156568" cy="1259946"/>
          </a:xfrm>
        </p:spPr>
        <p:txBody>
          <a:bodyPr>
            <a:noAutofit/>
          </a:bodyPr>
          <a:lstStyle>
            <a:lvl1pPr marL="0" indent="0" algn="ctr">
              <a:buNone/>
              <a:defRPr sz="2400" spc="110" baseline="0">
                <a:solidFill>
                  <a:schemeClr val="tx2"/>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504031" y="1580424"/>
            <a:ext cx="9156568" cy="2183906"/>
          </a:xfrm>
          <a:ln w="6350" cap="rnd">
            <a:noFill/>
          </a:ln>
        </p:spPr>
        <p:txBody>
          <a:bodyPr anchor="b" anchorCtr="0">
            <a:noAutofit/>
          </a:bodyPr>
          <a:lstStyle>
            <a:lvl1pPr algn="ctr">
              <a:defRPr lang="en-US" sz="53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613546" y="3913357"/>
            <a:ext cx="3276203" cy="175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5190876" y="3913357"/>
            <a:ext cx="3276203" cy="1750"/>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5005418" y="3887095"/>
            <a:ext cx="50403" cy="50398"/>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100794" tIns="50397" rIns="100794" bIns="50397"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pPr lvl="0"/>
            <a:endParaRPr lang="pl-PL"/>
          </a:p>
        </p:txBody>
      </p:sp>
      <p:sp>
        <p:nvSpPr>
          <p:cNvPr id="16" name="Symbol zastępczy numeru slajdu 15"/>
          <p:cNvSpPr>
            <a:spLocks noGrp="1"/>
          </p:cNvSpPr>
          <p:nvPr>
            <p:ph type="sldNum" sz="quarter" idx="11"/>
          </p:nvPr>
        </p:nvSpPr>
        <p:spPr/>
        <p:txBody>
          <a:bodyPr/>
          <a:lstStyle/>
          <a:p>
            <a:pPr lvl="0"/>
            <a:fld id="{5D597628-1BC8-4904-8E5F-D7BCD3CE77E9}" type="slidenum">
              <a:rPr lang="pl-PL" smtClean="0"/>
              <a:pPr lvl="0"/>
              <a:t>‹#›</a:t>
            </a:fld>
            <a:endParaRPr lang="pl-PL"/>
          </a:p>
        </p:txBody>
      </p:sp>
      <p:sp>
        <p:nvSpPr>
          <p:cNvPr id="17" name="Symbol zastępczy stopki 16"/>
          <p:cNvSpPr>
            <a:spLocks noGrp="1"/>
          </p:cNvSpPr>
          <p:nvPr>
            <p:ph type="ftr" sz="quarter" idx="12"/>
          </p:nvPr>
        </p:nvSpPr>
        <p:spPr/>
        <p:txBody>
          <a:bodyPr/>
          <a:lstStyle/>
          <a:p>
            <a:pPr lvl="0"/>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990EA66A-399C-4F6E-9C02-5DC2D69BCF23}" type="slidenum">
              <a:rPr lang="pl-PL" smtClean="0"/>
              <a:pPr lvl="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453" y="302738"/>
            <a:ext cx="2268141" cy="645022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4031" y="302738"/>
            <a:ext cx="6636411" cy="645022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59322FF7-6BFA-483E-AB34-3A29B6092E10}" type="slidenum">
              <a:rPr lang="pl-PL" smtClean="0"/>
              <a:pPr lvl="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504031" y="1679928"/>
            <a:ext cx="9072563" cy="5039783"/>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pPr lvl="0"/>
            <a:endParaRPr lang="pl-PL"/>
          </a:p>
        </p:txBody>
      </p:sp>
      <p:sp>
        <p:nvSpPr>
          <p:cNvPr id="15" name="Symbol zastępczy numeru slajdu 14"/>
          <p:cNvSpPr>
            <a:spLocks noGrp="1"/>
          </p:cNvSpPr>
          <p:nvPr>
            <p:ph type="sldNum" sz="quarter" idx="15"/>
          </p:nvPr>
        </p:nvSpPr>
        <p:spPr/>
        <p:txBody>
          <a:bodyPr/>
          <a:lstStyle>
            <a:lvl1pPr algn="ctr">
              <a:defRPr/>
            </a:lvl1pPr>
          </a:lstStyle>
          <a:p>
            <a:pPr lvl="0"/>
            <a:fld id="{27A07060-7120-4E9C-8447-7310705791C1}" type="slidenum">
              <a:rPr lang="pl-PL" smtClean="0"/>
              <a:pPr lvl="0"/>
              <a:t>‹#›</a:t>
            </a:fld>
            <a:endParaRPr lang="pl-PL"/>
          </a:p>
        </p:txBody>
      </p:sp>
      <p:sp>
        <p:nvSpPr>
          <p:cNvPr id="16" name="Symbol zastępczy stopki 15"/>
          <p:cNvSpPr>
            <a:spLocks noGrp="1"/>
          </p:cNvSpPr>
          <p:nvPr>
            <p:ph type="ftr" sz="quarter" idx="16"/>
          </p:nvPr>
        </p:nvSpPr>
        <p:spPr/>
        <p:txBody>
          <a:bodyPr/>
          <a:lstStyle/>
          <a:p>
            <a:pPr lvl="0"/>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71088CAE-2C61-4453-9BCE-A8F62FD4935A}" type="slidenum">
              <a:rPr lang="pl-PL" smtClean="0"/>
              <a:pPr lvl="0"/>
              <a:t>‹#›</a:t>
            </a:fld>
            <a:endParaRPr lang="pl-PL"/>
          </a:p>
        </p:txBody>
      </p:sp>
      <p:sp>
        <p:nvSpPr>
          <p:cNvPr id="2" name="Tytuł 1"/>
          <p:cNvSpPr>
            <a:spLocks noGrp="1"/>
          </p:cNvSpPr>
          <p:nvPr>
            <p:ph type="title"/>
          </p:nvPr>
        </p:nvSpPr>
        <p:spPr>
          <a:xfrm>
            <a:off x="756047" y="3863834"/>
            <a:ext cx="8736542" cy="1511935"/>
          </a:xfrm>
        </p:spPr>
        <p:txBody>
          <a:bodyPr>
            <a:noAutofit/>
          </a:bodyPr>
          <a:lstStyle>
            <a:lvl1pPr algn="l" rtl="0">
              <a:spcBef>
                <a:spcPct val="0"/>
              </a:spcBef>
              <a:buNone/>
              <a:defRPr lang="en-US" sz="53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56047" y="5466229"/>
            <a:ext cx="8736542" cy="1085489"/>
          </a:xfrm>
        </p:spPr>
        <p:txBody>
          <a:bodyPr anchor="t"/>
          <a:lstStyle>
            <a:lvl1pPr marL="0" indent="0">
              <a:buNone/>
              <a:defRPr sz="2200" spc="110" baseline="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756047" y="5420074"/>
            <a:ext cx="8736542" cy="474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51B25F11-1734-476C-A90A-7562A20A7740}" type="slidenum">
              <a:rPr lang="pl-PL" smtClean="0"/>
              <a:pPr lvl="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504031" y="1679928"/>
            <a:ext cx="4475798" cy="5039783"/>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5124317" y="1679928"/>
            <a:ext cx="4475798" cy="5039783"/>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pPr lvl="0"/>
            <a:fld id="{3D2FF46F-29AA-4C3D-B596-B6E268A80F56}" type="slidenum">
              <a:rPr lang="pl-PL" smtClean="0"/>
              <a:pPr lvl="0"/>
              <a:t>‹#›</a:t>
            </a:fld>
            <a:endParaRPr lang="pl-PL"/>
          </a:p>
        </p:txBody>
      </p:sp>
      <p:sp>
        <p:nvSpPr>
          <p:cNvPr id="8" name="Symbol zastępczy stopki 7"/>
          <p:cNvSpPr>
            <a:spLocks noGrp="1"/>
          </p:cNvSpPr>
          <p:nvPr>
            <p:ph type="ftr" sz="quarter" idx="11"/>
          </p:nvPr>
        </p:nvSpPr>
        <p:spPr/>
        <p:txBody>
          <a:bodyPr/>
          <a:lstStyle/>
          <a:p>
            <a:pPr lvl="0"/>
            <a:endParaRPr lang="pl-PL"/>
          </a:p>
        </p:txBody>
      </p:sp>
      <p:sp>
        <p:nvSpPr>
          <p:cNvPr id="7" name="Symbol zastępczy daty 6"/>
          <p:cNvSpPr>
            <a:spLocks noGrp="1"/>
          </p:cNvSpPr>
          <p:nvPr>
            <p:ph type="dt" sz="half" idx="10"/>
          </p:nvPr>
        </p:nvSpPr>
        <p:spPr/>
        <p:txBody>
          <a:bodyPr/>
          <a:lstStyle/>
          <a:p>
            <a:pPr lvl="0"/>
            <a:endParaRPr lang="pl-PL"/>
          </a:p>
        </p:txBody>
      </p:sp>
      <p:sp>
        <p:nvSpPr>
          <p:cNvPr id="3" name="Symbol zastępczy tekstu 2"/>
          <p:cNvSpPr>
            <a:spLocks noGrp="1"/>
          </p:cNvSpPr>
          <p:nvPr>
            <p:ph type="body" idx="1"/>
          </p:nvPr>
        </p:nvSpPr>
        <p:spPr>
          <a:xfrm>
            <a:off x="504031" y="1542792"/>
            <a:ext cx="4454027" cy="839964"/>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100794" tIns="50397" rIns="100794" bIns="50397" anchor="b">
            <a:noAutofit/>
          </a:bodyPr>
          <a:lstStyle>
            <a:lvl1pPr marL="0" indent="0" algn="l">
              <a:spcBef>
                <a:spcPts val="0"/>
              </a:spcBef>
              <a:buNone/>
              <a:defRPr sz="2900" b="1">
                <a:solidFill>
                  <a:schemeClr val="tx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504031" y="2427182"/>
            <a:ext cx="4452276" cy="4314055"/>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5126068" y="2427182"/>
            <a:ext cx="4452276" cy="4314055"/>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504031" y="171353"/>
            <a:ext cx="9072563" cy="1259946"/>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5124318" y="1542792"/>
            <a:ext cx="4454027" cy="839964"/>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100794" tIns="50397" rIns="100794" bIns="50397" anchor="b">
            <a:noAutofit/>
          </a:bodyPr>
          <a:lstStyle>
            <a:lvl1pPr marL="0" indent="0" algn="l">
              <a:spcBef>
                <a:spcPts val="0"/>
              </a:spcBef>
              <a:buNone/>
              <a:defRPr sz="2900" b="1" baseline="0">
                <a:solidFill>
                  <a:schemeClr val="tx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pl-PL" smtClean="0"/>
              <a:t>Kliknij, aby edytować style wzorca tekstu</a:t>
            </a:r>
          </a:p>
        </p:txBody>
      </p:sp>
      <p:cxnSp>
        <p:nvCxnSpPr>
          <p:cNvPr id="10" name="Łącznik prosty 9"/>
          <p:cNvCxnSpPr/>
          <p:nvPr/>
        </p:nvCxnSpPr>
        <p:spPr>
          <a:xfrm>
            <a:off x="620608" y="2403288"/>
            <a:ext cx="4133056" cy="1750"/>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5241925" y="2403288"/>
            <a:ext cx="4133056" cy="1750"/>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79D0FC8D-752B-4397-B801-8D1C13658B8D}" type="slidenum">
              <a:rPr lang="pl-PL" smtClean="0"/>
              <a:pPr lvl="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8F2B8E15-EA23-49D8-985B-5E00DA4AF36E}" type="slidenum">
              <a:rPr lang="pl-PL" smtClean="0"/>
              <a:pPr lvl="0"/>
              <a:t>‹#›</a:t>
            </a:fld>
            <a:endParaRPr lang="pl-PL"/>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504031" y="503978"/>
            <a:ext cx="6888427" cy="6299729"/>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7476463" y="1763924"/>
            <a:ext cx="2187496" cy="4115823"/>
          </a:xfrm>
        </p:spPr>
        <p:txBody>
          <a:bodyPr tIns="50397" bIns="50397" anchor="t" anchorCtr="0"/>
          <a:lstStyle>
            <a:lvl1pPr marL="0" indent="0">
              <a:lnSpc>
                <a:spcPct val="125000"/>
              </a:lnSpc>
              <a:spcAft>
                <a:spcPts val="1102"/>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7476464" y="503979"/>
            <a:ext cx="2184135" cy="1175949"/>
          </a:xfrm>
        </p:spPr>
        <p:txBody>
          <a:bodyPr lIns="100794" tIns="100794" anchor="b" anchorCtr="0"/>
          <a:lstStyle>
            <a:lvl1pPr algn="l">
              <a:buNone/>
              <a:defRPr sz="2000" b="1" spc="-55"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pPr lvl="0"/>
            <a:endParaRPr lang="pl-PL"/>
          </a:p>
        </p:txBody>
      </p:sp>
      <p:sp>
        <p:nvSpPr>
          <p:cNvPr id="9" name="Symbol zastępczy numeru slajdu 8"/>
          <p:cNvSpPr>
            <a:spLocks noGrp="1"/>
          </p:cNvSpPr>
          <p:nvPr>
            <p:ph type="sldNum" sz="quarter" idx="15"/>
          </p:nvPr>
        </p:nvSpPr>
        <p:spPr/>
        <p:txBody>
          <a:bodyPr/>
          <a:lstStyle/>
          <a:p>
            <a:pPr lvl="0"/>
            <a:fld id="{88879371-004F-4B60-9BC5-A38378AC3E88}" type="slidenum">
              <a:rPr lang="pl-PL" smtClean="0"/>
              <a:pPr lvl="0"/>
              <a:t>‹#›</a:t>
            </a:fld>
            <a:endParaRPr lang="pl-PL"/>
          </a:p>
        </p:txBody>
      </p:sp>
      <p:sp>
        <p:nvSpPr>
          <p:cNvPr id="10" name="Symbol zastępczy stopki 9"/>
          <p:cNvSpPr>
            <a:spLocks noGrp="1"/>
          </p:cNvSpPr>
          <p:nvPr>
            <p:ph type="ftr" sz="quarter" idx="16"/>
          </p:nvPr>
        </p:nvSpPr>
        <p:spPr/>
        <p:txBody>
          <a:bodyPr/>
          <a:lstStyle/>
          <a:p>
            <a:pPr lvl="0"/>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308453" y="503979"/>
            <a:ext cx="2268141" cy="1175949"/>
          </a:xfrm>
        </p:spPr>
        <p:txBody>
          <a:bodyPr lIns="100794" tIns="100794" anchor="b" anchorCtr="0"/>
          <a:lstStyle>
            <a:lvl1pPr algn="l">
              <a:buNone/>
              <a:defRPr sz="2000" b="1" spc="-55"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504031" y="503979"/>
            <a:ext cx="6636411" cy="6131736"/>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5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7308453" y="1763924"/>
            <a:ext cx="2268141" cy="4871791"/>
          </a:xfrm>
        </p:spPr>
        <p:txBody>
          <a:bodyPr anchor="t" anchorCtr="0"/>
          <a:lstStyle>
            <a:lvl1pPr marL="0" indent="0">
              <a:lnSpc>
                <a:spcPct val="125000"/>
              </a:lnSpc>
              <a:spcAft>
                <a:spcPts val="1102"/>
              </a:spcAft>
              <a:buFontTx/>
              <a:buNone/>
              <a:defRPr sz="1800" b="0">
                <a:solidFill>
                  <a:schemeClr val="tx2"/>
                </a:solidFill>
              </a:defRPr>
            </a:lvl1pPr>
            <a:lvl2pPr>
              <a:defRPr sz="1300"/>
            </a:lvl2pPr>
            <a:lvl3pPr>
              <a:defRPr sz="1100"/>
            </a:lvl3pPr>
            <a:lvl4pPr>
              <a:defRPr sz="1000"/>
            </a:lvl4pPr>
            <a:lvl5pPr>
              <a:defRPr sz="10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pPr lvl="0"/>
            <a:endParaRPr lang="pl-PL"/>
          </a:p>
        </p:txBody>
      </p:sp>
      <p:sp>
        <p:nvSpPr>
          <p:cNvPr id="9" name="Symbol zastępczy numeru slajdu 8"/>
          <p:cNvSpPr>
            <a:spLocks noGrp="1"/>
          </p:cNvSpPr>
          <p:nvPr>
            <p:ph type="sldNum" sz="quarter" idx="11"/>
          </p:nvPr>
        </p:nvSpPr>
        <p:spPr/>
        <p:txBody>
          <a:bodyPr/>
          <a:lstStyle/>
          <a:p>
            <a:pPr lvl="0"/>
            <a:fld id="{5008F27D-DCA3-4152-95FC-3FF7D611EB78}" type="slidenum">
              <a:rPr lang="pl-PL" smtClean="0"/>
              <a:pPr lvl="0"/>
              <a:t>‹#›</a:t>
            </a:fld>
            <a:endParaRPr lang="pl-PL"/>
          </a:p>
        </p:txBody>
      </p:sp>
      <p:sp>
        <p:nvSpPr>
          <p:cNvPr id="10" name="Symbol zastępczy stopki 9"/>
          <p:cNvSpPr>
            <a:spLocks noGrp="1"/>
          </p:cNvSpPr>
          <p:nvPr>
            <p:ph type="ftr" sz="quarter" idx="12"/>
          </p:nvPr>
        </p:nvSpPr>
        <p:spPr/>
        <p:txBody>
          <a:bodyPr/>
          <a:lstStyle/>
          <a:p>
            <a:pPr lvl="0"/>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504031" y="1595932"/>
            <a:ext cx="9072563" cy="5157029"/>
          </a:xfrm>
          <a:prstGeom prst="rect">
            <a:avLst/>
          </a:prstGeom>
        </p:spPr>
        <p:txBody>
          <a:bodyPr vert="horz" lIns="100794" tIns="50397" rIns="100794" bIns="50397">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6384396" y="6838394"/>
            <a:ext cx="2856177" cy="423342"/>
          </a:xfrm>
          <a:prstGeom prst="rect">
            <a:avLst/>
          </a:prstGeom>
        </p:spPr>
        <p:txBody>
          <a:bodyPr vert="horz" lIns="100794" tIns="50397" rIns="100794" bIns="50397" anchor="ctr" anchorCtr="0"/>
          <a:lstStyle>
            <a:lvl1pPr algn="l" eaLnBrk="1" latinLnBrk="0" hangingPunct="1">
              <a:defRPr kumimoji="0" sz="1300">
                <a:solidFill>
                  <a:schemeClr val="tx2"/>
                </a:solidFill>
              </a:defRPr>
            </a:lvl1pPr>
          </a:lstStyle>
          <a:p>
            <a:pPr lvl="0"/>
            <a:endParaRPr lang="pl-PL"/>
          </a:p>
        </p:txBody>
      </p:sp>
      <p:sp>
        <p:nvSpPr>
          <p:cNvPr id="10" name="Symbol zastępczy stopki 9"/>
          <p:cNvSpPr>
            <a:spLocks noGrp="1"/>
          </p:cNvSpPr>
          <p:nvPr>
            <p:ph type="ftr" sz="quarter" idx="3"/>
          </p:nvPr>
        </p:nvSpPr>
        <p:spPr>
          <a:xfrm>
            <a:off x="2352146" y="6838394"/>
            <a:ext cx="3948245" cy="423342"/>
          </a:xfrm>
          <a:prstGeom prst="rect">
            <a:avLst/>
          </a:prstGeom>
        </p:spPr>
        <p:txBody>
          <a:bodyPr vert="horz" lIns="100794" tIns="50397" rIns="100794" bIns="50397" anchor="ctr" anchorCtr="0"/>
          <a:lstStyle>
            <a:lvl1pPr algn="r" eaLnBrk="1" latinLnBrk="0" hangingPunct="1">
              <a:defRPr kumimoji="0" sz="1300">
                <a:solidFill>
                  <a:schemeClr val="tx2"/>
                </a:solidFill>
              </a:defRPr>
            </a:lvl1pPr>
          </a:lstStyle>
          <a:p>
            <a:pPr lvl="0"/>
            <a:endParaRPr lang="pl-PL"/>
          </a:p>
        </p:txBody>
      </p:sp>
      <p:sp>
        <p:nvSpPr>
          <p:cNvPr id="22" name="Symbol zastępczy numeru slajdu 21"/>
          <p:cNvSpPr>
            <a:spLocks noGrp="1"/>
          </p:cNvSpPr>
          <p:nvPr>
            <p:ph type="sldNum" sz="quarter" idx="4"/>
          </p:nvPr>
        </p:nvSpPr>
        <p:spPr>
          <a:xfrm>
            <a:off x="9272075" y="6813993"/>
            <a:ext cx="672042" cy="503978"/>
          </a:xfrm>
          <a:prstGeom prst="rect">
            <a:avLst/>
          </a:prstGeom>
          <a:noFill/>
        </p:spPr>
        <p:txBody>
          <a:bodyPr vert="horz" lIns="0" tIns="0" rIns="0" bIns="0" anchor="ctr" anchorCtr="0">
            <a:noAutofit/>
          </a:bodyPr>
          <a:lstStyle>
            <a:lvl1pPr algn="ctr" eaLnBrk="1" latinLnBrk="0" hangingPunct="1">
              <a:defRPr kumimoji="0" sz="1800" baseline="0">
                <a:solidFill>
                  <a:schemeClr val="tx2"/>
                </a:solidFill>
              </a:defRPr>
            </a:lvl1pPr>
          </a:lstStyle>
          <a:p>
            <a:pPr lvl="0"/>
            <a:fld id="{C90D8B2F-BC93-4F66-AC79-E937CDB4A93F}" type="slidenum">
              <a:rPr lang="pl-PL" smtClean="0"/>
              <a:pPr lvl="0"/>
              <a:t>‹#›</a:t>
            </a:fld>
            <a:endParaRPr lang="pl-PL"/>
          </a:p>
        </p:txBody>
      </p:sp>
      <p:sp>
        <p:nvSpPr>
          <p:cNvPr id="5" name="Symbol zastępczy tytułu 4"/>
          <p:cNvSpPr>
            <a:spLocks noGrp="1"/>
          </p:cNvSpPr>
          <p:nvPr>
            <p:ph type="title"/>
          </p:nvPr>
        </p:nvSpPr>
        <p:spPr>
          <a:xfrm>
            <a:off x="504031" y="167993"/>
            <a:ext cx="9072563" cy="1343942"/>
          </a:xfrm>
          <a:prstGeom prst="rect">
            <a:avLst/>
          </a:prstGeom>
          <a:ln w="6350" cap="rnd">
            <a:noFill/>
          </a:ln>
        </p:spPr>
        <p:txBody>
          <a:bodyPr vert="horz" lIns="100794" tIns="50397" rIns="100794" bIns="50397"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600" b="0" kern="1200" spc="-11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02383" indent="-302383" algn="l" rtl="0" eaLnBrk="1" latinLnBrk="0" hangingPunct="1">
        <a:spcBef>
          <a:spcPts val="661"/>
        </a:spcBef>
        <a:buClr>
          <a:schemeClr val="accent2"/>
        </a:buClr>
        <a:buSzPct val="85000"/>
        <a:buFont typeface="Wingdings 2"/>
        <a:buChar char=""/>
        <a:defRPr kumimoji="0" sz="2900" kern="1200">
          <a:solidFill>
            <a:schemeClr val="tx1"/>
          </a:solidFill>
          <a:latin typeface="+mn-lt"/>
          <a:ea typeface="+mn-ea"/>
          <a:cs typeface="+mn-cs"/>
        </a:defRPr>
      </a:lvl1pPr>
      <a:lvl2pPr marL="705560" indent="-302383" algn="l" rtl="0" eaLnBrk="1" latinLnBrk="0" hangingPunct="1">
        <a:spcBef>
          <a:spcPts val="331"/>
        </a:spcBef>
        <a:buClr>
          <a:schemeClr val="accent2">
            <a:shade val="75000"/>
          </a:schemeClr>
        </a:buClr>
        <a:buSzPct val="85000"/>
        <a:buFont typeface="Wingdings 2"/>
        <a:buChar char=""/>
        <a:defRPr kumimoji="0" sz="2600" kern="1200">
          <a:solidFill>
            <a:schemeClr val="tx2"/>
          </a:solidFill>
          <a:latin typeface="+mn-lt"/>
          <a:ea typeface="+mn-ea"/>
          <a:cs typeface="+mn-cs"/>
        </a:defRPr>
      </a:lvl2pPr>
      <a:lvl3pPr marL="1108737" indent="-251986" algn="l" rtl="0" eaLnBrk="1" latinLnBrk="0" hangingPunct="1">
        <a:spcBef>
          <a:spcPts val="331"/>
        </a:spcBef>
        <a:buClr>
          <a:schemeClr val="accent2">
            <a:shade val="50000"/>
          </a:schemeClr>
        </a:buClr>
        <a:buSzPct val="85000"/>
        <a:buFont typeface="Wingdings 2"/>
        <a:buChar char=""/>
        <a:defRPr kumimoji="0" sz="2300" kern="1200">
          <a:solidFill>
            <a:schemeClr val="tx1"/>
          </a:solidFill>
          <a:latin typeface="+mn-lt"/>
          <a:ea typeface="+mn-ea"/>
          <a:cs typeface="+mn-cs"/>
        </a:defRPr>
      </a:lvl3pPr>
      <a:lvl4pPr marL="1411120" indent="-251986" algn="l" rtl="0" eaLnBrk="1" latinLnBrk="0" hangingPunct="1">
        <a:spcBef>
          <a:spcPts val="331"/>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4pPr>
      <a:lvl5pPr marL="1713503" indent="-251986" algn="l" rtl="0" eaLnBrk="1" latinLnBrk="0" hangingPunct="1">
        <a:spcBef>
          <a:spcPts val="375"/>
        </a:spcBef>
        <a:buClr>
          <a:schemeClr val="accent2">
            <a:shade val="75000"/>
          </a:schemeClr>
        </a:buClr>
        <a:buSzPct val="85000"/>
        <a:buFont typeface="Wingdings 2" pitchFamily="18" charset="2"/>
        <a:buChar char=""/>
        <a:defRPr kumimoji="0" sz="1800" kern="1200">
          <a:solidFill>
            <a:schemeClr val="tx1"/>
          </a:solidFill>
          <a:latin typeface="+mn-lt"/>
          <a:ea typeface="+mn-ea"/>
          <a:cs typeface="+mn-cs"/>
        </a:defRPr>
      </a:lvl5pPr>
      <a:lvl6pPr marL="2015886" indent="-251986" algn="l" rtl="0" eaLnBrk="1" latinLnBrk="0" hangingPunct="1">
        <a:spcBef>
          <a:spcPts val="375"/>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6pPr>
      <a:lvl7pPr marL="2217475" indent="-201589" algn="l" rtl="0" eaLnBrk="1" latinLnBrk="0" hangingPunct="1">
        <a:spcBef>
          <a:spcPts val="375"/>
        </a:spcBef>
        <a:buClr>
          <a:schemeClr val="accent2">
            <a:shade val="75000"/>
          </a:schemeClr>
        </a:buClr>
        <a:buSzPct val="85000"/>
        <a:buFont typeface="Wingdings 2" pitchFamily="18" charset="2"/>
        <a:buChar char="?"/>
        <a:defRPr kumimoji="0" sz="1800" kern="1200" baseline="0">
          <a:solidFill>
            <a:schemeClr val="tx1"/>
          </a:solidFill>
          <a:latin typeface="+mn-lt"/>
          <a:ea typeface="+mn-ea"/>
          <a:cs typeface="+mn-cs"/>
        </a:defRPr>
      </a:lvl7pPr>
      <a:lvl8pPr marL="2519858" indent="-201589" algn="l" rtl="0" eaLnBrk="1" latinLnBrk="0" hangingPunct="1">
        <a:spcBef>
          <a:spcPts val="375"/>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8pPr>
      <a:lvl9pPr marL="2822241" indent="-201589" algn="l" rtl="0" eaLnBrk="1" latinLnBrk="0" hangingPunct="1">
        <a:spcBef>
          <a:spcPts val="375"/>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1151880" y="1763612"/>
            <a:ext cx="7920683" cy="3384377"/>
          </a:xfrm>
        </p:spPr>
        <p:txBody>
          <a:bodyPr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pl-PL" sz="5400" b="1" dirty="0">
                <a:solidFill>
                  <a:srgbClr val="FFC000"/>
                </a:solidFill>
                <a:latin typeface="+mj-lt"/>
                <a:cs typeface="Arial" pitchFamily="34" charset="0"/>
              </a:rPr>
              <a:t>Hanza - </a:t>
            </a:r>
            <a:r>
              <a:rPr lang="pl-PL" sz="5400" b="1" dirty="0" err="1">
                <a:solidFill>
                  <a:srgbClr val="FFC000"/>
                </a:solidFill>
                <a:latin typeface="+mj-lt"/>
                <a:cs typeface="Arial" pitchFamily="34" charset="0"/>
              </a:rPr>
              <a:t>relationship</a:t>
            </a:r>
            <a:r>
              <a:rPr lang="pl-PL" sz="5400" b="1" dirty="0">
                <a:solidFill>
                  <a:srgbClr val="FFC000"/>
                </a:solidFill>
                <a:latin typeface="+mj-lt"/>
                <a:cs typeface="Arial" pitchFamily="34" charset="0"/>
              </a:rPr>
              <a:t> </a:t>
            </a:r>
            <a:endParaRPr lang="pl-PL" sz="5400" b="1" dirty="0" smtClean="0">
              <a:solidFill>
                <a:srgbClr val="FFC000"/>
              </a:solidFill>
              <a:latin typeface="+mj-lt"/>
              <a:cs typeface="Arial" pitchFamily="34" charset="0"/>
            </a:endParaRPr>
          </a:p>
          <a:p>
            <a:pPr marL="0" lvl="0" indent="0" algn="ctr">
              <a:buNone/>
            </a:pPr>
            <a:r>
              <a:rPr lang="pl-PL" sz="5400" b="1" dirty="0" smtClean="0">
                <a:solidFill>
                  <a:srgbClr val="FFC000"/>
                </a:solidFill>
                <a:latin typeface="+mj-lt"/>
                <a:cs typeface="Arial" pitchFamily="34" charset="0"/>
              </a:rPr>
              <a:t>of </a:t>
            </a:r>
            <a:r>
              <a:rPr lang="pl-PL" sz="5400" b="1" dirty="0">
                <a:solidFill>
                  <a:srgbClr val="FFC000"/>
                </a:solidFill>
                <a:latin typeface="+mj-lt"/>
                <a:cs typeface="Arial" pitchFamily="34" charset="0"/>
              </a:rPr>
              <a:t>trading </a:t>
            </a:r>
            <a:r>
              <a:rPr lang="pl-PL" sz="5400" b="1" dirty="0" err="1">
                <a:solidFill>
                  <a:srgbClr val="FFC000"/>
                </a:solidFill>
                <a:latin typeface="+mj-lt"/>
                <a:cs typeface="Arial" pitchFamily="34" charset="0"/>
              </a:rPr>
              <a:t>cities</a:t>
            </a:r>
            <a:endParaRPr lang="pl-PL" sz="5400" b="1" dirty="0">
              <a:solidFill>
                <a:srgbClr val="FFC000"/>
              </a:solidFill>
              <a:latin typeface="+mj-lt"/>
              <a:cs typeface="Arial"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791840" y="301625"/>
            <a:ext cx="8280723" cy="6456363"/>
          </a:xfrm>
        </p:spPr>
        <p:txBody>
          <a:bodyPr anchor="t">
            <a:normAutofit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endParaRPr lang="pl-PL" dirty="0" smtClean="0"/>
          </a:p>
          <a:p>
            <a:pPr marL="0" lvl="0" indent="0">
              <a:buFont typeface="Wingdings" pitchFamily="2" charset="2"/>
              <a:buChar char="q"/>
            </a:pPr>
            <a:r>
              <a:rPr lang="pl-PL" dirty="0" smtClean="0"/>
              <a:t>Toruń </a:t>
            </a:r>
            <a:r>
              <a:rPr lang="pl-PL" dirty="0"/>
              <a:t>in the 13th and 14th </a:t>
            </a:r>
            <a:r>
              <a:rPr lang="pl-PL" dirty="0" err="1"/>
              <a:t>centuries</a:t>
            </a:r>
            <a:r>
              <a:rPr lang="pl-PL" dirty="0"/>
              <a:t> </a:t>
            </a:r>
            <a:r>
              <a:rPr lang="pl-PL" dirty="0" err="1"/>
              <a:t>took</a:t>
            </a:r>
            <a:r>
              <a:rPr lang="pl-PL" dirty="0"/>
              <a:t> part in the most </a:t>
            </a:r>
            <a:r>
              <a:rPr lang="pl-PL" dirty="0" err="1"/>
              <a:t>active</a:t>
            </a:r>
            <a:r>
              <a:rPr lang="pl-PL" dirty="0"/>
              <a:t> part of </a:t>
            </a:r>
            <a:r>
              <a:rPr lang="pl-PL" dirty="0" err="1"/>
              <a:t>both</a:t>
            </a:r>
            <a:r>
              <a:rPr lang="pl-PL" dirty="0"/>
              <a:t> the </a:t>
            </a:r>
            <a:r>
              <a:rPr lang="pl-PL" dirty="0" err="1"/>
              <a:t>HaHan</a:t>
            </a:r>
            <a:r>
              <a:rPr lang="pl-PL" dirty="0"/>
              <a:t> and the </a:t>
            </a:r>
            <a:r>
              <a:rPr lang="pl-PL" dirty="0" err="1"/>
              <a:t>Flemish</a:t>
            </a:r>
            <a:r>
              <a:rPr lang="pl-PL" dirty="0"/>
              <a:t> life. </a:t>
            </a:r>
            <a:r>
              <a:rPr lang="pl-PL" dirty="0" err="1"/>
              <a:t>Representatives</a:t>
            </a:r>
            <a:r>
              <a:rPr lang="pl-PL" dirty="0"/>
              <a:t> of Toruń </a:t>
            </a:r>
            <a:r>
              <a:rPr lang="pl-PL" dirty="0" err="1"/>
              <a:t>often</a:t>
            </a:r>
            <a:r>
              <a:rPr lang="pl-PL" dirty="0"/>
              <a:t> </a:t>
            </a:r>
            <a:r>
              <a:rPr lang="pl-PL" dirty="0" err="1"/>
              <a:t>performed</a:t>
            </a:r>
            <a:r>
              <a:rPr lang="pl-PL" dirty="0"/>
              <a:t> the </a:t>
            </a:r>
            <a:r>
              <a:rPr lang="pl-PL" dirty="0" err="1"/>
              <a:t>function</a:t>
            </a:r>
            <a:r>
              <a:rPr lang="pl-PL" dirty="0"/>
              <a:t> of </a:t>
            </a:r>
            <a:r>
              <a:rPr lang="pl-PL" dirty="0" err="1"/>
              <a:t>older</a:t>
            </a:r>
            <a:r>
              <a:rPr lang="pl-PL" dirty="0"/>
              <a:t> </a:t>
            </a:r>
            <a:r>
              <a:rPr lang="pl-PL" dirty="0" err="1"/>
              <a:t>so-called</a:t>
            </a:r>
            <a:r>
              <a:rPr lang="pl-PL" dirty="0"/>
              <a:t> the </a:t>
            </a:r>
            <a:r>
              <a:rPr lang="pl-PL" dirty="0" err="1"/>
              <a:t>Westphalian-Prussian</a:t>
            </a:r>
            <a:r>
              <a:rPr lang="pl-PL" dirty="0"/>
              <a:t> </a:t>
            </a:r>
            <a:r>
              <a:rPr lang="pl-PL" dirty="0" err="1"/>
              <a:t>tide</a:t>
            </a:r>
            <a:r>
              <a:rPr lang="pl-PL" dirty="0"/>
              <a:t> in a </a:t>
            </a:r>
            <a:r>
              <a:rPr lang="pl-PL" dirty="0" err="1"/>
              <a:t>bureau</a:t>
            </a:r>
            <a:r>
              <a:rPr lang="pl-PL" dirty="0"/>
              <a:t> in </a:t>
            </a:r>
            <a:r>
              <a:rPr lang="pl-PL" dirty="0" err="1"/>
              <a:t>Bruges</a:t>
            </a:r>
            <a:r>
              <a:rPr lang="pl-PL" dirty="0"/>
              <a:t>, </a:t>
            </a:r>
            <a:r>
              <a:rPr lang="pl-PL" dirty="0" err="1"/>
              <a:t>existing</a:t>
            </a:r>
            <a:r>
              <a:rPr lang="pl-PL" dirty="0"/>
              <a:t> </a:t>
            </a:r>
            <a:r>
              <a:rPr lang="pl-PL" dirty="0" err="1"/>
              <a:t>since</a:t>
            </a:r>
            <a:r>
              <a:rPr lang="pl-PL" dirty="0"/>
              <a:t> 1347</a:t>
            </a:r>
            <a:r>
              <a:rPr lang="pl-PL" dirty="0" smtClean="0"/>
              <a:t>.</a:t>
            </a:r>
          </a:p>
          <a:p>
            <a:pPr marL="0" indent="0">
              <a:buFont typeface="Wingdings" pitchFamily="2" charset="2"/>
              <a:buChar char="q"/>
            </a:pPr>
            <a:r>
              <a:rPr lang="pl-PL" dirty="0" smtClean="0"/>
              <a:t>The </a:t>
            </a:r>
            <a:r>
              <a:rPr lang="pl-PL" dirty="0" err="1" smtClean="0"/>
              <a:t>early</a:t>
            </a:r>
            <a:r>
              <a:rPr lang="pl-PL" dirty="0" smtClean="0"/>
              <a:t> development of </a:t>
            </a:r>
            <a:r>
              <a:rPr lang="pl-PL" dirty="0" err="1" smtClean="0"/>
              <a:t>Toruń's</a:t>
            </a:r>
            <a:r>
              <a:rPr lang="pl-PL" dirty="0" smtClean="0"/>
              <a:t> </a:t>
            </a:r>
            <a:r>
              <a:rPr lang="pl-PL" dirty="0" err="1" smtClean="0"/>
              <a:t>European</a:t>
            </a:r>
            <a:r>
              <a:rPr lang="pl-PL" dirty="0" smtClean="0"/>
              <a:t> trade, </a:t>
            </a:r>
            <a:r>
              <a:rPr lang="pl-PL" dirty="0" err="1" smtClean="0"/>
              <a:t>especially</a:t>
            </a:r>
            <a:r>
              <a:rPr lang="pl-PL" dirty="0" smtClean="0"/>
              <a:t> the trade in </a:t>
            </a:r>
            <a:r>
              <a:rPr lang="pl-PL" dirty="0" err="1" smtClean="0"/>
              <a:t>Flanders</a:t>
            </a:r>
            <a:r>
              <a:rPr lang="pl-PL" dirty="0" smtClean="0"/>
              <a:t> with </a:t>
            </a:r>
            <a:r>
              <a:rPr lang="pl-PL" dirty="0" err="1" smtClean="0"/>
              <a:t>flannel</a:t>
            </a:r>
            <a:r>
              <a:rPr lang="pl-PL" dirty="0" smtClean="0"/>
              <a:t>, </a:t>
            </a:r>
            <a:r>
              <a:rPr lang="pl-PL" dirty="0" err="1" smtClean="0"/>
              <a:t>is</a:t>
            </a:r>
            <a:r>
              <a:rPr lang="pl-PL" dirty="0" smtClean="0"/>
              <a:t> </a:t>
            </a:r>
            <a:r>
              <a:rPr lang="pl-PL" dirty="0" err="1" smtClean="0"/>
              <a:t>confirmed</a:t>
            </a:r>
            <a:r>
              <a:rPr lang="pl-PL" dirty="0" smtClean="0"/>
              <a:t> by the </a:t>
            </a:r>
            <a:r>
              <a:rPr lang="pl-PL" dirty="0" err="1" smtClean="0"/>
              <a:t>construction</a:t>
            </a:r>
            <a:r>
              <a:rPr lang="pl-PL" dirty="0" smtClean="0"/>
              <a:t> of a </a:t>
            </a:r>
            <a:r>
              <a:rPr lang="pl-PL" dirty="0" err="1" smtClean="0"/>
              <a:t>merchant</a:t>
            </a:r>
            <a:r>
              <a:rPr lang="pl-PL" dirty="0" smtClean="0"/>
              <a:t> </a:t>
            </a:r>
            <a:r>
              <a:rPr lang="pl-PL" dirty="0" err="1" smtClean="0"/>
              <a:t>house</a:t>
            </a:r>
            <a:r>
              <a:rPr lang="pl-PL" dirty="0" smtClean="0"/>
              <a:t> (</a:t>
            </a:r>
            <a:r>
              <a:rPr lang="pl-PL" dirty="0" err="1" smtClean="0"/>
              <a:t>cloth</a:t>
            </a:r>
            <a:r>
              <a:rPr lang="pl-PL" dirty="0" smtClean="0"/>
              <a:t>) in 1259 (</a:t>
            </a:r>
            <a:r>
              <a:rPr lang="pl-PL" dirty="0" err="1" smtClean="0"/>
              <a:t>today</a:t>
            </a:r>
            <a:r>
              <a:rPr lang="pl-PL" dirty="0" smtClean="0"/>
              <a:t> part of the </a:t>
            </a:r>
            <a:r>
              <a:rPr lang="pl-PL" dirty="0" err="1" smtClean="0"/>
              <a:t>Old</a:t>
            </a:r>
            <a:r>
              <a:rPr lang="pl-PL" dirty="0" smtClean="0"/>
              <a:t> Town Hall). It was the </a:t>
            </a:r>
            <a:r>
              <a:rPr lang="pl-PL" dirty="0" err="1" smtClean="0"/>
              <a:t>first</a:t>
            </a:r>
            <a:r>
              <a:rPr lang="pl-PL" dirty="0" smtClean="0"/>
              <a:t>, and for 38 </a:t>
            </a:r>
            <a:r>
              <a:rPr lang="pl-PL" dirty="0" err="1" smtClean="0"/>
              <a:t>years</a:t>
            </a:r>
            <a:r>
              <a:rPr lang="pl-PL" dirty="0" smtClean="0"/>
              <a:t>, the </a:t>
            </a:r>
            <a:r>
              <a:rPr lang="pl-PL" dirty="0" err="1" smtClean="0"/>
              <a:t>only</a:t>
            </a:r>
            <a:r>
              <a:rPr lang="pl-PL" dirty="0" smtClean="0"/>
              <a:t> </a:t>
            </a:r>
            <a:r>
              <a:rPr lang="pl-PL" dirty="0" err="1" smtClean="0"/>
              <a:t>such</a:t>
            </a:r>
            <a:r>
              <a:rPr lang="pl-PL" dirty="0" smtClean="0"/>
              <a:t> investment in the </a:t>
            </a:r>
            <a:r>
              <a:rPr lang="pl-PL" dirty="0" err="1" smtClean="0"/>
              <a:t>cities</a:t>
            </a:r>
            <a:r>
              <a:rPr lang="pl-PL" dirty="0" smtClean="0"/>
              <a:t> of the </a:t>
            </a:r>
            <a:r>
              <a:rPr lang="pl-PL" dirty="0" err="1" smtClean="0"/>
              <a:t>Teutonic</a:t>
            </a:r>
            <a:r>
              <a:rPr lang="pl-PL" dirty="0" smtClean="0"/>
              <a:t> Order!</a:t>
            </a:r>
          </a:p>
          <a:p>
            <a:pPr marL="0" lvl="0" indent="0" algn="ctr">
              <a:buNone/>
            </a:pPr>
            <a:endParaRPr lang="pl-PL"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Top)">
                                      <p:cBhvr>
                                        <p:cTn id="7" dur="2000"/>
                                        <p:tgtEl>
                                          <p:spTgt spid="2">
                                            <p:txEl>
                                              <p:pRg st="1" end="1"/>
                                            </p:txEl>
                                          </p:spTgt>
                                        </p:tgtEl>
                                      </p:cBhvr>
                                    </p:animEffect>
                                  </p:childTnLst>
                                </p:cTn>
                              </p:par>
                              <p:par>
                                <p:cTn id="8" presetID="12"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slide(fromTop)">
                                      <p:cBhvr>
                                        <p:cTn id="1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647824" y="301626"/>
            <a:ext cx="9289031" cy="3406204"/>
          </a:xfrm>
        </p:spPr>
        <p:txBody>
          <a:bodyPr anchor="t">
            <a:normAutofit fontScale="92500" lnSpcReduction="2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endParaRPr lang="pl-PL" dirty="0"/>
          </a:p>
          <a:p>
            <a:pPr marL="0" lvl="0" indent="0">
              <a:buFont typeface="Wingdings" pitchFamily="2" charset="2"/>
              <a:buChar char="q"/>
            </a:pPr>
            <a:r>
              <a:rPr lang="pl-PL" dirty="0"/>
              <a:t>In the spring of 2009, 22 </a:t>
            </a:r>
            <a:r>
              <a:rPr lang="pl-PL" dirty="0" err="1"/>
              <a:t>stylized</a:t>
            </a:r>
            <a:r>
              <a:rPr lang="pl-PL" dirty="0"/>
              <a:t> </a:t>
            </a:r>
            <a:r>
              <a:rPr lang="pl-PL" dirty="0" err="1"/>
              <a:t>coats</a:t>
            </a:r>
            <a:r>
              <a:rPr lang="pl-PL" dirty="0"/>
              <a:t> of </a:t>
            </a:r>
            <a:r>
              <a:rPr lang="pl-PL" dirty="0" err="1"/>
              <a:t>Hanseatic</a:t>
            </a:r>
            <a:r>
              <a:rPr lang="pl-PL" dirty="0"/>
              <a:t> </a:t>
            </a:r>
            <a:r>
              <a:rPr lang="pl-PL" dirty="0" err="1"/>
              <a:t>cities</a:t>
            </a:r>
            <a:r>
              <a:rPr lang="pl-PL" dirty="0"/>
              <a:t>, with </a:t>
            </a:r>
            <a:r>
              <a:rPr lang="pl-PL" dirty="0" err="1"/>
              <a:t>which</a:t>
            </a:r>
            <a:r>
              <a:rPr lang="pl-PL" dirty="0"/>
              <a:t> Toruń </a:t>
            </a:r>
            <a:r>
              <a:rPr lang="pl-PL" dirty="0" err="1"/>
              <a:t>maintained</a:t>
            </a:r>
            <a:r>
              <a:rPr lang="pl-PL" dirty="0"/>
              <a:t> </a:t>
            </a:r>
            <a:r>
              <a:rPr lang="pl-PL" dirty="0" err="1"/>
              <a:t>lively</a:t>
            </a:r>
            <a:r>
              <a:rPr lang="pl-PL" dirty="0"/>
              <a:t> trade relations in the Middle </a:t>
            </a:r>
            <a:r>
              <a:rPr lang="pl-PL" dirty="0" err="1"/>
              <a:t>Ages</a:t>
            </a:r>
            <a:r>
              <a:rPr lang="pl-PL" dirty="0"/>
              <a:t>, </a:t>
            </a:r>
            <a:r>
              <a:rPr lang="pl-PL" dirty="0" err="1"/>
              <a:t>created</a:t>
            </a:r>
            <a:r>
              <a:rPr lang="pl-PL" dirty="0"/>
              <a:t> a </a:t>
            </a:r>
            <a:r>
              <a:rPr lang="pl-PL" dirty="0" err="1"/>
              <a:t>unique</a:t>
            </a:r>
            <a:r>
              <a:rPr lang="pl-PL" dirty="0"/>
              <a:t> </a:t>
            </a:r>
            <a:r>
              <a:rPr lang="pl-PL" dirty="0" err="1"/>
              <a:t>alley</a:t>
            </a:r>
            <a:r>
              <a:rPr lang="pl-PL" dirty="0"/>
              <a:t> in the </a:t>
            </a:r>
            <a:r>
              <a:rPr lang="pl-PL" dirty="0" err="1"/>
              <a:t>pedestrian</a:t>
            </a:r>
            <a:r>
              <a:rPr lang="pl-PL" dirty="0"/>
              <a:t> </a:t>
            </a:r>
            <a:r>
              <a:rPr lang="pl-PL" dirty="0" err="1"/>
              <a:t>street</a:t>
            </a:r>
            <a:r>
              <a:rPr lang="pl-PL" dirty="0"/>
              <a:t>, ul. </a:t>
            </a:r>
            <a:r>
              <a:rPr lang="pl-PL" dirty="0" err="1"/>
              <a:t>Wide</a:t>
            </a:r>
            <a:r>
              <a:rPr lang="pl-PL" dirty="0"/>
              <a:t>.</a:t>
            </a:r>
          </a:p>
          <a:p>
            <a:pPr marL="0" lvl="0" indent="0">
              <a:buFont typeface="Wingdings" pitchFamily="2" charset="2"/>
              <a:buChar char="q"/>
            </a:pPr>
            <a:r>
              <a:rPr lang="pl-PL" dirty="0"/>
              <a:t>The </a:t>
            </a:r>
            <a:r>
              <a:rPr lang="pl-PL" dirty="0" err="1"/>
              <a:t>boards</a:t>
            </a:r>
            <a:r>
              <a:rPr lang="pl-PL" dirty="0"/>
              <a:t> </a:t>
            </a:r>
            <a:r>
              <a:rPr lang="pl-PL" dirty="0" err="1"/>
              <a:t>were</a:t>
            </a:r>
            <a:r>
              <a:rPr lang="pl-PL" dirty="0"/>
              <a:t> </a:t>
            </a:r>
            <a:r>
              <a:rPr lang="pl-PL" dirty="0" err="1"/>
              <a:t>made</a:t>
            </a:r>
            <a:r>
              <a:rPr lang="pl-PL" dirty="0"/>
              <a:t> of </a:t>
            </a:r>
            <a:r>
              <a:rPr lang="pl-PL" dirty="0" err="1"/>
              <a:t>steel</a:t>
            </a:r>
            <a:r>
              <a:rPr lang="pl-PL" dirty="0"/>
              <a:t>, </a:t>
            </a:r>
            <a:r>
              <a:rPr lang="pl-PL" dirty="0" err="1"/>
              <a:t>brass</a:t>
            </a:r>
            <a:r>
              <a:rPr lang="pl-PL" dirty="0"/>
              <a:t>, </a:t>
            </a:r>
            <a:r>
              <a:rPr lang="pl-PL" dirty="0" err="1"/>
              <a:t>reddish</a:t>
            </a:r>
            <a:r>
              <a:rPr lang="pl-PL" dirty="0"/>
              <a:t> </a:t>
            </a:r>
            <a:r>
              <a:rPr lang="pl-PL" dirty="0" err="1"/>
              <a:t>brass</a:t>
            </a:r>
            <a:r>
              <a:rPr lang="pl-PL" dirty="0"/>
              <a:t> and </a:t>
            </a:r>
            <a:r>
              <a:rPr lang="pl-PL" dirty="0" err="1"/>
              <a:t>black</a:t>
            </a:r>
            <a:r>
              <a:rPr lang="pl-PL" dirty="0"/>
              <a:t> </a:t>
            </a:r>
            <a:r>
              <a:rPr lang="pl-PL" dirty="0" err="1"/>
              <a:t>stone</a:t>
            </a:r>
            <a:r>
              <a:rPr lang="pl-PL" dirty="0"/>
              <a:t>. 22 </a:t>
            </a:r>
            <a:r>
              <a:rPr lang="pl-PL" dirty="0" err="1"/>
              <a:t>signs</a:t>
            </a:r>
            <a:r>
              <a:rPr lang="pl-PL" dirty="0"/>
              <a:t> </a:t>
            </a:r>
            <a:r>
              <a:rPr lang="pl-PL" dirty="0" err="1"/>
              <a:t>are</a:t>
            </a:r>
            <a:r>
              <a:rPr lang="pl-PL" dirty="0"/>
              <a:t> </a:t>
            </a:r>
            <a:r>
              <a:rPr lang="pl-PL" dirty="0" err="1"/>
              <a:t>supposed</a:t>
            </a:r>
            <a:r>
              <a:rPr lang="pl-PL" dirty="0"/>
              <a:t> to </a:t>
            </a:r>
            <a:r>
              <a:rPr lang="pl-PL" dirty="0" err="1"/>
              <a:t>remind</a:t>
            </a:r>
            <a:r>
              <a:rPr lang="pl-PL" dirty="0"/>
              <a:t> the </a:t>
            </a:r>
            <a:r>
              <a:rPr lang="pl-PL" dirty="0" err="1"/>
              <a:t>inhabitants</a:t>
            </a:r>
            <a:r>
              <a:rPr lang="pl-PL" dirty="0"/>
              <a:t> and </a:t>
            </a:r>
            <a:r>
              <a:rPr lang="pl-PL" dirty="0" err="1"/>
              <a:t>tourists</a:t>
            </a:r>
            <a:r>
              <a:rPr lang="pl-PL" dirty="0"/>
              <a:t> of the time of the </a:t>
            </a:r>
            <a:r>
              <a:rPr lang="pl-PL" dirty="0" err="1"/>
              <a:t>greatest</a:t>
            </a:r>
            <a:r>
              <a:rPr lang="pl-PL" dirty="0"/>
              <a:t> prosperity of Toruń - the Middle </a:t>
            </a:r>
            <a:r>
              <a:rPr lang="pl-PL" dirty="0" err="1"/>
              <a:t>Ages</a:t>
            </a:r>
            <a:r>
              <a:rPr lang="pl-PL" dirty="0"/>
              <a:t> and the </a:t>
            </a:r>
            <a:r>
              <a:rPr lang="pl-PL" dirty="0" err="1"/>
              <a:t>Early</a:t>
            </a:r>
            <a:r>
              <a:rPr lang="pl-PL" dirty="0"/>
              <a:t> Modern </a:t>
            </a:r>
            <a:r>
              <a:rPr lang="pl-PL" dirty="0" err="1" smtClean="0"/>
              <a:t>Age</a:t>
            </a:r>
            <a:r>
              <a:rPr lang="pl-PL" dirty="0" smtClean="0"/>
              <a:t>.</a:t>
            </a:r>
            <a:endParaRPr lang="pl-PL" dirty="0"/>
          </a:p>
        </p:txBody>
      </p:sp>
      <p:pic>
        <p:nvPicPr>
          <p:cNvPr id="28674" name="Picture 2" descr="Podobny obraz"/>
          <p:cNvPicPr>
            <a:picLocks noChangeAspect="1" noChangeArrowheads="1"/>
          </p:cNvPicPr>
          <p:nvPr/>
        </p:nvPicPr>
        <p:blipFill>
          <a:blip r:embed="rId3" cstate="print"/>
          <a:srcRect/>
          <a:stretch>
            <a:fillRect/>
          </a:stretch>
        </p:blipFill>
        <p:spPr bwMode="auto">
          <a:xfrm>
            <a:off x="575816" y="3851845"/>
            <a:ext cx="4336554" cy="2803670"/>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28678" name="Picture 6" descr="Znalezione obrazy dla zapytania toruń ul,szeroka"/>
          <p:cNvPicPr>
            <a:picLocks noChangeAspect="1" noChangeArrowheads="1"/>
          </p:cNvPicPr>
          <p:nvPr/>
        </p:nvPicPr>
        <p:blipFill>
          <a:blip r:embed="rId4" cstate="print"/>
          <a:srcRect/>
          <a:stretch>
            <a:fillRect/>
          </a:stretch>
        </p:blipFill>
        <p:spPr bwMode="auto">
          <a:xfrm>
            <a:off x="5328344" y="3851845"/>
            <a:ext cx="4242962" cy="2880320"/>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70" decel="100000"/>
                                        <p:tgtEl>
                                          <p:spTgt spid="2">
                                            <p:txEl>
                                              <p:pRg st="1" end="1"/>
                                            </p:txEl>
                                          </p:spTgt>
                                        </p:tgtEl>
                                      </p:cBhvr>
                                    </p:animEffect>
                                    <p:animScale>
                                      <p:cBhvr>
                                        <p:cTn id="8" dur="770" decel="100000"/>
                                        <p:tgtEl>
                                          <p:spTgt spid="2">
                                            <p:txEl>
                                              <p:pRg st="1" end="1"/>
                                            </p:txEl>
                                          </p:spTgt>
                                        </p:tgtEl>
                                      </p:cBhvr>
                                      <p:from x="10000" y="10000"/>
                                      <p:to x="200000" y="450000"/>
                                    </p:animScale>
                                    <p:animScale>
                                      <p:cBhvr>
                                        <p:cTn id="9" dur="1230" accel="100000" fill="hold">
                                          <p:stCondLst>
                                            <p:cond delay="770"/>
                                          </p:stCondLst>
                                        </p:cTn>
                                        <p:tgtEl>
                                          <p:spTgt spid="2">
                                            <p:txEl>
                                              <p:pRg st="1" end="1"/>
                                            </p:txEl>
                                          </p:spTgt>
                                        </p:tgtEl>
                                      </p:cBhvr>
                                      <p:from x="200000" y="450000"/>
                                      <p:to x="100000" y="100000"/>
                                    </p:animScale>
                                    <p:set>
                                      <p:cBhvr>
                                        <p:cTn id="10" dur="770" fill="hold"/>
                                        <p:tgtEl>
                                          <p:spTgt spid="2">
                                            <p:txEl>
                                              <p:pRg st="1" end="1"/>
                                            </p:txEl>
                                          </p:spTgt>
                                        </p:tgtEl>
                                        <p:attrNameLst>
                                          <p:attrName>ppt_x</p:attrName>
                                        </p:attrNameLst>
                                      </p:cBhvr>
                                      <p:to>
                                        <p:strVal val="(0.5)"/>
                                      </p:to>
                                    </p:set>
                                    <p:anim from="(0.5)" to="(#ppt_x)" calcmode="lin" valueType="num">
                                      <p:cBhvr>
                                        <p:cTn id="11" dur="1230" accel="100000" fill="hold">
                                          <p:stCondLst>
                                            <p:cond delay="770"/>
                                          </p:stCondLst>
                                        </p:cTn>
                                        <p:tgtEl>
                                          <p:spTgt spid="2">
                                            <p:txEl>
                                              <p:pRg st="1" end="1"/>
                                            </p:txEl>
                                          </p:spTgt>
                                        </p:tgtEl>
                                        <p:attrNameLst>
                                          <p:attrName>ppt_x</p:attrName>
                                        </p:attrNameLst>
                                      </p:cBhvr>
                                    </p:anim>
                                    <p:set>
                                      <p:cBhvr>
                                        <p:cTn id="12" dur="770" fill="hold"/>
                                        <p:tgtEl>
                                          <p:spTgt spid="2">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2">
                                            <p:txEl>
                                              <p:pRg st="1" end="1"/>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770" decel="100000"/>
                                        <p:tgtEl>
                                          <p:spTgt spid="2">
                                            <p:txEl>
                                              <p:pRg st="2" end="2"/>
                                            </p:txEl>
                                          </p:spTgt>
                                        </p:tgtEl>
                                      </p:cBhvr>
                                    </p:animEffect>
                                    <p:animScale>
                                      <p:cBhvr>
                                        <p:cTn id="19" dur="770" decel="100000"/>
                                        <p:tgtEl>
                                          <p:spTgt spid="2">
                                            <p:txEl>
                                              <p:pRg st="2" end="2"/>
                                            </p:txEl>
                                          </p:spTgt>
                                        </p:tgtEl>
                                      </p:cBhvr>
                                      <p:from x="10000" y="10000"/>
                                      <p:to x="200000" y="450000"/>
                                    </p:animScale>
                                    <p:animScale>
                                      <p:cBhvr>
                                        <p:cTn id="20" dur="1230" accel="100000" fill="hold">
                                          <p:stCondLst>
                                            <p:cond delay="770"/>
                                          </p:stCondLst>
                                        </p:cTn>
                                        <p:tgtEl>
                                          <p:spTgt spid="2">
                                            <p:txEl>
                                              <p:pRg st="2" end="2"/>
                                            </p:txEl>
                                          </p:spTgt>
                                        </p:tgtEl>
                                      </p:cBhvr>
                                      <p:from x="200000" y="450000"/>
                                      <p:to x="100000" y="100000"/>
                                    </p:animScale>
                                    <p:set>
                                      <p:cBhvr>
                                        <p:cTn id="21" dur="770" fill="hold"/>
                                        <p:tgtEl>
                                          <p:spTgt spid="2">
                                            <p:txEl>
                                              <p:pRg st="2" end="2"/>
                                            </p:txEl>
                                          </p:spTgt>
                                        </p:tgtEl>
                                        <p:attrNameLst>
                                          <p:attrName>ppt_x</p:attrName>
                                        </p:attrNameLst>
                                      </p:cBhvr>
                                      <p:to>
                                        <p:strVal val="(0.5)"/>
                                      </p:to>
                                    </p:set>
                                    <p:anim from="(0.5)" to="(#ppt_x)" calcmode="lin" valueType="num">
                                      <p:cBhvr>
                                        <p:cTn id="22" dur="1230" accel="100000" fill="hold">
                                          <p:stCondLst>
                                            <p:cond delay="770"/>
                                          </p:stCondLst>
                                        </p:cTn>
                                        <p:tgtEl>
                                          <p:spTgt spid="2">
                                            <p:txEl>
                                              <p:pRg st="2" end="2"/>
                                            </p:txEl>
                                          </p:spTgt>
                                        </p:tgtEl>
                                        <p:attrNameLst>
                                          <p:attrName>ppt_x</p:attrName>
                                        </p:attrNameLst>
                                      </p:cBhvr>
                                    </p:anim>
                                    <p:set>
                                      <p:cBhvr>
                                        <p:cTn id="23" dur="770" fill="hold"/>
                                        <p:tgtEl>
                                          <p:spTgt spid="2">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2">
                                            <p:txEl>
                                              <p:pRg st="2" end="2"/>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28674"/>
                                        </p:tgtEl>
                                        <p:attrNameLst>
                                          <p:attrName>style.visibility</p:attrName>
                                        </p:attrNameLst>
                                      </p:cBhvr>
                                      <p:to>
                                        <p:strVal val="visible"/>
                                      </p:to>
                                    </p:set>
                                    <p:anim calcmode="lin" valueType="num">
                                      <p:cBhvr additive="base">
                                        <p:cTn id="29" dur="500" fill="hold"/>
                                        <p:tgtEl>
                                          <p:spTgt spid="28674"/>
                                        </p:tgtEl>
                                        <p:attrNameLst>
                                          <p:attrName>ppt_x</p:attrName>
                                        </p:attrNameLst>
                                      </p:cBhvr>
                                      <p:tavLst>
                                        <p:tav tm="0">
                                          <p:val>
                                            <p:strVal val="0-#ppt_w/2"/>
                                          </p:val>
                                        </p:tav>
                                        <p:tav tm="100000">
                                          <p:val>
                                            <p:strVal val="#ppt_x"/>
                                          </p:val>
                                        </p:tav>
                                      </p:tavLst>
                                    </p:anim>
                                    <p:anim calcmode="lin" valueType="num">
                                      <p:cBhvr additive="base">
                                        <p:cTn id="30" dur="500" fill="hold"/>
                                        <p:tgtEl>
                                          <p:spTgt spid="2867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28678"/>
                                        </p:tgtEl>
                                        <p:attrNameLst>
                                          <p:attrName>style.visibility</p:attrName>
                                        </p:attrNameLst>
                                      </p:cBhvr>
                                      <p:to>
                                        <p:strVal val="visible"/>
                                      </p:to>
                                    </p:set>
                                    <p:anim calcmode="lin" valueType="num">
                                      <p:cBhvr additive="base">
                                        <p:cTn id="35" dur="500" fill="hold"/>
                                        <p:tgtEl>
                                          <p:spTgt spid="28678"/>
                                        </p:tgtEl>
                                        <p:attrNameLst>
                                          <p:attrName>ppt_x</p:attrName>
                                        </p:attrNameLst>
                                      </p:cBhvr>
                                      <p:tavLst>
                                        <p:tav tm="0">
                                          <p:val>
                                            <p:strVal val="1+#ppt_w/2"/>
                                          </p:val>
                                        </p:tav>
                                        <p:tav tm="100000">
                                          <p:val>
                                            <p:strVal val="#ppt_x"/>
                                          </p:val>
                                        </p:tav>
                                      </p:tavLst>
                                    </p:anim>
                                    <p:anim calcmode="lin" valueType="num">
                                      <p:cBhvr additive="base">
                                        <p:cTn id="36" dur="500" fill="hold"/>
                                        <p:tgtEl>
                                          <p:spTgt spid="286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6626" name="Picture 2" descr="Podobny obraz"/>
          <p:cNvPicPr>
            <a:picLocks noChangeAspect="1" noChangeArrowheads="1"/>
          </p:cNvPicPr>
          <p:nvPr/>
        </p:nvPicPr>
        <p:blipFill>
          <a:blip r:embed="rId3" cstate="print"/>
          <a:srcRect/>
          <a:stretch>
            <a:fillRect/>
          </a:stretch>
        </p:blipFill>
        <p:spPr bwMode="auto">
          <a:xfrm>
            <a:off x="2015976" y="3707829"/>
            <a:ext cx="5328592" cy="2930278"/>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
        <p:nvSpPr>
          <p:cNvPr id="2" name="Podtytuł 1"/>
          <p:cNvSpPr txBox="1">
            <a:spLocks noGrp="1"/>
          </p:cNvSpPr>
          <p:nvPr>
            <p:ph type="subTitle" idx="4294967295"/>
          </p:nvPr>
        </p:nvSpPr>
        <p:spPr>
          <a:xfrm>
            <a:off x="359792" y="301626"/>
            <a:ext cx="9361039" cy="3190179"/>
          </a:xfrm>
        </p:spPr>
        <p:txBody>
          <a:bodyPr anchor="ctr">
            <a:normAutofit lnSpcReduction="1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457200" indent="-457200" algn="l">
              <a:buFont typeface="Wingdings" pitchFamily="2" charset="2"/>
              <a:buChar char="q"/>
            </a:pPr>
            <a:r>
              <a:rPr lang="pl-PL" dirty="0" smtClean="0"/>
              <a:t>Gdańsk</a:t>
            </a:r>
          </a:p>
          <a:p>
            <a:pPr marL="0" indent="0">
              <a:buNone/>
            </a:pPr>
            <a:r>
              <a:rPr lang="pl-PL" sz="2400" dirty="0" smtClean="0"/>
              <a:t>Gdańsk </a:t>
            </a:r>
            <a:r>
              <a:rPr lang="pl-PL" sz="2400" dirty="0"/>
              <a:t>was the </a:t>
            </a:r>
            <a:r>
              <a:rPr lang="pl-PL" sz="2400" dirty="0" err="1"/>
              <a:t>largest</a:t>
            </a:r>
            <a:r>
              <a:rPr lang="pl-PL" sz="2400" dirty="0"/>
              <a:t> of the </a:t>
            </a:r>
            <a:r>
              <a:rPr lang="pl-PL" sz="2400" dirty="0" err="1"/>
              <a:t>Hanseatic</a:t>
            </a:r>
            <a:r>
              <a:rPr lang="pl-PL" sz="2400" dirty="0"/>
              <a:t> </a:t>
            </a:r>
            <a:r>
              <a:rPr lang="pl-PL" sz="2400" dirty="0" err="1"/>
              <a:t>cities</a:t>
            </a:r>
            <a:r>
              <a:rPr lang="pl-PL" sz="2400" dirty="0"/>
              <a:t> in </a:t>
            </a:r>
            <a:r>
              <a:rPr lang="pl-PL" sz="2400" dirty="0" err="1"/>
              <a:t>this</a:t>
            </a:r>
            <a:r>
              <a:rPr lang="pl-PL" sz="2400" dirty="0"/>
              <a:t> part of Europe. </a:t>
            </a:r>
            <a:r>
              <a:rPr lang="pl-PL" sz="2400" dirty="0" err="1"/>
              <a:t>Due</a:t>
            </a:r>
            <a:r>
              <a:rPr lang="pl-PL" sz="2400" dirty="0"/>
              <a:t> to the </a:t>
            </a:r>
            <a:r>
              <a:rPr lang="pl-PL" sz="2400" dirty="0" err="1"/>
              <a:t>favorable</a:t>
            </a:r>
            <a:r>
              <a:rPr lang="pl-PL" sz="2400" dirty="0"/>
              <a:t> </a:t>
            </a:r>
            <a:r>
              <a:rPr lang="pl-PL" sz="2400" dirty="0" err="1"/>
              <a:t>location</a:t>
            </a:r>
            <a:r>
              <a:rPr lang="pl-PL" sz="2400" dirty="0"/>
              <a:t> </a:t>
            </a:r>
            <a:r>
              <a:rPr lang="pl-PL" sz="2400" dirty="0" err="1"/>
              <a:t>at</a:t>
            </a:r>
            <a:r>
              <a:rPr lang="pl-PL" sz="2400" dirty="0"/>
              <a:t> the </a:t>
            </a:r>
            <a:r>
              <a:rPr lang="pl-PL" sz="2400" dirty="0" err="1"/>
              <a:t>intersection</a:t>
            </a:r>
            <a:r>
              <a:rPr lang="pl-PL" sz="2400" dirty="0"/>
              <a:t> of </a:t>
            </a:r>
            <a:r>
              <a:rPr lang="pl-PL" sz="2400" dirty="0" err="1"/>
              <a:t>north-south</a:t>
            </a:r>
            <a:r>
              <a:rPr lang="pl-PL" sz="2400" dirty="0"/>
              <a:t> and east-</a:t>
            </a:r>
            <a:r>
              <a:rPr lang="pl-PL" sz="2400" dirty="0" err="1"/>
              <a:t>south</a:t>
            </a:r>
            <a:r>
              <a:rPr lang="pl-PL" sz="2400" dirty="0"/>
              <a:t> </a:t>
            </a:r>
            <a:r>
              <a:rPr lang="pl-PL" sz="2400" dirty="0" err="1"/>
              <a:t>routes</a:t>
            </a:r>
            <a:r>
              <a:rPr lang="pl-PL" sz="2400" dirty="0"/>
              <a:t>, </a:t>
            </a:r>
            <a:r>
              <a:rPr lang="pl-PL" sz="2400" dirty="0" err="1"/>
              <a:t>it</a:t>
            </a:r>
            <a:r>
              <a:rPr lang="pl-PL" sz="2400" dirty="0"/>
              <a:t> </a:t>
            </a:r>
            <a:r>
              <a:rPr lang="pl-PL" sz="2400" dirty="0" err="1"/>
              <a:t>had</a:t>
            </a:r>
            <a:r>
              <a:rPr lang="pl-PL" sz="2400" dirty="0"/>
              <a:t> a </a:t>
            </a:r>
            <a:r>
              <a:rPr lang="pl-PL" sz="2400" dirty="0" err="1"/>
              <a:t>large</a:t>
            </a:r>
            <a:r>
              <a:rPr lang="pl-PL" sz="2400" dirty="0"/>
              <a:t> </a:t>
            </a:r>
            <a:r>
              <a:rPr lang="pl-PL" sz="2400" dirty="0" err="1"/>
              <a:t>commercial</a:t>
            </a:r>
            <a:r>
              <a:rPr lang="pl-PL" sz="2400" dirty="0"/>
              <a:t> </a:t>
            </a:r>
            <a:r>
              <a:rPr lang="pl-PL" sz="2400" dirty="0" err="1"/>
              <a:t>tradition</a:t>
            </a:r>
            <a:r>
              <a:rPr lang="pl-PL" sz="2400" dirty="0"/>
              <a:t> </a:t>
            </a:r>
            <a:r>
              <a:rPr lang="pl-PL" sz="2400" dirty="0" err="1"/>
              <a:t>dating</a:t>
            </a:r>
            <a:r>
              <a:rPr lang="pl-PL" sz="2400" dirty="0"/>
              <a:t> </a:t>
            </a:r>
            <a:r>
              <a:rPr lang="pl-PL" sz="2400" dirty="0" err="1"/>
              <a:t>back</a:t>
            </a:r>
            <a:r>
              <a:rPr lang="pl-PL" sz="2400" dirty="0"/>
              <a:t> to </a:t>
            </a:r>
            <a:r>
              <a:rPr lang="pl-PL" sz="2400" dirty="0" err="1"/>
              <a:t>early</a:t>
            </a:r>
            <a:r>
              <a:rPr lang="pl-PL" sz="2400" dirty="0"/>
              <a:t> </a:t>
            </a:r>
            <a:r>
              <a:rPr lang="pl-PL" sz="2400" dirty="0" err="1"/>
              <a:t>medieval</a:t>
            </a:r>
            <a:r>
              <a:rPr lang="pl-PL" sz="2400" dirty="0"/>
              <a:t> </a:t>
            </a:r>
            <a:r>
              <a:rPr lang="pl-PL" sz="2400" dirty="0" err="1"/>
              <a:t>times</a:t>
            </a:r>
            <a:r>
              <a:rPr lang="pl-PL" sz="2400" dirty="0"/>
              <a:t>. The </a:t>
            </a:r>
            <a:r>
              <a:rPr lang="pl-PL" sz="2400" dirty="0" err="1"/>
              <a:t>economic</a:t>
            </a:r>
            <a:r>
              <a:rPr lang="pl-PL" sz="2400" dirty="0"/>
              <a:t> </a:t>
            </a:r>
            <a:r>
              <a:rPr lang="pl-PL" sz="2400" dirty="0" err="1"/>
              <a:t>importance</a:t>
            </a:r>
            <a:r>
              <a:rPr lang="pl-PL" sz="2400" dirty="0"/>
              <a:t> of the </a:t>
            </a:r>
            <a:r>
              <a:rPr lang="pl-PL" sz="2400" dirty="0" err="1"/>
              <a:t>mouth</a:t>
            </a:r>
            <a:r>
              <a:rPr lang="pl-PL" sz="2400" dirty="0"/>
              <a:t> of the Vistula </a:t>
            </a:r>
            <a:r>
              <a:rPr lang="pl-PL" sz="2400" dirty="0" err="1"/>
              <a:t>forced</a:t>
            </a:r>
            <a:r>
              <a:rPr lang="pl-PL" sz="2400" dirty="0"/>
              <a:t> Gdańsk to </a:t>
            </a:r>
            <a:r>
              <a:rPr lang="pl-PL" sz="2400" dirty="0" err="1"/>
              <a:t>expand</a:t>
            </a:r>
            <a:r>
              <a:rPr lang="pl-PL" sz="2400" dirty="0"/>
              <a:t> the </a:t>
            </a:r>
            <a:r>
              <a:rPr lang="pl-PL" sz="2400" dirty="0" err="1"/>
              <a:t>city</a:t>
            </a:r>
            <a:r>
              <a:rPr lang="pl-PL" sz="2400" dirty="0"/>
              <a:t> and </a:t>
            </a:r>
            <a:r>
              <a:rPr lang="pl-PL" sz="2400" dirty="0" err="1"/>
              <a:t>create</a:t>
            </a:r>
            <a:r>
              <a:rPr lang="pl-PL" sz="2400" dirty="0"/>
              <a:t> a port. </a:t>
            </a:r>
            <a:r>
              <a:rPr lang="pl-PL" sz="2400" dirty="0" err="1"/>
              <a:t>This</a:t>
            </a:r>
            <a:r>
              <a:rPr lang="pl-PL" sz="2400" dirty="0"/>
              <a:t> </a:t>
            </a:r>
            <a:r>
              <a:rPr lang="pl-PL" sz="2400" dirty="0" err="1"/>
              <a:t>also</a:t>
            </a:r>
            <a:r>
              <a:rPr lang="pl-PL" sz="2400" dirty="0"/>
              <a:t> </a:t>
            </a:r>
            <a:r>
              <a:rPr lang="pl-PL" sz="2400" dirty="0" err="1"/>
              <a:t>resulted</a:t>
            </a:r>
            <a:r>
              <a:rPr lang="pl-PL" sz="2400" dirty="0"/>
              <a:t> in </a:t>
            </a:r>
            <a:r>
              <a:rPr lang="pl-PL" sz="2400" dirty="0" err="1"/>
              <a:t>an</a:t>
            </a:r>
            <a:r>
              <a:rPr lang="pl-PL" sz="2400" dirty="0"/>
              <a:t> </a:t>
            </a:r>
            <a:r>
              <a:rPr lang="pl-PL" sz="2400" dirty="0" err="1"/>
              <a:t>increase</a:t>
            </a:r>
            <a:r>
              <a:rPr lang="pl-PL" sz="2400" dirty="0"/>
              <a:t> in </a:t>
            </a:r>
            <a:r>
              <a:rPr lang="pl-PL" sz="2400" dirty="0" err="1"/>
              <a:t>Gdansk's</a:t>
            </a:r>
            <a:r>
              <a:rPr lang="pl-PL" sz="2400" dirty="0"/>
              <a:t> </a:t>
            </a:r>
            <a:r>
              <a:rPr lang="pl-PL" sz="2400" dirty="0" err="1"/>
              <a:t>activity</a:t>
            </a:r>
            <a:r>
              <a:rPr lang="pl-PL" sz="2400" dirty="0"/>
              <a:t> and </a:t>
            </a:r>
            <a:r>
              <a:rPr lang="pl-PL" sz="2400" dirty="0" err="1"/>
              <a:t>involvement</a:t>
            </a:r>
            <a:r>
              <a:rPr lang="pl-PL" sz="2400" dirty="0"/>
              <a:t> in </a:t>
            </a:r>
            <a:r>
              <a:rPr lang="pl-PL" sz="2400" dirty="0" err="1"/>
              <a:t>Hanseatic</a:t>
            </a:r>
            <a:r>
              <a:rPr lang="pl-PL" sz="2400" dirty="0"/>
              <a:t> </a:t>
            </a:r>
            <a:r>
              <a:rPr lang="pl-PL" sz="2400" dirty="0" err="1" smtClean="0"/>
              <a:t>politics</a:t>
            </a:r>
            <a:r>
              <a:rPr lang="pl-PL" sz="2400" dirty="0" smtClean="0"/>
              <a:t>.</a:t>
            </a:r>
            <a:endParaRPr lang="pl-PL" sz="2400" dirty="0"/>
          </a:p>
          <a:p>
            <a:pPr marL="0" lvl="0" indent="0" algn="ctr">
              <a:buNone/>
            </a:pPr>
            <a:endParaRPr lang="pl-PL"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70" decel="100000"/>
                                        <p:tgtEl>
                                          <p:spTgt spid="2">
                                            <p:txEl>
                                              <p:pRg st="0" end="0"/>
                                            </p:txEl>
                                          </p:spTgt>
                                        </p:tgtEl>
                                      </p:cBhvr>
                                    </p:animEffect>
                                    <p:animScale>
                                      <p:cBhvr>
                                        <p:cTn id="8" dur="770" decel="100000"/>
                                        <p:tgtEl>
                                          <p:spTgt spid="2">
                                            <p:txEl>
                                              <p:pRg st="0" end="0"/>
                                            </p:txEl>
                                          </p:spTgt>
                                        </p:tgtEl>
                                      </p:cBhvr>
                                      <p:from x="10000" y="10000"/>
                                      <p:to x="200000" y="450000"/>
                                    </p:animScale>
                                    <p:animScale>
                                      <p:cBhvr>
                                        <p:cTn id="9" dur="1230" accel="100000" fill="hold">
                                          <p:stCondLst>
                                            <p:cond delay="770"/>
                                          </p:stCondLst>
                                        </p:cTn>
                                        <p:tgtEl>
                                          <p:spTgt spid="2">
                                            <p:txEl>
                                              <p:pRg st="0" end="0"/>
                                            </p:txEl>
                                          </p:spTgt>
                                        </p:tgtEl>
                                      </p:cBhvr>
                                      <p:from x="200000" y="450000"/>
                                      <p:to x="100000" y="100000"/>
                                    </p:animScale>
                                    <p:set>
                                      <p:cBhvr>
                                        <p:cTn id="10" dur="770" fill="hold"/>
                                        <p:tgtEl>
                                          <p:spTgt spid="2">
                                            <p:txEl>
                                              <p:pRg st="0" end="0"/>
                                            </p:txEl>
                                          </p:spTgt>
                                        </p:tgtEl>
                                        <p:attrNameLst>
                                          <p:attrName>ppt_x</p:attrName>
                                        </p:attrNameLst>
                                      </p:cBhvr>
                                      <p:to>
                                        <p:strVal val="(0.5)"/>
                                      </p:to>
                                    </p:set>
                                    <p:anim from="(0.5)" to="(#ppt_x)" calcmode="lin" valueType="num">
                                      <p:cBhvr>
                                        <p:cTn id="11" dur="1230" accel="100000" fill="hold">
                                          <p:stCondLst>
                                            <p:cond delay="770"/>
                                          </p:stCondLst>
                                        </p:cTn>
                                        <p:tgtEl>
                                          <p:spTgt spid="2">
                                            <p:txEl>
                                              <p:pRg st="0" end="0"/>
                                            </p:txEl>
                                          </p:spTgt>
                                        </p:tgtEl>
                                        <p:attrNameLst>
                                          <p:attrName>ppt_x</p:attrName>
                                        </p:attrNameLst>
                                      </p:cBhvr>
                                    </p:anim>
                                    <p:set>
                                      <p:cBhvr>
                                        <p:cTn id="12" dur="770" fill="hold"/>
                                        <p:tgtEl>
                                          <p:spTgt spid="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626"/>
                                        </p:tgtEl>
                                        <p:attrNameLst>
                                          <p:attrName>style.visibility</p:attrName>
                                        </p:attrNameLst>
                                      </p:cBhvr>
                                      <p:to>
                                        <p:strVal val="visible"/>
                                      </p:to>
                                    </p:set>
                                    <p:anim calcmode="lin" valueType="num">
                                      <p:cBhvr additive="base">
                                        <p:cTn id="18" dur="500" fill="hold"/>
                                        <p:tgtEl>
                                          <p:spTgt spid="26626"/>
                                        </p:tgtEl>
                                        <p:attrNameLst>
                                          <p:attrName>ppt_x</p:attrName>
                                        </p:attrNameLst>
                                      </p:cBhvr>
                                      <p:tavLst>
                                        <p:tav tm="0">
                                          <p:val>
                                            <p:strVal val="#ppt_x"/>
                                          </p:val>
                                        </p:tav>
                                        <p:tav tm="100000">
                                          <p:val>
                                            <p:strVal val="#ppt_x"/>
                                          </p:val>
                                        </p:tav>
                                      </p:tavLst>
                                    </p:anim>
                                    <p:anim calcmode="lin" valueType="num">
                                      <p:cBhvr additive="base">
                                        <p:cTn id="19"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linds(horizont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832" y="683493"/>
            <a:ext cx="8928991" cy="5491882"/>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14092824"/>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504031" y="167993"/>
            <a:ext cx="9072563" cy="443492"/>
          </a:xfrm>
        </p:spPr>
        <p:txBody>
          <a:bodyPr>
            <a:normAutofit fontScale="90000"/>
          </a:bodyPr>
          <a:lstStyle/>
          <a:p>
            <a:endParaRPr lang="pl-PL" dirty="0"/>
          </a:p>
        </p:txBody>
      </p:sp>
      <p:pic>
        <p:nvPicPr>
          <p:cNvPr id="9" name="Symbol zastępczy zawartości 8" descr="246030_gdansk-motlawa-rzeka-kamienice-zabytki-hdr.jpg"/>
          <p:cNvPicPr>
            <a:picLocks noGrp="1" noChangeAspect="1"/>
          </p:cNvPicPr>
          <p:nvPr>
            <p:ph sz="half" idx="1"/>
          </p:nvPr>
        </p:nvPicPr>
        <p:blipFill>
          <a:blip r:embed="rId2" cstate="print"/>
          <a:stretch>
            <a:fillRect/>
          </a:stretch>
        </p:blipFill>
        <p:spPr>
          <a:xfrm>
            <a:off x="575816" y="971525"/>
            <a:ext cx="4476750" cy="2514069"/>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
        <p:nvSpPr>
          <p:cNvPr id="6" name="Symbol zastępczy tekstu 5"/>
          <p:cNvSpPr>
            <a:spLocks noGrp="1"/>
          </p:cNvSpPr>
          <p:nvPr>
            <p:ph sz="half" idx="2"/>
          </p:nvPr>
        </p:nvSpPr>
        <p:spPr>
          <a:xfrm>
            <a:off x="5124317" y="683494"/>
            <a:ext cx="4475798" cy="6036218"/>
          </a:xfrm>
        </p:spPr>
        <p:txBody>
          <a:bodyPr>
            <a:normAutofit fontScale="77500" lnSpcReduction="20000"/>
          </a:bodyPr>
          <a:lstStyle/>
          <a:p>
            <a:pPr>
              <a:buNone/>
            </a:pPr>
            <a:r>
              <a:rPr lang="pl-PL" dirty="0" smtClean="0"/>
              <a:t>   </a:t>
            </a:r>
            <a:r>
              <a:rPr lang="en-US" dirty="0" smtClean="0"/>
              <a:t>The city maintains the memory of the Hanseatic League and the “Golden Age”, with every street having its own charm. The admirable Royal Road, which leads from the High Gate to the Green Gate, fascinates with its facades of stately burgher houses, the prestigious Town Hall and historic </a:t>
            </a:r>
            <a:r>
              <a:rPr lang="en-US" dirty="0" err="1" smtClean="0"/>
              <a:t>Artus</a:t>
            </a:r>
            <a:r>
              <a:rPr lang="en-US" dirty="0" smtClean="0"/>
              <a:t> Court. The Long Bridge on the </a:t>
            </a:r>
            <a:r>
              <a:rPr lang="en-US" dirty="0" err="1" smtClean="0"/>
              <a:t>Motlawa</a:t>
            </a:r>
            <a:r>
              <a:rPr lang="en-US" dirty="0" smtClean="0"/>
              <a:t> River is a magnificent promenade, running near the historical granaries and the huge crane gate, formerly part of the port facilities of old Gdansk. A romantic mood prevails in quiet </a:t>
            </a:r>
            <a:r>
              <a:rPr lang="en-US" dirty="0" err="1" smtClean="0"/>
              <a:t>Mariacka</a:t>
            </a:r>
            <a:r>
              <a:rPr lang="en-US" dirty="0" smtClean="0"/>
              <a:t> Street, which leads from the mighty </a:t>
            </a:r>
            <a:r>
              <a:rPr lang="en-US" dirty="0" err="1" smtClean="0"/>
              <a:t>Mariacki</a:t>
            </a:r>
            <a:r>
              <a:rPr lang="en-US" dirty="0" smtClean="0"/>
              <a:t> church, through the </a:t>
            </a:r>
            <a:r>
              <a:rPr lang="en-US" dirty="0" err="1" smtClean="0"/>
              <a:t>Mariacka</a:t>
            </a:r>
            <a:r>
              <a:rPr lang="en-US" dirty="0" smtClean="0"/>
              <a:t> Gate to the Long Bridge</a:t>
            </a:r>
            <a:endParaRPr lang="pl-PL" dirty="0"/>
          </a:p>
        </p:txBody>
      </p:sp>
      <p:pic>
        <p:nvPicPr>
          <p:cNvPr id="23556" name="Picture 4" descr="Gdańsk, Ulica, Kamienice, Zabytki, Ratusz, HDR"/>
          <p:cNvPicPr>
            <a:picLocks noChangeAspect="1" noChangeArrowheads="1"/>
          </p:cNvPicPr>
          <p:nvPr/>
        </p:nvPicPr>
        <p:blipFill>
          <a:blip r:embed="rId3" cstate="print"/>
          <a:srcRect/>
          <a:stretch>
            <a:fillRect/>
          </a:stretch>
        </p:blipFill>
        <p:spPr bwMode="auto">
          <a:xfrm>
            <a:off x="503808" y="3851845"/>
            <a:ext cx="4752528" cy="2669336"/>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5061746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additive="base">
                                        <p:cTn id="12" dur="2000" fill="hold"/>
                                        <p:tgtEl>
                                          <p:spTgt spid="23556"/>
                                        </p:tgtEl>
                                        <p:attrNameLst>
                                          <p:attrName>ppt_x</p:attrName>
                                        </p:attrNameLst>
                                      </p:cBhvr>
                                      <p:tavLst>
                                        <p:tav tm="0">
                                          <p:val>
                                            <p:strVal val="0-#ppt_w/2"/>
                                          </p:val>
                                        </p:tav>
                                        <p:tav tm="100000">
                                          <p:val>
                                            <p:strVal val="#ppt_x"/>
                                          </p:val>
                                        </p:tav>
                                      </p:tavLst>
                                    </p:anim>
                                    <p:anim calcmode="lin" valueType="num">
                                      <p:cBhvr additive="base">
                                        <p:cTn id="13" dur="2000" fill="hold"/>
                                        <p:tgtEl>
                                          <p:spTgt spid="2355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checkerboard(across)">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47824" y="1043533"/>
            <a:ext cx="4968553" cy="5262979"/>
          </a:xfrm>
          <a:prstGeom prst="rect">
            <a:avLst/>
          </a:prstGeom>
        </p:spPr>
        <p:txBody>
          <a:bodyPr wrap="square">
            <a:spAutoFit/>
          </a:bodyPr>
          <a:lstStyle/>
          <a:p>
            <a:r>
              <a:rPr lang="en-US" sz="2400" dirty="0" smtClean="0"/>
              <a:t>This is a magnificent example of early Gdansk architecture, with its famous porches and the narrow, richly decorated facades of houses that once belonged to rich goldsmiths and merchants. For centuries </a:t>
            </a:r>
            <a:r>
              <a:rPr lang="en-US" sz="2400" dirty="0" err="1" smtClean="0"/>
              <a:t>Mariacka</a:t>
            </a:r>
            <a:r>
              <a:rPr lang="en-US" sz="2400" dirty="0" smtClean="0"/>
              <a:t> Street has attracted artists, craftsmen and </a:t>
            </a:r>
            <a:r>
              <a:rPr lang="en-US" sz="2400" dirty="0" err="1" smtClean="0"/>
              <a:t>jewellers</a:t>
            </a:r>
            <a:r>
              <a:rPr lang="en-US" sz="2400" dirty="0" smtClean="0"/>
              <a:t>, while today the street is full of </a:t>
            </a:r>
            <a:r>
              <a:rPr lang="en-US" sz="2400" dirty="0" err="1" smtClean="0"/>
              <a:t>jewellery</a:t>
            </a:r>
            <a:r>
              <a:rPr lang="en-US" sz="2400" dirty="0" smtClean="0"/>
              <a:t> workshops and unique amber galleries. Gdansk continues to cultivate its century-long tradition as the world’s capital of amber.</a:t>
            </a:r>
            <a:endParaRPr lang="pl-PL" sz="2400" dirty="0"/>
          </a:p>
        </p:txBody>
      </p:sp>
      <p:pic>
        <p:nvPicPr>
          <p:cNvPr id="1028" name="Picture 4" descr="http://www.pj.bryler.net/_images/Image/1(7)/62.JPG"/>
          <p:cNvPicPr>
            <a:picLocks noChangeAspect="1" noChangeArrowheads="1"/>
          </p:cNvPicPr>
          <p:nvPr/>
        </p:nvPicPr>
        <p:blipFill>
          <a:blip r:embed="rId2" cstate="print"/>
          <a:srcRect/>
          <a:stretch>
            <a:fillRect/>
          </a:stretch>
        </p:blipFill>
        <p:spPr bwMode="auto">
          <a:xfrm>
            <a:off x="5544368" y="539477"/>
            <a:ext cx="4124325" cy="3095625"/>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1026" name="Picture 2" descr="Podobny obraz"/>
          <p:cNvPicPr>
            <a:picLocks noChangeAspect="1" noChangeArrowheads="1"/>
          </p:cNvPicPr>
          <p:nvPr/>
        </p:nvPicPr>
        <p:blipFill>
          <a:blip r:embed="rId3" cstate="print"/>
          <a:srcRect/>
          <a:stretch>
            <a:fillRect/>
          </a:stretch>
        </p:blipFill>
        <p:spPr bwMode="auto">
          <a:xfrm>
            <a:off x="6840512" y="3347789"/>
            <a:ext cx="3057525" cy="3362326"/>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770" decel="100000"/>
                                        <p:tgtEl>
                                          <p:spTgt spid="1028"/>
                                        </p:tgtEl>
                                      </p:cBhvr>
                                    </p:animEffect>
                                    <p:animScale>
                                      <p:cBhvr>
                                        <p:cTn id="14" dur="770" decel="100000"/>
                                        <p:tgtEl>
                                          <p:spTgt spid="1028"/>
                                        </p:tgtEl>
                                      </p:cBhvr>
                                      <p:from x="10000" y="10000"/>
                                      <p:to x="200000" y="450000"/>
                                    </p:animScale>
                                    <p:animScale>
                                      <p:cBhvr>
                                        <p:cTn id="15" dur="1230" accel="100000" fill="hold">
                                          <p:stCondLst>
                                            <p:cond delay="770"/>
                                          </p:stCondLst>
                                        </p:cTn>
                                        <p:tgtEl>
                                          <p:spTgt spid="1028"/>
                                        </p:tgtEl>
                                      </p:cBhvr>
                                      <p:from x="200000" y="450000"/>
                                      <p:to x="100000" y="100000"/>
                                    </p:animScale>
                                    <p:set>
                                      <p:cBhvr>
                                        <p:cTn id="16" dur="770" fill="hold"/>
                                        <p:tgtEl>
                                          <p:spTgt spid="1028"/>
                                        </p:tgtEl>
                                        <p:attrNameLst>
                                          <p:attrName>ppt_x</p:attrName>
                                        </p:attrNameLst>
                                      </p:cBhvr>
                                      <p:to>
                                        <p:strVal val="(0.5)"/>
                                      </p:to>
                                    </p:set>
                                    <p:anim from="(0.5)" to="(#ppt_x)" calcmode="lin" valueType="num">
                                      <p:cBhvr>
                                        <p:cTn id="17" dur="1230" accel="100000" fill="hold">
                                          <p:stCondLst>
                                            <p:cond delay="770"/>
                                          </p:stCondLst>
                                        </p:cTn>
                                        <p:tgtEl>
                                          <p:spTgt spid="1028"/>
                                        </p:tgtEl>
                                        <p:attrNameLst>
                                          <p:attrName>ppt_x</p:attrName>
                                        </p:attrNameLst>
                                      </p:cBhvr>
                                    </p:anim>
                                    <p:set>
                                      <p:cBhvr>
                                        <p:cTn id="18" dur="770" fill="hold"/>
                                        <p:tgtEl>
                                          <p:spTgt spid="1028"/>
                                        </p:tgtEl>
                                        <p:attrNameLst>
                                          <p:attrName>ppt_y</p:attrName>
                                        </p:attrNameLst>
                                      </p:cBhvr>
                                      <p:to>
                                        <p:strVal val="(#ppt_y+0.4)"/>
                                      </p:to>
                                    </p:set>
                                    <p:anim from="(#ppt_y+0.4)" to="(#ppt_y)" calcmode="lin" valueType="num">
                                      <p:cBhvr>
                                        <p:cTn id="19" dur="1230" accel="100000" fill="hold">
                                          <p:stCondLst>
                                            <p:cond delay="770"/>
                                          </p:stCondLst>
                                        </p:cTn>
                                        <p:tgtEl>
                                          <p:spTgt spid="1028"/>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770" decel="100000"/>
                                        <p:tgtEl>
                                          <p:spTgt spid="1026"/>
                                        </p:tgtEl>
                                      </p:cBhvr>
                                    </p:animEffect>
                                    <p:animScale>
                                      <p:cBhvr>
                                        <p:cTn id="25" dur="770" decel="100000"/>
                                        <p:tgtEl>
                                          <p:spTgt spid="1026"/>
                                        </p:tgtEl>
                                      </p:cBhvr>
                                      <p:from x="10000" y="10000"/>
                                      <p:to x="200000" y="450000"/>
                                    </p:animScale>
                                    <p:animScale>
                                      <p:cBhvr>
                                        <p:cTn id="26" dur="1230" accel="100000" fill="hold">
                                          <p:stCondLst>
                                            <p:cond delay="770"/>
                                          </p:stCondLst>
                                        </p:cTn>
                                        <p:tgtEl>
                                          <p:spTgt spid="1026"/>
                                        </p:tgtEl>
                                      </p:cBhvr>
                                      <p:from x="200000" y="450000"/>
                                      <p:to x="100000" y="100000"/>
                                    </p:animScale>
                                    <p:set>
                                      <p:cBhvr>
                                        <p:cTn id="27" dur="770" fill="hold"/>
                                        <p:tgtEl>
                                          <p:spTgt spid="1026"/>
                                        </p:tgtEl>
                                        <p:attrNameLst>
                                          <p:attrName>ppt_x</p:attrName>
                                        </p:attrNameLst>
                                      </p:cBhvr>
                                      <p:to>
                                        <p:strVal val="(0.5)"/>
                                      </p:to>
                                    </p:set>
                                    <p:anim from="(0.5)" to="(#ppt_x)" calcmode="lin" valueType="num">
                                      <p:cBhvr>
                                        <p:cTn id="28" dur="1230" accel="100000" fill="hold">
                                          <p:stCondLst>
                                            <p:cond delay="770"/>
                                          </p:stCondLst>
                                        </p:cTn>
                                        <p:tgtEl>
                                          <p:spTgt spid="1026"/>
                                        </p:tgtEl>
                                        <p:attrNameLst>
                                          <p:attrName>ppt_x</p:attrName>
                                        </p:attrNameLst>
                                      </p:cBhvr>
                                    </p:anim>
                                    <p:set>
                                      <p:cBhvr>
                                        <p:cTn id="29" dur="770" fill="hold"/>
                                        <p:tgtEl>
                                          <p:spTgt spid="1026"/>
                                        </p:tgtEl>
                                        <p:attrNameLst>
                                          <p:attrName>ppt_y</p:attrName>
                                        </p:attrNameLst>
                                      </p:cBhvr>
                                      <p:to>
                                        <p:strVal val="(#ppt_y+0.4)"/>
                                      </p:to>
                                    </p:set>
                                    <p:anim from="(#ppt_y+0.4)" to="(#ppt_y)" calcmode="lin" valueType="num">
                                      <p:cBhvr>
                                        <p:cTn id="30"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Font typeface="Wingdings" pitchFamily="2" charset="2"/>
              <a:buChar char="q"/>
            </a:pPr>
            <a:r>
              <a:rPr lang="en-US" sz="2000" dirty="0" smtClean="0">
                <a:latin typeface="+mn-lt"/>
              </a:rPr>
              <a:t>This name was worn from 1898 by a square located in the area of ​​today's </a:t>
            </a:r>
            <a:r>
              <a:rPr lang="en-US" sz="2000" dirty="0" err="1" smtClean="0">
                <a:latin typeface="+mn-lt"/>
              </a:rPr>
              <a:t>Wały</a:t>
            </a:r>
            <a:r>
              <a:rPr lang="en-US" sz="2000" dirty="0" smtClean="0">
                <a:latin typeface="+mn-lt"/>
              </a:rPr>
              <a:t> </a:t>
            </a:r>
            <a:r>
              <a:rPr lang="en-US" sz="2000" dirty="0" err="1" smtClean="0">
                <a:latin typeface="+mn-lt"/>
              </a:rPr>
              <a:t>Piastowskie</a:t>
            </a:r>
            <a:r>
              <a:rPr lang="en-US" sz="2000" dirty="0" smtClean="0">
                <a:latin typeface="+mn-lt"/>
              </a:rPr>
              <a:t> and </a:t>
            </a:r>
            <a:r>
              <a:rPr lang="en-US" sz="2000" dirty="0" err="1" smtClean="0">
                <a:latin typeface="+mn-lt"/>
              </a:rPr>
              <a:t>Łagiewniki</a:t>
            </a:r>
            <a:r>
              <a:rPr lang="en-US" sz="2000" dirty="0" smtClean="0">
                <a:latin typeface="+mn-lt"/>
              </a:rPr>
              <a:t> Streets. This square, established in the place of dug modern embankments, had an area of ​​1.24 ha and contained, among the greenery, several playgrounds for children's play. It was surrounded by avenues planted with rows of limes, maples and ash trees. After 1945, the </a:t>
            </a:r>
            <a:r>
              <a:rPr lang="en-US" sz="2000" dirty="0" err="1" smtClean="0">
                <a:latin typeface="+mn-lt"/>
              </a:rPr>
              <a:t>Hansa</a:t>
            </a:r>
            <a:r>
              <a:rPr lang="en-US" sz="2000" dirty="0" smtClean="0">
                <a:latin typeface="+mn-lt"/>
              </a:rPr>
              <a:t> Square ceased to exist</a:t>
            </a:r>
            <a:r>
              <a:rPr lang="pl-PL" sz="2000" dirty="0" smtClean="0">
                <a:latin typeface="+mn-lt"/>
              </a:rPr>
              <a:t>.</a:t>
            </a:r>
          </a:p>
          <a:p>
            <a:pPr>
              <a:buFont typeface="Wingdings" pitchFamily="2" charset="2"/>
              <a:buChar char="q"/>
            </a:pPr>
            <a:r>
              <a:rPr lang="en-US" sz="2000" dirty="0" smtClean="0">
                <a:latin typeface="+mn-lt"/>
              </a:rPr>
              <a:t>At </a:t>
            </a:r>
            <a:r>
              <a:rPr lang="en-US" sz="2000" dirty="0">
                <a:latin typeface="+mn-lt"/>
              </a:rPr>
              <a:t>the end of the later </a:t>
            </a:r>
            <a:r>
              <a:rPr lang="en-US" sz="2000" dirty="0" err="1">
                <a:latin typeface="+mn-lt"/>
              </a:rPr>
              <a:t>Hansa</a:t>
            </a:r>
            <a:r>
              <a:rPr lang="en-US" sz="2000" dirty="0">
                <a:latin typeface="+mn-lt"/>
              </a:rPr>
              <a:t> Square, once stood the </a:t>
            </a:r>
            <a:r>
              <a:rPr lang="en-US" sz="2000" dirty="0" err="1">
                <a:latin typeface="+mn-lt"/>
              </a:rPr>
              <a:t>Oliwa</a:t>
            </a:r>
            <a:r>
              <a:rPr lang="en-US" sz="2000" dirty="0">
                <a:latin typeface="+mn-lt"/>
              </a:rPr>
              <a:t> Gate. The building of the State Archives (</a:t>
            </a:r>
            <a:r>
              <a:rPr lang="en-US" sz="2000" dirty="0" err="1">
                <a:latin typeface="+mn-lt"/>
              </a:rPr>
              <a:t>Staatsarchiv</a:t>
            </a:r>
            <a:r>
              <a:rPr lang="en-US" sz="2000" dirty="0">
                <a:latin typeface="+mn-lt"/>
              </a:rPr>
              <a:t>) built in 1901 adjacent to the </a:t>
            </a:r>
            <a:r>
              <a:rPr lang="en-US" sz="2000" dirty="0" err="1">
                <a:latin typeface="+mn-lt"/>
              </a:rPr>
              <a:t>Hanse</a:t>
            </a:r>
            <a:r>
              <a:rPr lang="en-US" sz="2000" dirty="0">
                <a:latin typeface="+mn-lt"/>
              </a:rPr>
              <a:t> Square was in operation until today as the State Archives in </a:t>
            </a:r>
            <a:r>
              <a:rPr lang="en-US" sz="2000" dirty="0" err="1">
                <a:latin typeface="+mn-lt"/>
              </a:rPr>
              <a:t>Gdańsk</a:t>
            </a:r>
            <a:r>
              <a:rPr lang="en-US" sz="2000" dirty="0">
                <a:latin typeface="+mn-lt"/>
              </a:rPr>
              <a:t>. On the corner connecting the </a:t>
            </a:r>
            <a:r>
              <a:rPr lang="en-US" sz="2000" dirty="0" err="1">
                <a:latin typeface="+mn-lt"/>
              </a:rPr>
              <a:t>Hanse</a:t>
            </a:r>
            <a:r>
              <a:rPr lang="en-US" sz="2000" dirty="0">
                <a:latin typeface="+mn-lt"/>
              </a:rPr>
              <a:t> Square with </a:t>
            </a:r>
            <a:r>
              <a:rPr lang="en-US" sz="2000" dirty="0" err="1">
                <a:latin typeface="+mn-lt"/>
              </a:rPr>
              <a:t>Lagiewniki</a:t>
            </a:r>
            <a:r>
              <a:rPr lang="en-US" sz="2000" dirty="0">
                <a:latin typeface="+mn-lt"/>
              </a:rPr>
              <a:t> a school was built. </a:t>
            </a:r>
            <a:r>
              <a:rPr lang="en-US" sz="2000" dirty="0" err="1">
                <a:latin typeface="+mn-lt"/>
              </a:rPr>
              <a:t>Piotr</a:t>
            </a:r>
            <a:r>
              <a:rPr lang="en-US" sz="2000" dirty="0">
                <a:latin typeface="+mn-lt"/>
              </a:rPr>
              <a:t> (today I LO). There were villas on the opposite side to the Archives, and the most-known villa of the President of the Senate, WMG, from </a:t>
            </a:r>
            <a:r>
              <a:rPr lang="en-US" sz="2000" dirty="0" err="1">
                <a:latin typeface="+mn-lt"/>
              </a:rPr>
              <a:t>Dyrekcyjna</a:t>
            </a:r>
            <a:r>
              <a:rPr lang="en-US" sz="2000" dirty="0">
                <a:latin typeface="+mn-lt"/>
              </a:rPr>
              <a:t> Street</a:t>
            </a:r>
            <a:r>
              <a:rPr lang="en-US" sz="2000" dirty="0" smtClean="0">
                <a:latin typeface="+mn-lt"/>
              </a:rPr>
              <a:t>.</a:t>
            </a:r>
            <a:endParaRPr lang="pl-PL" sz="2000" dirty="0" smtClean="0">
              <a:latin typeface="+mn-lt"/>
            </a:endParaRPr>
          </a:p>
          <a:p>
            <a:pPr>
              <a:buFont typeface="Wingdings" pitchFamily="2" charset="2"/>
              <a:buChar char="q"/>
            </a:pPr>
            <a:r>
              <a:rPr lang="en-US" sz="2000" dirty="0" smtClean="0">
                <a:latin typeface="+mn-lt"/>
              </a:rPr>
              <a:t>After the war, a building was erected on the Square, which today houses, among others, Solidarity headquarters and </a:t>
            </a:r>
            <a:r>
              <a:rPr lang="en-US" sz="2000" dirty="0" err="1" smtClean="0">
                <a:latin typeface="+mn-lt"/>
              </a:rPr>
              <a:t>Wały</a:t>
            </a:r>
            <a:r>
              <a:rPr lang="en-US" sz="2000" dirty="0" smtClean="0">
                <a:latin typeface="+mn-lt"/>
              </a:rPr>
              <a:t> </a:t>
            </a:r>
            <a:r>
              <a:rPr lang="en-US" sz="2000" dirty="0" err="1" smtClean="0">
                <a:latin typeface="+mn-lt"/>
              </a:rPr>
              <a:t>Piastowskie</a:t>
            </a:r>
            <a:r>
              <a:rPr lang="en-US" sz="2000" dirty="0" smtClean="0">
                <a:latin typeface="+mn-lt"/>
              </a:rPr>
              <a:t> street widened. </a:t>
            </a:r>
            <a:r>
              <a:rPr lang="en-US" sz="2000" dirty="0" err="1" smtClean="0">
                <a:latin typeface="+mn-lt"/>
              </a:rPr>
              <a:t>Hanse</a:t>
            </a:r>
            <a:r>
              <a:rPr lang="en-US" sz="2000" dirty="0" smtClean="0">
                <a:latin typeface="+mn-lt"/>
              </a:rPr>
              <a:t> Square as a large square ceased to exist.</a:t>
            </a:r>
            <a:endParaRPr lang="pl-PL" sz="2000" dirty="0">
              <a:latin typeface="+mn-lt"/>
            </a:endParaRPr>
          </a:p>
        </p:txBody>
      </p:sp>
      <p:sp>
        <p:nvSpPr>
          <p:cNvPr id="2" name="Tytuł 1"/>
          <p:cNvSpPr>
            <a:spLocks noGrp="1"/>
          </p:cNvSpPr>
          <p:nvPr>
            <p:ph type="title"/>
          </p:nvPr>
        </p:nvSpPr>
        <p:spPr/>
        <p:txBody>
          <a:bodyPr/>
          <a:lstStyle/>
          <a:p>
            <a:pPr algn="ctr">
              <a:buNone/>
            </a:pPr>
            <a:r>
              <a:rPr lang="pl-PL" b="1" dirty="0" smtClean="0">
                <a:solidFill>
                  <a:srgbClr val="FFC000"/>
                </a:solidFill>
              </a:rPr>
              <a:t>Hansa </a:t>
            </a:r>
            <a:r>
              <a:rPr lang="pl-PL" b="1" dirty="0" err="1" smtClean="0">
                <a:solidFill>
                  <a:srgbClr val="FFC000"/>
                </a:solidFill>
              </a:rPr>
              <a:t>Square</a:t>
            </a:r>
            <a:r>
              <a:rPr lang="pl-PL" b="1" dirty="0" smtClean="0">
                <a:solidFill>
                  <a:srgbClr val="FFC000"/>
                </a:solidFill>
              </a:rPr>
              <a:t> </a:t>
            </a:r>
            <a:endParaRPr lang="pl-PL" b="1" dirty="0">
              <a:solidFill>
                <a:srgbClr val="FFC000"/>
              </a:solidFill>
            </a:endParaRPr>
          </a:p>
        </p:txBody>
      </p:sp>
    </p:spTree>
    <p:extLst>
      <p:ext uri="{BB962C8B-B14F-4D97-AF65-F5344CB8AC3E}">
        <p14:creationId xmlns:p14="http://schemas.microsoft.com/office/powerpoint/2010/main" val="3345467216"/>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2000"/>
                                        <p:tgtEl>
                                          <p:spTgt spid="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20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160" y="3275781"/>
            <a:ext cx="6006686" cy="3560000"/>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832" y="539477"/>
            <a:ext cx="5908718" cy="3456384"/>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3911634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70" decel="100000"/>
                                        <p:tgtEl>
                                          <p:spTgt spid="3"/>
                                        </p:tgtEl>
                                      </p:cBhvr>
                                    </p:animEffect>
                                    <p:animScale>
                                      <p:cBhvr>
                                        <p:cTn id="19" dur="770" decel="100000"/>
                                        <p:tgtEl>
                                          <p:spTgt spid="3"/>
                                        </p:tgtEl>
                                      </p:cBhvr>
                                      <p:from x="10000" y="10000"/>
                                      <p:to x="200000" y="450000"/>
                                    </p:animScale>
                                    <p:animScale>
                                      <p:cBhvr>
                                        <p:cTn id="20" dur="1230" accel="100000" fill="hold">
                                          <p:stCondLst>
                                            <p:cond delay="770"/>
                                          </p:stCondLst>
                                        </p:cTn>
                                        <p:tgtEl>
                                          <p:spTgt spid="3"/>
                                        </p:tgtEl>
                                      </p:cBhvr>
                                      <p:from x="200000" y="450000"/>
                                      <p:to x="100000" y="100000"/>
                                    </p:animScale>
                                    <p:set>
                                      <p:cBhvr>
                                        <p:cTn id="21" dur="770" fill="hold"/>
                                        <p:tgtEl>
                                          <p:spTgt spid="3"/>
                                        </p:tgtEl>
                                        <p:attrNameLst>
                                          <p:attrName>ppt_x</p:attrName>
                                        </p:attrNameLst>
                                      </p:cBhvr>
                                      <p:to>
                                        <p:strVal val="(0.5)"/>
                                      </p:to>
                                    </p:set>
                                    <p:anim from="(0.5)" to="(#ppt_x)" calcmode="lin" valueType="num">
                                      <p:cBhvr>
                                        <p:cTn id="22" dur="1230" accel="100000" fill="hold">
                                          <p:stCondLst>
                                            <p:cond delay="770"/>
                                          </p:stCondLst>
                                        </p:cTn>
                                        <p:tgtEl>
                                          <p:spTgt spid="3"/>
                                        </p:tgtEl>
                                        <p:attrNameLst>
                                          <p:attrName>ppt_x</p:attrName>
                                        </p:attrNameLst>
                                      </p:cBhvr>
                                    </p:anim>
                                    <p:set>
                                      <p:cBhvr>
                                        <p:cTn id="23" dur="770" fill="hold"/>
                                        <p:tgtEl>
                                          <p:spTgt spid="3"/>
                                        </p:tgtEl>
                                        <p:attrNameLst>
                                          <p:attrName>ppt_y</p:attrName>
                                        </p:attrNameLst>
                                      </p:cBhvr>
                                      <p:to>
                                        <p:strVal val="(#ppt_y+0.4)"/>
                                      </p:to>
                                    </p:set>
                                    <p:anim from="(#ppt_y+0.4)" to="(#ppt_y)" calcmode="lin" valueType="num">
                                      <p:cBhvr>
                                        <p:cTn id="24"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832" y="395461"/>
            <a:ext cx="6164739" cy="3744416"/>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136" y="3419797"/>
            <a:ext cx="6119845" cy="3555415"/>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48239480"/>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70" decel="100000"/>
                                        <p:tgtEl>
                                          <p:spTgt spid="3"/>
                                        </p:tgtEl>
                                      </p:cBhvr>
                                    </p:animEffect>
                                    <p:animScale>
                                      <p:cBhvr>
                                        <p:cTn id="19" dur="770" decel="100000"/>
                                        <p:tgtEl>
                                          <p:spTgt spid="3"/>
                                        </p:tgtEl>
                                      </p:cBhvr>
                                      <p:from x="10000" y="10000"/>
                                      <p:to x="200000" y="450000"/>
                                    </p:animScale>
                                    <p:animScale>
                                      <p:cBhvr>
                                        <p:cTn id="20" dur="1230" accel="100000" fill="hold">
                                          <p:stCondLst>
                                            <p:cond delay="770"/>
                                          </p:stCondLst>
                                        </p:cTn>
                                        <p:tgtEl>
                                          <p:spTgt spid="3"/>
                                        </p:tgtEl>
                                      </p:cBhvr>
                                      <p:from x="200000" y="450000"/>
                                      <p:to x="100000" y="100000"/>
                                    </p:animScale>
                                    <p:set>
                                      <p:cBhvr>
                                        <p:cTn id="21" dur="770" fill="hold"/>
                                        <p:tgtEl>
                                          <p:spTgt spid="3"/>
                                        </p:tgtEl>
                                        <p:attrNameLst>
                                          <p:attrName>ppt_x</p:attrName>
                                        </p:attrNameLst>
                                      </p:cBhvr>
                                      <p:to>
                                        <p:strVal val="(0.5)"/>
                                      </p:to>
                                    </p:set>
                                    <p:anim from="(0.5)" to="(#ppt_x)" calcmode="lin" valueType="num">
                                      <p:cBhvr>
                                        <p:cTn id="22" dur="1230" accel="100000" fill="hold">
                                          <p:stCondLst>
                                            <p:cond delay="770"/>
                                          </p:stCondLst>
                                        </p:cTn>
                                        <p:tgtEl>
                                          <p:spTgt spid="3"/>
                                        </p:tgtEl>
                                        <p:attrNameLst>
                                          <p:attrName>ppt_x</p:attrName>
                                        </p:attrNameLst>
                                      </p:cBhvr>
                                    </p:anim>
                                    <p:set>
                                      <p:cBhvr>
                                        <p:cTn id="23" dur="770" fill="hold"/>
                                        <p:tgtEl>
                                          <p:spTgt spid="3"/>
                                        </p:tgtEl>
                                        <p:attrNameLst>
                                          <p:attrName>ppt_y</p:attrName>
                                        </p:attrNameLst>
                                      </p:cBhvr>
                                      <p:to>
                                        <p:strVal val="(#ppt_y+0.4)"/>
                                      </p:to>
                                    </p:set>
                                    <p:anim from="(#ppt_y+0.4)" to="(#ppt_y)" calcmode="lin" valueType="num">
                                      <p:cBhvr>
                                        <p:cTn id="24"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19831" y="1187550"/>
            <a:ext cx="8280921" cy="5616624"/>
          </a:xfrm>
        </p:spPr>
        <p:txBody>
          <a:bodyPr>
            <a:normAutofit fontScale="55000" lnSpcReduction="20000"/>
          </a:bodyPr>
          <a:lstStyle/>
          <a:p>
            <a:pPr>
              <a:buFont typeface="Wingdings" pitchFamily="2" charset="2"/>
              <a:buChar char="q"/>
            </a:pPr>
            <a:endParaRPr lang="pl-PL" sz="3000" dirty="0" smtClean="0">
              <a:latin typeface="+mn-lt"/>
            </a:endParaRPr>
          </a:p>
          <a:p>
            <a:pPr>
              <a:buFont typeface="Wingdings" pitchFamily="2" charset="2"/>
              <a:buChar char="q"/>
            </a:pPr>
            <a:r>
              <a:rPr lang="pl-PL" sz="4400" dirty="0" smtClean="0">
                <a:latin typeface="+mn-lt"/>
              </a:rPr>
              <a:t>R10 </a:t>
            </a:r>
            <a:r>
              <a:rPr lang="pl-PL" sz="4400" dirty="0" err="1" smtClean="0">
                <a:latin typeface="+mn-lt"/>
              </a:rPr>
              <a:t>is</a:t>
            </a:r>
            <a:r>
              <a:rPr lang="pl-PL" sz="4400" dirty="0" smtClean="0">
                <a:latin typeface="+mn-lt"/>
              </a:rPr>
              <a:t> </a:t>
            </a:r>
            <a:r>
              <a:rPr lang="en-US" sz="4400" dirty="0">
                <a:latin typeface="+mn-lt"/>
              </a:rPr>
              <a:t>an international circular bike trail of the </a:t>
            </a:r>
            <a:r>
              <a:rPr lang="en-US" sz="4400" dirty="0" err="1">
                <a:latin typeface="+mn-lt"/>
              </a:rPr>
              <a:t>EuroVelo</a:t>
            </a:r>
            <a:r>
              <a:rPr lang="en-US" sz="4400" dirty="0">
                <a:latin typeface="+mn-lt"/>
              </a:rPr>
              <a:t> network running around the Baltic Sea basin with a total length of 8,539 km. The Polish section of the 588 km route runs through the areas of the following provinces: West Pomeranian, Pomeranian and </a:t>
            </a:r>
            <a:r>
              <a:rPr lang="en-US" sz="4400" dirty="0" err="1">
                <a:latin typeface="+mn-lt"/>
              </a:rPr>
              <a:t>Warmian-Masurian</a:t>
            </a:r>
            <a:r>
              <a:rPr lang="en-US" sz="4400" dirty="0" smtClean="0">
                <a:latin typeface="+mn-lt"/>
              </a:rPr>
              <a:t>.</a:t>
            </a:r>
            <a:endParaRPr lang="pl-PL" sz="4400" dirty="0" smtClean="0">
              <a:latin typeface="+mn-lt"/>
            </a:endParaRPr>
          </a:p>
          <a:p>
            <a:pPr>
              <a:buFont typeface="Wingdings" pitchFamily="2" charset="2"/>
              <a:buChar char="q"/>
            </a:pPr>
            <a:r>
              <a:rPr lang="en-US" sz="4400" dirty="0" smtClean="0">
                <a:latin typeface="+mn-lt"/>
              </a:rPr>
              <a:t>The coastal landscape with dunes and cliffs is diversified by the coastal lakes </a:t>
            </a:r>
            <a:r>
              <a:rPr lang="en-US" sz="4400" dirty="0" err="1" smtClean="0">
                <a:latin typeface="+mn-lt"/>
              </a:rPr>
              <a:t>Wicko</a:t>
            </a:r>
            <a:r>
              <a:rPr lang="en-US" sz="4400" dirty="0" smtClean="0">
                <a:latin typeface="+mn-lt"/>
              </a:rPr>
              <a:t>, </a:t>
            </a:r>
            <a:r>
              <a:rPr lang="en-US" sz="4400" dirty="0" err="1" smtClean="0">
                <a:latin typeface="+mn-lt"/>
              </a:rPr>
              <a:t>Gardno</a:t>
            </a:r>
            <a:r>
              <a:rPr lang="en-US" sz="4400" dirty="0" smtClean="0">
                <a:latin typeface="+mn-lt"/>
              </a:rPr>
              <a:t> and </a:t>
            </a:r>
            <a:r>
              <a:rPr lang="en-US" sz="4400" dirty="0" err="1" smtClean="0">
                <a:latin typeface="+mn-lt"/>
              </a:rPr>
              <a:t>Łebsko</a:t>
            </a:r>
            <a:r>
              <a:rPr lang="en-US" sz="4400" dirty="0" smtClean="0">
                <a:latin typeface="+mn-lt"/>
              </a:rPr>
              <a:t>. </a:t>
            </a:r>
            <a:endParaRPr lang="pl-PL" sz="4400" dirty="0" smtClean="0">
              <a:latin typeface="+mn-lt"/>
            </a:endParaRPr>
          </a:p>
          <a:p>
            <a:pPr>
              <a:buFont typeface="Wingdings" pitchFamily="2" charset="2"/>
              <a:buChar char="q"/>
            </a:pPr>
            <a:r>
              <a:rPr lang="en-US" sz="4400" dirty="0" smtClean="0">
                <a:latin typeface="+mn-lt"/>
              </a:rPr>
              <a:t>The greatest natural attraction on this section of the route is the </a:t>
            </a:r>
            <a:r>
              <a:rPr lang="en-US" sz="4400" dirty="0" err="1" smtClean="0">
                <a:latin typeface="+mn-lt"/>
              </a:rPr>
              <a:t>Słowiński</a:t>
            </a:r>
            <a:r>
              <a:rPr lang="en-US" sz="4400" dirty="0" smtClean="0">
                <a:latin typeface="+mn-lt"/>
              </a:rPr>
              <a:t> National Park. Part of the route between </a:t>
            </a:r>
            <a:r>
              <a:rPr lang="en-US" sz="4400" dirty="0" err="1" smtClean="0">
                <a:latin typeface="+mn-lt"/>
              </a:rPr>
              <a:t>Ustka</a:t>
            </a:r>
            <a:r>
              <a:rPr lang="en-US" sz="4400" dirty="0" smtClean="0">
                <a:latin typeface="+mn-lt"/>
              </a:rPr>
              <a:t> and </a:t>
            </a:r>
            <a:r>
              <a:rPr lang="en-US" sz="4400" dirty="0" err="1" smtClean="0">
                <a:latin typeface="+mn-lt"/>
              </a:rPr>
              <a:t>Rowy</a:t>
            </a:r>
            <a:r>
              <a:rPr lang="en-US" sz="4400" dirty="0" smtClean="0">
                <a:latin typeface="+mn-lt"/>
              </a:rPr>
              <a:t> (over 20 km) runs the so-called along the "Coiled Track" trail, a good ground surface on the former embankment of the railway line dismantled after the Second World War. In the area of ​​the National Park, you can cycle along all designated tourist routes, but some of them may be impassable due to the marshy and sandy areas on which they run.</a:t>
            </a:r>
            <a:endParaRPr lang="en-US" sz="4400" dirty="0">
              <a:latin typeface="+mn-lt"/>
            </a:endParaRPr>
          </a:p>
          <a:p>
            <a:pPr marL="108000" indent="0">
              <a:buNone/>
            </a:pPr>
            <a:endParaRPr lang="pl-PL" dirty="0"/>
          </a:p>
        </p:txBody>
      </p:sp>
      <p:sp>
        <p:nvSpPr>
          <p:cNvPr id="2" name="Tytuł 1"/>
          <p:cNvSpPr>
            <a:spLocks noGrp="1"/>
          </p:cNvSpPr>
          <p:nvPr>
            <p:ph type="title"/>
          </p:nvPr>
        </p:nvSpPr>
        <p:spPr/>
        <p:txBody>
          <a:bodyPr anchor="t">
            <a:normAutofit fontScale="90000"/>
          </a:bodyPr>
          <a:lstStyle/>
          <a:p>
            <a:pPr algn="ctr">
              <a:buNone/>
            </a:pPr>
            <a:r>
              <a:rPr lang="en-US" b="1" dirty="0">
                <a:solidFill>
                  <a:srgbClr val="FFC000"/>
                </a:solidFill>
              </a:rPr>
              <a:t>Bike trail R10, Seaside Hanseatic Trail</a:t>
            </a:r>
            <a:br>
              <a:rPr lang="en-US" b="1" dirty="0">
                <a:solidFill>
                  <a:srgbClr val="FFC000"/>
                </a:solidFill>
              </a:rPr>
            </a:br>
            <a:r>
              <a:rPr lang="en-US" dirty="0" smtClean="0"/>
              <a:t/>
            </a:r>
            <a:br>
              <a:rPr lang="en-US" dirty="0" smtClean="0"/>
            </a:br>
            <a:endParaRPr lang="pl-PL" dirty="0"/>
          </a:p>
        </p:txBody>
      </p:sp>
    </p:spTree>
    <p:extLst>
      <p:ext uri="{BB962C8B-B14F-4D97-AF65-F5344CB8AC3E}">
        <p14:creationId xmlns:p14="http://schemas.microsoft.com/office/powerpoint/2010/main" val="271814086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Podtytuł 1"/>
          <p:cNvSpPr txBox="1">
            <a:spLocks noGrp="1"/>
          </p:cNvSpPr>
          <p:nvPr>
            <p:ph type="subTitle" idx="4294967295"/>
          </p:nvPr>
        </p:nvSpPr>
        <p:spPr>
          <a:xfrm>
            <a:off x="791841" y="2588701"/>
            <a:ext cx="7632848" cy="3761755"/>
          </a:xfrm>
        </p:spPr>
        <p:txBody>
          <a:bodyPr wrap="square"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buFont typeface="Wingdings" pitchFamily="2" charset="2"/>
              <a:buChar char="q"/>
            </a:pPr>
            <a:r>
              <a:rPr lang="pl-PL" dirty="0"/>
              <a:t>Hanza </a:t>
            </a:r>
            <a:r>
              <a:rPr lang="pl-PL" dirty="0" err="1"/>
              <a:t>the</a:t>
            </a:r>
            <a:r>
              <a:rPr lang="pl-PL" dirty="0"/>
              <a:t> </a:t>
            </a:r>
            <a:r>
              <a:rPr lang="pl-PL" dirty="0" err="1"/>
              <a:t>relationship</a:t>
            </a:r>
            <a:r>
              <a:rPr lang="pl-PL" dirty="0"/>
              <a:t> of northern </a:t>
            </a:r>
            <a:r>
              <a:rPr lang="pl-PL" dirty="0" err="1"/>
              <a:t>European</a:t>
            </a:r>
            <a:r>
              <a:rPr lang="pl-PL" dirty="0"/>
              <a:t> trade </a:t>
            </a:r>
            <a:r>
              <a:rPr lang="pl-PL" dirty="0" err="1"/>
              <a:t>cities</a:t>
            </a:r>
            <a:r>
              <a:rPr lang="pl-PL" dirty="0"/>
              <a:t> </a:t>
            </a:r>
            <a:r>
              <a:rPr lang="pl-PL" dirty="0" err="1"/>
              <a:t>from</a:t>
            </a:r>
            <a:r>
              <a:rPr lang="pl-PL" dirty="0"/>
              <a:t> </a:t>
            </a:r>
            <a:r>
              <a:rPr lang="pl-PL" dirty="0" err="1"/>
              <a:t>the</a:t>
            </a:r>
            <a:r>
              <a:rPr lang="pl-PL" dirty="0"/>
              <a:t> Middle </a:t>
            </a:r>
            <a:r>
              <a:rPr lang="pl-PL" dirty="0" err="1"/>
              <a:t>Ages</a:t>
            </a:r>
            <a:r>
              <a:rPr lang="pl-PL" dirty="0"/>
              <a:t> and </a:t>
            </a:r>
            <a:r>
              <a:rPr lang="pl-PL" dirty="0" err="1"/>
              <a:t>the</a:t>
            </a:r>
            <a:r>
              <a:rPr lang="pl-PL" dirty="0"/>
              <a:t> </a:t>
            </a:r>
            <a:r>
              <a:rPr lang="pl-PL" dirty="0" err="1"/>
              <a:t>beginning</a:t>
            </a:r>
            <a:r>
              <a:rPr lang="pl-PL" dirty="0"/>
              <a:t> of </a:t>
            </a:r>
            <a:r>
              <a:rPr lang="pl-PL" dirty="0" err="1"/>
              <a:t>the</a:t>
            </a:r>
            <a:r>
              <a:rPr lang="pl-PL" dirty="0"/>
              <a:t> modern era. </a:t>
            </a:r>
            <a:endParaRPr lang="pl-PL" dirty="0" smtClean="0"/>
          </a:p>
          <a:p>
            <a:pPr marL="0" lvl="0" indent="0">
              <a:buFont typeface="Wingdings" pitchFamily="2" charset="2"/>
              <a:buChar char="q"/>
            </a:pPr>
            <a:r>
              <a:rPr lang="pl-PL" dirty="0" err="1" smtClean="0"/>
              <a:t>The</a:t>
            </a:r>
            <a:r>
              <a:rPr lang="pl-PL" dirty="0" smtClean="0"/>
              <a:t> </a:t>
            </a:r>
            <a:r>
              <a:rPr lang="pl-PL" dirty="0" err="1"/>
              <a:t>cities</a:t>
            </a:r>
            <a:r>
              <a:rPr lang="pl-PL" dirty="0"/>
              <a:t> </a:t>
            </a:r>
            <a:r>
              <a:rPr lang="pl-PL" dirty="0" err="1"/>
              <a:t>belonging</a:t>
            </a:r>
            <a:r>
              <a:rPr lang="pl-PL" dirty="0"/>
              <a:t> to </a:t>
            </a:r>
            <a:r>
              <a:rPr lang="pl-PL" dirty="0" err="1"/>
              <a:t>the</a:t>
            </a:r>
            <a:r>
              <a:rPr lang="pl-PL" dirty="0"/>
              <a:t> union </a:t>
            </a:r>
            <a:r>
              <a:rPr lang="pl-PL" dirty="0" err="1"/>
              <a:t>supported</a:t>
            </a:r>
            <a:r>
              <a:rPr lang="pl-PL" dirty="0"/>
              <a:t> </a:t>
            </a:r>
            <a:r>
              <a:rPr lang="pl-PL" dirty="0" err="1"/>
              <a:t>in</a:t>
            </a:r>
            <a:r>
              <a:rPr lang="pl-PL" dirty="0"/>
              <a:t> </a:t>
            </a:r>
            <a:r>
              <a:rPr lang="pl-PL" dirty="0" err="1"/>
              <a:t>the</a:t>
            </a:r>
            <a:r>
              <a:rPr lang="pl-PL" dirty="0"/>
              <a:t> </a:t>
            </a:r>
            <a:r>
              <a:rPr lang="pl-PL" dirty="0" err="1"/>
              <a:t>economic</a:t>
            </a:r>
            <a:r>
              <a:rPr lang="pl-PL" dirty="0"/>
              <a:t> field, </a:t>
            </a:r>
            <a:r>
              <a:rPr lang="pl-PL" dirty="0" err="1"/>
              <a:t>hindering</a:t>
            </a:r>
            <a:r>
              <a:rPr lang="pl-PL" dirty="0"/>
              <a:t> </a:t>
            </a:r>
            <a:r>
              <a:rPr lang="pl-PL" dirty="0" err="1"/>
              <a:t>the</a:t>
            </a:r>
            <a:r>
              <a:rPr lang="pl-PL" dirty="0"/>
              <a:t> </a:t>
            </a:r>
            <a:r>
              <a:rPr lang="pl-PL" dirty="0" err="1"/>
              <a:t>work</a:t>
            </a:r>
            <a:r>
              <a:rPr lang="pl-PL" dirty="0"/>
              <a:t> of </a:t>
            </a:r>
            <a:r>
              <a:rPr lang="pl-PL" dirty="0" err="1"/>
              <a:t>merchants</a:t>
            </a:r>
            <a:r>
              <a:rPr lang="pl-PL" dirty="0"/>
              <a:t> </a:t>
            </a:r>
            <a:r>
              <a:rPr lang="pl-PL" dirty="0" err="1"/>
              <a:t>from</a:t>
            </a:r>
            <a:r>
              <a:rPr lang="pl-PL" dirty="0"/>
              <a:t> </a:t>
            </a:r>
            <a:r>
              <a:rPr lang="pl-PL" dirty="0" err="1"/>
              <a:t>cities</a:t>
            </a:r>
            <a:r>
              <a:rPr lang="pl-PL" dirty="0"/>
              <a:t> </a:t>
            </a:r>
            <a:r>
              <a:rPr lang="pl-PL" dirty="0" err="1"/>
              <a:t>that</a:t>
            </a:r>
            <a:r>
              <a:rPr lang="pl-PL" dirty="0"/>
              <a:t> </a:t>
            </a:r>
            <a:r>
              <a:rPr lang="pl-PL" dirty="0" err="1"/>
              <a:t>were</a:t>
            </a:r>
            <a:r>
              <a:rPr lang="pl-PL" dirty="0"/>
              <a:t> not part of </a:t>
            </a:r>
            <a:r>
              <a:rPr lang="pl-PL" dirty="0" err="1"/>
              <a:t>the</a:t>
            </a:r>
            <a:r>
              <a:rPr lang="pl-PL" dirty="0"/>
              <a:t> union, </a:t>
            </a:r>
            <a:r>
              <a:rPr lang="pl-PL" dirty="0" err="1"/>
              <a:t>while</a:t>
            </a:r>
            <a:r>
              <a:rPr lang="pl-PL" dirty="0"/>
              <a:t> </a:t>
            </a:r>
            <a:r>
              <a:rPr lang="pl-PL" dirty="0" err="1"/>
              <a:t>at</a:t>
            </a:r>
            <a:r>
              <a:rPr lang="pl-PL" dirty="0"/>
              <a:t> </a:t>
            </a:r>
            <a:r>
              <a:rPr lang="pl-PL" dirty="0" err="1"/>
              <a:t>the</a:t>
            </a:r>
            <a:r>
              <a:rPr lang="pl-PL" dirty="0"/>
              <a:t> same time </a:t>
            </a:r>
            <a:r>
              <a:rPr lang="pl-PL" dirty="0" err="1"/>
              <a:t>creating</a:t>
            </a:r>
            <a:r>
              <a:rPr lang="pl-PL" dirty="0"/>
              <a:t> </a:t>
            </a:r>
            <a:r>
              <a:rPr lang="pl-PL" dirty="0" err="1"/>
              <a:t>real</a:t>
            </a:r>
            <a:r>
              <a:rPr lang="pl-PL" dirty="0"/>
              <a:t> </a:t>
            </a:r>
            <a:r>
              <a:rPr lang="pl-PL" dirty="0" err="1"/>
              <a:t>political</a:t>
            </a:r>
            <a:r>
              <a:rPr lang="pl-PL" dirty="0"/>
              <a:t> and </a:t>
            </a:r>
            <a:r>
              <a:rPr lang="pl-PL" dirty="0" err="1"/>
              <a:t>sometimes</a:t>
            </a:r>
            <a:r>
              <a:rPr lang="pl-PL" dirty="0"/>
              <a:t> </a:t>
            </a:r>
            <a:r>
              <a:rPr lang="pl-PL" dirty="0" err="1"/>
              <a:t>military</a:t>
            </a:r>
            <a:r>
              <a:rPr lang="pl-PL" dirty="0"/>
              <a:t> </a:t>
            </a:r>
            <a:r>
              <a:rPr lang="pl-PL" dirty="0" err="1"/>
              <a:t>power</a:t>
            </a:r>
            <a:r>
              <a:rPr lang="pl-PL" dirty="0"/>
              <a:t>.</a:t>
            </a:r>
          </a:p>
        </p:txBody>
      </p:sp>
      <p:sp>
        <p:nvSpPr>
          <p:cNvPr id="3" name="Tytuł 2"/>
          <p:cNvSpPr txBox="1">
            <a:spLocks noGrp="1"/>
          </p:cNvSpPr>
          <p:nvPr>
            <p:ph type="title" idx="4294967295"/>
          </p:nvPr>
        </p:nvSpPr>
        <p:spPr>
          <a:xfrm>
            <a:off x="503808" y="755501"/>
            <a:ext cx="9072563" cy="1262063"/>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pl-PL" sz="5400" b="1" dirty="0">
                <a:solidFill>
                  <a:srgbClr val="FFC000"/>
                </a:solidFill>
              </a:rPr>
              <a:t>Hanza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888" y="683493"/>
            <a:ext cx="7789241" cy="6193854"/>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2874949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91840" y="1187549"/>
            <a:ext cx="8424936" cy="6192687"/>
          </a:xfrm>
        </p:spPr>
        <p:txBody>
          <a:bodyPr>
            <a:normAutofit fontScale="92500" lnSpcReduction="10000"/>
          </a:bodyPr>
          <a:lstStyle/>
          <a:p>
            <a:pPr>
              <a:buFont typeface="Wingdings" pitchFamily="2" charset="2"/>
              <a:buChar char="q"/>
            </a:pPr>
            <a:r>
              <a:rPr lang="pl-PL" sz="3100" dirty="0">
                <a:latin typeface="+mn-lt"/>
              </a:rPr>
              <a:t>G</a:t>
            </a:r>
            <a:r>
              <a:rPr lang="en-US" sz="3100" dirty="0" err="1" smtClean="0">
                <a:latin typeface="+mn-lt"/>
              </a:rPr>
              <a:t>oes</a:t>
            </a:r>
            <a:r>
              <a:rPr lang="en-US" sz="3100" dirty="0" smtClean="0">
                <a:latin typeface="+mn-lt"/>
              </a:rPr>
              <a:t> through 163 cities from 16 European countries and covers Polish cities: </a:t>
            </a:r>
            <a:r>
              <a:rPr lang="en-US" sz="3100" dirty="0" err="1" smtClean="0">
                <a:latin typeface="+mn-lt"/>
              </a:rPr>
              <a:t>Stargard</a:t>
            </a:r>
            <a:r>
              <a:rPr lang="en-US" sz="3100" dirty="0" smtClean="0">
                <a:latin typeface="+mn-lt"/>
              </a:rPr>
              <a:t> </a:t>
            </a:r>
            <a:r>
              <a:rPr lang="en-US" sz="3100" dirty="0" err="1" smtClean="0">
                <a:latin typeface="+mn-lt"/>
              </a:rPr>
              <a:t>Szczeciński</a:t>
            </a:r>
            <a:r>
              <a:rPr lang="en-US" sz="3100" dirty="0" smtClean="0">
                <a:latin typeface="+mn-lt"/>
              </a:rPr>
              <a:t>, </a:t>
            </a:r>
            <a:r>
              <a:rPr lang="en-US" sz="3100" dirty="0" err="1" smtClean="0">
                <a:latin typeface="+mn-lt"/>
              </a:rPr>
              <a:t>Goleniów</a:t>
            </a:r>
            <a:r>
              <a:rPr lang="en-US" sz="3100" dirty="0" smtClean="0">
                <a:latin typeface="+mn-lt"/>
              </a:rPr>
              <a:t>, </a:t>
            </a:r>
            <a:r>
              <a:rPr lang="en-US" sz="3100" dirty="0" err="1" smtClean="0">
                <a:latin typeface="+mn-lt"/>
              </a:rPr>
              <a:t>Koszalin</a:t>
            </a:r>
            <a:r>
              <a:rPr lang="en-US" sz="3100" dirty="0" smtClean="0">
                <a:latin typeface="+mn-lt"/>
              </a:rPr>
              <a:t>, </a:t>
            </a:r>
            <a:r>
              <a:rPr lang="en-US" sz="3100" dirty="0" err="1" smtClean="0">
                <a:latin typeface="+mn-lt"/>
              </a:rPr>
              <a:t>Słupsk</a:t>
            </a:r>
            <a:r>
              <a:rPr lang="en-US" sz="3100" dirty="0" smtClean="0">
                <a:latin typeface="+mn-lt"/>
              </a:rPr>
              <a:t> and </a:t>
            </a:r>
            <a:r>
              <a:rPr lang="en-US" sz="3100" dirty="0" err="1" smtClean="0">
                <a:latin typeface="+mn-lt"/>
              </a:rPr>
              <a:t>Gdańsk</a:t>
            </a:r>
            <a:r>
              <a:rPr lang="en-US" sz="3100" dirty="0" smtClean="0">
                <a:latin typeface="+mn-lt"/>
              </a:rPr>
              <a:t>. Coordination the project is being dealt with by the German organization Die </a:t>
            </a:r>
            <a:r>
              <a:rPr lang="en-US" sz="3100" dirty="0" err="1" smtClean="0">
                <a:latin typeface="+mn-lt"/>
              </a:rPr>
              <a:t>Hanse</a:t>
            </a:r>
            <a:r>
              <a:rPr lang="en-US" sz="3100" dirty="0" smtClean="0">
                <a:latin typeface="+mn-lt"/>
              </a:rPr>
              <a:t> based in </a:t>
            </a:r>
            <a:r>
              <a:rPr lang="en-US" sz="3100" dirty="0" err="1" smtClean="0">
                <a:latin typeface="+mn-lt"/>
              </a:rPr>
              <a:t>Lübeck</a:t>
            </a:r>
            <a:r>
              <a:rPr lang="en-US" sz="3100" dirty="0" smtClean="0">
                <a:latin typeface="+mn-lt"/>
              </a:rPr>
              <a:t> (</a:t>
            </a:r>
            <a:r>
              <a:rPr lang="pl-PL" sz="3100" dirty="0" smtClean="0">
                <a:latin typeface="+mn-lt"/>
              </a:rPr>
              <a:t>w</a:t>
            </a:r>
            <a:r>
              <a:rPr lang="en-US" sz="3100" dirty="0" smtClean="0">
                <a:latin typeface="+mn-lt"/>
              </a:rPr>
              <a:t>ww.hanse.org). </a:t>
            </a:r>
            <a:endParaRPr lang="pl-PL" sz="3100" dirty="0" smtClean="0">
              <a:latin typeface="+mn-lt"/>
            </a:endParaRPr>
          </a:p>
          <a:p>
            <a:pPr>
              <a:buFont typeface="Wingdings" pitchFamily="2" charset="2"/>
              <a:buChar char="q"/>
            </a:pPr>
            <a:r>
              <a:rPr lang="en-US" sz="3100" dirty="0" smtClean="0">
                <a:latin typeface="+mn-lt"/>
              </a:rPr>
              <a:t>The trail in Poland is not it is marked, although there are Polish materials advertising or guides regarding </a:t>
            </a:r>
            <a:r>
              <a:rPr lang="en-US" sz="3100" dirty="0" err="1" smtClean="0">
                <a:latin typeface="+mn-lt"/>
              </a:rPr>
              <a:t>Hanza</a:t>
            </a:r>
            <a:r>
              <a:rPr lang="en-US" sz="3100" dirty="0" smtClean="0">
                <a:latin typeface="+mn-lt"/>
              </a:rPr>
              <a:t> trail. Tourist organizations or representatives of marshal offices sometimes they take part in conventions of Hanseatic cities, however, interest in functioning the route from the authorities is minimal.</a:t>
            </a:r>
            <a:r>
              <a:rPr lang="pl-PL" dirty="0" smtClean="0"/>
              <a:t/>
            </a:r>
            <a:br>
              <a:rPr lang="pl-PL" dirty="0" smtClean="0"/>
            </a:br>
            <a:endParaRPr lang="pl-PL" dirty="0"/>
          </a:p>
        </p:txBody>
      </p:sp>
      <p:sp>
        <p:nvSpPr>
          <p:cNvPr id="2" name="Tytuł 1"/>
          <p:cNvSpPr>
            <a:spLocks noGrp="1"/>
          </p:cNvSpPr>
          <p:nvPr>
            <p:ph type="title"/>
          </p:nvPr>
        </p:nvSpPr>
        <p:spPr>
          <a:xfrm>
            <a:off x="504031" y="167993"/>
            <a:ext cx="9072563" cy="1091564"/>
          </a:xfrm>
        </p:spPr>
        <p:txBody>
          <a:bodyPr anchor="t">
            <a:normAutofit fontScale="90000"/>
          </a:bodyPr>
          <a:lstStyle/>
          <a:p>
            <a:pPr algn="ctr">
              <a:buNone/>
            </a:pPr>
            <a:r>
              <a:rPr lang="en-US" b="1" dirty="0">
                <a:solidFill>
                  <a:srgbClr val="FFC000"/>
                </a:solidFill>
              </a:rPr>
              <a:t>The Hanseatic Cities Route in Poland</a:t>
            </a:r>
            <a:br>
              <a:rPr lang="en-US" b="1" dirty="0">
                <a:solidFill>
                  <a:srgbClr val="FFC000"/>
                </a:solidFill>
              </a:rPr>
            </a:br>
            <a:r>
              <a:rPr lang="en-US" dirty="0" smtClean="0"/>
              <a:t/>
            </a:r>
            <a:br>
              <a:rPr lang="en-US" dirty="0" smtClean="0"/>
            </a:br>
            <a:endParaRPr lang="pl-PL" dirty="0"/>
          </a:p>
        </p:txBody>
      </p:sp>
    </p:spTree>
    <p:extLst>
      <p:ext uri="{BB962C8B-B14F-4D97-AF65-F5344CB8AC3E}">
        <p14:creationId xmlns:p14="http://schemas.microsoft.com/office/powerpoint/2010/main" val="136129044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2000"/>
                                        <p:tgtEl>
                                          <p:spTgt spid="3">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4294967295"/>
          </p:nvPr>
        </p:nvSpPr>
        <p:spPr>
          <a:xfrm>
            <a:off x="359793" y="683494"/>
            <a:ext cx="9073008" cy="3888432"/>
          </a:xfrm>
        </p:spPr>
        <p:txBody>
          <a:bodyPr>
            <a:normAutofit fontScale="85000" lnSpcReduction="20000"/>
          </a:bodyPr>
          <a:lstStyle/>
          <a:p>
            <a:pPr>
              <a:buFont typeface="Wingdings" pitchFamily="2" charset="2"/>
              <a:buChar char="q"/>
            </a:pPr>
            <a:r>
              <a:rPr lang="pl-PL" dirty="0" err="1"/>
              <a:t>Traveling</a:t>
            </a:r>
            <a:r>
              <a:rPr lang="pl-PL" dirty="0"/>
              <a:t> </a:t>
            </a:r>
            <a:r>
              <a:rPr lang="pl-PL" dirty="0" err="1"/>
              <a:t>this</a:t>
            </a:r>
            <a:r>
              <a:rPr lang="pl-PL" dirty="0"/>
              <a:t> </a:t>
            </a:r>
            <a:r>
              <a:rPr lang="pl-PL" dirty="0" err="1"/>
              <a:t>trail</a:t>
            </a:r>
            <a:r>
              <a:rPr lang="pl-PL" dirty="0"/>
              <a:t>, we </a:t>
            </a:r>
            <a:r>
              <a:rPr lang="pl-PL" dirty="0" err="1"/>
              <a:t>can</a:t>
            </a:r>
            <a:r>
              <a:rPr lang="pl-PL" dirty="0"/>
              <a:t> </a:t>
            </a:r>
            <a:r>
              <a:rPr lang="pl-PL" dirty="0" err="1"/>
              <a:t>admire</a:t>
            </a:r>
            <a:r>
              <a:rPr lang="pl-PL" dirty="0"/>
              <a:t> </a:t>
            </a:r>
            <a:r>
              <a:rPr lang="pl-PL" dirty="0" err="1"/>
              <a:t>beautiful</a:t>
            </a:r>
            <a:r>
              <a:rPr lang="pl-PL" dirty="0"/>
              <a:t> </a:t>
            </a:r>
            <a:r>
              <a:rPr lang="pl-PL" dirty="0" err="1"/>
              <a:t>monuments</a:t>
            </a:r>
            <a:r>
              <a:rPr lang="pl-PL" dirty="0"/>
              <a:t> and </a:t>
            </a:r>
            <a:r>
              <a:rPr lang="pl-PL" dirty="0" err="1"/>
              <a:t>places</a:t>
            </a:r>
            <a:r>
              <a:rPr lang="pl-PL" dirty="0"/>
              <a:t>, </a:t>
            </a:r>
            <a:r>
              <a:rPr lang="pl-PL" dirty="0" err="1"/>
              <a:t>among</a:t>
            </a:r>
            <a:r>
              <a:rPr lang="pl-PL" dirty="0"/>
              <a:t> </a:t>
            </a:r>
            <a:r>
              <a:rPr lang="pl-PL" dirty="0" err="1"/>
              <a:t>others</a:t>
            </a:r>
            <a:r>
              <a:rPr lang="pl-PL" dirty="0"/>
              <a:t>, in Szczecin (Wały Chrobrego, the </a:t>
            </a:r>
            <a:r>
              <a:rPr lang="pl-PL" dirty="0" err="1"/>
              <a:t>Pomeranian</a:t>
            </a:r>
            <a:r>
              <a:rPr lang="pl-PL" dirty="0"/>
              <a:t> </a:t>
            </a:r>
            <a:r>
              <a:rPr lang="pl-PL" dirty="0" err="1"/>
              <a:t>Dukes</a:t>
            </a:r>
            <a:r>
              <a:rPr lang="pl-PL" dirty="0"/>
              <a:t>' </a:t>
            </a:r>
            <a:r>
              <a:rPr lang="pl-PL" dirty="0" err="1"/>
              <a:t>Castle</a:t>
            </a:r>
            <a:r>
              <a:rPr lang="pl-PL" dirty="0"/>
              <a:t>, the </a:t>
            </a:r>
            <a:r>
              <a:rPr lang="pl-PL" dirty="0" err="1"/>
              <a:t>Royal</a:t>
            </a:r>
            <a:r>
              <a:rPr lang="pl-PL" dirty="0"/>
              <a:t> </a:t>
            </a:r>
            <a:r>
              <a:rPr lang="pl-PL" dirty="0" err="1"/>
              <a:t>Gate</a:t>
            </a:r>
            <a:r>
              <a:rPr lang="pl-PL" dirty="0"/>
              <a:t>, </a:t>
            </a:r>
            <a:r>
              <a:rPr lang="pl-PL" dirty="0" err="1"/>
              <a:t>Solidarity</a:t>
            </a:r>
            <a:r>
              <a:rPr lang="pl-PL" dirty="0"/>
              <a:t> </a:t>
            </a:r>
            <a:r>
              <a:rPr lang="pl-PL" dirty="0" err="1"/>
              <a:t>Square</a:t>
            </a:r>
            <a:r>
              <a:rPr lang="pl-PL" dirty="0"/>
              <a:t>, Karłowicz </a:t>
            </a:r>
            <a:r>
              <a:rPr lang="pl-PL" dirty="0" err="1"/>
              <a:t>Philharmonic</a:t>
            </a:r>
            <a:r>
              <a:rPr lang="pl-PL" dirty="0"/>
              <a:t>, </a:t>
            </a:r>
            <a:r>
              <a:rPr lang="pl-PL" dirty="0" err="1"/>
              <a:t>birthplace</a:t>
            </a:r>
            <a:r>
              <a:rPr lang="pl-PL" dirty="0"/>
              <a:t> of </a:t>
            </a:r>
            <a:r>
              <a:rPr lang="pl-PL" dirty="0" err="1"/>
              <a:t>Tsarina</a:t>
            </a:r>
            <a:r>
              <a:rPr lang="pl-PL" dirty="0"/>
              <a:t> Catherine II, </a:t>
            </a:r>
            <a:r>
              <a:rPr lang="pl-PL" dirty="0" err="1"/>
              <a:t>Basilica</a:t>
            </a:r>
            <a:r>
              <a:rPr lang="pl-PL" dirty="0"/>
              <a:t> of St. Jacob, </a:t>
            </a:r>
            <a:r>
              <a:rPr lang="pl-PL" dirty="0" err="1"/>
              <a:t>Loitz's</a:t>
            </a:r>
            <a:r>
              <a:rPr lang="pl-PL" dirty="0"/>
              <a:t> </a:t>
            </a:r>
            <a:r>
              <a:rPr lang="pl-PL" dirty="0" err="1"/>
              <a:t>tenement</a:t>
            </a:r>
            <a:r>
              <a:rPr lang="pl-PL" dirty="0"/>
              <a:t> </a:t>
            </a:r>
            <a:r>
              <a:rPr lang="pl-PL" dirty="0" err="1"/>
              <a:t>house</a:t>
            </a:r>
            <a:r>
              <a:rPr lang="pl-PL" dirty="0"/>
              <a:t>, </a:t>
            </a:r>
            <a:r>
              <a:rPr lang="pl-PL" dirty="0" err="1"/>
              <a:t>Seven</a:t>
            </a:r>
            <a:r>
              <a:rPr lang="pl-PL" dirty="0"/>
              <a:t> </a:t>
            </a:r>
            <a:r>
              <a:rPr lang="pl-PL" dirty="0" err="1"/>
              <a:t>Pillars</a:t>
            </a:r>
            <a:r>
              <a:rPr lang="pl-PL" dirty="0"/>
              <a:t> Tower</a:t>
            </a:r>
            <a:r>
              <a:rPr lang="pl-PL" dirty="0" smtClean="0"/>
              <a:t>)</a:t>
            </a:r>
          </a:p>
          <a:p>
            <a:pPr>
              <a:buFont typeface="Wingdings" pitchFamily="2" charset="2"/>
              <a:buChar char="q"/>
            </a:pPr>
            <a:r>
              <a:rPr lang="en-US" dirty="0"/>
              <a:t>The trail is accessible to everyone, it is best to walk it on foot or by car, sometimes trips from different cities are organized</a:t>
            </a:r>
            <a:r>
              <a:rPr lang="en-US" dirty="0" smtClean="0"/>
              <a:t>.</a:t>
            </a:r>
            <a:r>
              <a:rPr lang="en-US" dirty="0"/>
              <a:t> </a:t>
            </a:r>
            <a:r>
              <a:rPr lang="pl-PL" dirty="0" smtClean="0"/>
              <a:t>T</a:t>
            </a:r>
            <a:r>
              <a:rPr lang="en-US" dirty="0" smtClean="0"/>
              <a:t>here </a:t>
            </a:r>
            <a:r>
              <a:rPr lang="en-US" dirty="0"/>
              <a:t>are no restrictions on the </a:t>
            </a:r>
            <a:r>
              <a:rPr lang="en-US" dirty="0" smtClean="0"/>
              <a:t>road</a:t>
            </a:r>
            <a:r>
              <a:rPr lang="pl-PL" dirty="0" smtClean="0"/>
              <a:t>.</a:t>
            </a:r>
            <a:endParaRPr lang="en-US" dirty="0"/>
          </a:p>
          <a:p>
            <a:pPr marL="108000" indent="0">
              <a:buNone/>
            </a:pPr>
            <a:r>
              <a:rPr lang="en-US" dirty="0"/>
              <a:t/>
            </a:r>
            <a:br>
              <a:rPr lang="en-US" dirty="0"/>
            </a:br>
            <a:endParaRPr lang="pl-PL" dirty="0" smtClean="0"/>
          </a:p>
          <a:p>
            <a:endParaRPr lang="pl-PL" dirty="0" smtClean="0"/>
          </a:p>
          <a:p>
            <a:endParaRPr lang="pl-PL" dirty="0"/>
          </a:p>
        </p:txBody>
      </p:sp>
      <p:sp>
        <p:nvSpPr>
          <p:cNvPr id="16386" name="AutoShape 2" descr="Znalezione obrazy dla zapytania wały chrobre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6388" name="AutoShape 4" descr="Znalezione obrazy dla zapytania wały chrobre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6390" name="Picture 6" descr="Znalezione obrazy dla zapytania wały chrobrego"/>
          <p:cNvPicPr>
            <a:picLocks noChangeAspect="1" noChangeArrowheads="1"/>
          </p:cNvPicPr>
          <p:nvPr/>
        </p:nvPicPr>
        <p:blipFill>
          <a:blip r:embed="rId2" cstate="print"/>
          <a:srcRect/>
          <a:stretch>
            <a:fillRect/>
          </a:stretch>
        </p:blipFill>
        <p:spPr bwMode="auto">
          <a:xfrm>
            <a:off x="719831" y="4139877"/>
            <a:ext cx="4481019" cy="2479311"/>
          </a:xfrm>
          <a:prstGeom prst="rect">
            <a:avLst/>
          </a:prstGeom>
          <a:ln w="127000" cap="sq">
            <a:solidFill>
              <a:srgbClr val="FFC000"/>
            </a:solidFill>
            <a:miter lim="800000"/>
          </a:ln>
          <a:effectLst>
            <a:outerShdw blurRad="57150" dist="50800" dir="2700000" algn="tl" rotWithShape="0">
              <a:srgbClr val="000000">
                <a:alpha val="40000"/>
              </a:srgbClr>
            </a:outerShdw>
          </a:effectLst>
        </p:spPr>
      </p:pic>
      <p:pic>
        <p:nvPicPr>
          <p:cNvPr id="16392" name="Picture 8" descr="Znalezione obrazy dla zapytania szczecin atrakcje"/>
          <p:cNvPicPr>
            <a:picLocks noChangeAspect="1" noChangeArrowheads="1"/>
          </p:cNvPicPr>
          <p:nvPr/>
        </p:nvPicPr>
        <p:blipFill>
          <a:blip r:embed="rId3" cstate="print"/>
          <a:srcRect/>
          <a:stretch>
            <a:fillRect/>
          </a:stretch>
        </p:blipFill>
        <p:spPr bwMode="auto">
          <a:xfrm>
            <a:off x="4824288" y="3707829"/>
            <a:ext cx="4518670" cy="2464729"/>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025840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770" decel="100000"/>
                                        <p:tgtEl>
                                          <p:spTgt spid="16390"/>
                                        </p:tgtEl>
                                      </p:cBhvr>
                                    </p:animEffect>
                                    <p:animScale>
                                      <p:cBhvr>
                                        <p:cTn id="8" dur="770" decel="100000"/>
                                        <p:tgtEl>
                                          <p:spTgt spid="16390"/>
                                        </p:tgtEl>
                                      </p:cBhvr>
                                      <p:from x="10000" y="10000"/>
                                      <p:to x="200000" y="450000"/>
                                    </p:animScale>
                                    <p:animScale>
                                      <p:cBhvr>
                                        <p:cTn id="9" dur="1230" accel="100000" fill="hold">
                                          <p:stCondLst>
                                            <p:cond delay="770"/>
                                          </p:stCondLst>
                                        </p:cTn>
                                        <p:tgtEl>
                                          <p:spTgt spid="16390"/>
                                        </p:tgtEl>
                                      </p:cBhvr>
                                      <p:from x="200000" y="450000"/>
                                      <p:to x="100000" y="100000"/>
                                    </p:animScale>
                                    <p:set>
                                      <p:cBhvr>
                                        <p:cTn id="10" dur="770" fill="hold"/>
                                        <p:tgtEl>
                                          <p:spTgt spid="16390"/>
                                        </p:tgtEl>
                                        <p:attrNameLst>
                                          <p:attrName>ppt_x</p:attrName>
                                        </p:attrNameLst>
                                      </p:cBhvr>
                                      <p:to>
                                        <p:strVal val="(0.5)"/>
                                      </p:to>
                                    </p:set>
                                    <p:anim from="(0.5)" to="(#ppt_x)" calcmode="lin" valueType="num">
                                      <p:cBhvr>
                                        <p:cTn id="11" dur="1230" accel="100000" fill="hold">
                                          <p:stCondLst>
                                            <p:cond delay="770"/>
                                          </p:stCondLst>
                                        </p:cTn>
                                        <p:tgtEl>
                                          <p:spTgt spid="16390"/>
                                        </p:tgtEl>
                                        <p:attrNameLst>
                                          <p:attrName>ppt_x</p:attrName>
                                        </p:attrNameLst>
                                      </p:cBhvr>
                                    </p:anim>
                                    <p:set>
                                      <p:cBhvr>
                                        <p:cTn id="12" dur="770" fill="hold"/>
                                        <p:tgtEl>
                                          <p:spTgt spid="16390"/>
                                        </p:tgtEl>
                                        <p:attrNameLst>
                                          <p:attrName>ppt_y</p:attrName>
                                        </p:attrNameLst>
                                      </p:cBhvr>
                                      <p:to>
                                        <p:strVal val="(#ppt_y+0.4)"/>
                                      </p:to>
                                    </p:set>
                                    <p:anim from="(#ppt_y+0.4)" to="(#ppt_y)" calcmode="lin" valueType="num">
                                      <p:cBhvr>
                                        <p:cTn id="13" dur="1230" accel="100000" fill="hold">
                                          <p:stCondLst>
                                            <p:cond delay="770"/>
                                          </p:stCondLst>
                                        </p:cTn>
                                        <p:tgtEl>
                                          <p:spTgt spid="1639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fade">
                                      <p:cBhvr>
                                        <p:cTn id="18" dur="770" decel="100000"/>
                                        <p:tgtEl>
                                          <p:spTgt spid="16392"/>
                                        </p:tgtEl>
                                      </p:cBhvr>
                                    </p:animEffect>
                                    <p:animScale>
                                      <p:cBhvr>
                                        <p:cTn id="19" dur="770" decel="100000"/>
                                        <p:tgtEl>
                                          <p:spTgt spid="16392"/>
                                        </p:tgtEl>
                                      </p:cBhvr>
                                      <p:from x="10000" y="10000"/>
                                      <p:to x="200000" y="450000"/>
                                    </p:animScale>
                                    <p:animScale>
                                      <p:cBhvr>
                                        <p:cTn id="20" dur="1230" accel="100000" fill="hold">
                                          <p:stCondLst>
                                            <p:cond delay="770"/>
                                          </p:stCondLst>
                                        </p:cTn>
                                        <p:tgtEl>
                                          <p:spTgt spid="16392"/>
                                        </p:tgtEl>
                                      </p:cBhvr>
                                      <p:from x="200000" y="450000"/>
                                      <p:to x="100000" y="100000"/>
                                    </p:animScale>
                                    <p:set>
                                      <p:cBhvr>
                                        <p:cTn id="21" dur="770" fill="hold"/>
                                        <p:tgtEl>
                                          <p:spTgt spid="16392"/>
                                        </p:tgtEl>
                                        <p:attrNameLst>
                                          <p:attrName>ppt_x</p:attrName>
                                        </p:attrNameLst>
                                      </p:cBhvr>
                                      <p:to>
                                        <p:strVal val="(0.5)"/>
                                      </p:to>
                                    </p:set>
                                    <p:anim from="(0.5)" to="(#ppt_x)" calcmode="lin" valueType="num">
                                      <p:cBhvr>
                                        <p:cTn id="22" dur="1230" accel="100000" fill="hold">
                                          <p:stCondLst>
                                            <p:cond delay="770"/>
                                          </p:stCondLst>
                                        </p:cTn>
                                        <p:tgtEl>
                                          <p:spTgt spid="16392"/>
                                        </p:tgtEl>
                                        <p:attrNameLst>
                                          <p:attrName>ppt_x</p:attrName>
                                        </p:attrNameLst>
                                      </p:cBhvr>
                                    </p:anim>
                                    <p:set>
                                      <p:cBhvr>
                                        <p:cTn id="23" dur="770" fill="hold"/>
                                        <p:tgtEl>
                                          <p:spTgt spid="16392"/>
                                        </p:tgtEl>
                                        <p:attrNameLst>
                                          <p:attrName>ppt_y</p:attrName>
                                        </p:attrNameLst>
                                      </p:cBhvr>
                                      <p:to>
                                        <p:strVal val="(#ppt_y+0.4)"/>
                                      </p:to>
                                    </p:set>
                                    <p:anim from="(#ppt_y+0.4)" to="(#ppt_y)" calcmode="lin" valueType="num">
                                      <p:cBhvr>
                                        <p:cTn id="24" dur="1230" accel="100000" fill="hold">
                                          <p:stCondLst>
                                            <p:cond delay="770"/>
                                          </p:stCondLst>
                                        </p:cTn>
                                        <p:tgtEl>
                                          <p:spTgt spid="16392"/>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checkerboard(across)">
                                      <p:cBhvr>
                                        <p:cTn id="29" dur="500"/>
                                        <p:tgtEl>
                                          <p:spTgt spid="5">
                                            <p:txEl>
                                              <p:pRg st="0" end="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checkerboard(across)">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idx="4294967295"/>
          </p:nvPr>
        </p:nvSpPr>
        <p:spPr>
          <a:xfrm>
            <a:off x="431800" y="2555701"/>
            <a:ext cx="9156700" cy="2182813"/>
          </a:xfrm>
        </p:spPr>
        <p:txBody>
          <a:bodyPr anchor="t">
            <a:normAutofit fontScale="90000"/>
          </a:bodyPr>
          <a:lstStyle/>
          <a:p>
            <a:pPr algn="ctr">
              <a:buNone/>
            </a:pPr>
            <a:r>
              <a:rPr lang="en-US" b="1" dirty="0">
                <a:solidFill>
                  <a:srgbClr val="FFC000"/>
                </a:solidFill>
              </a:rPr>
              <a:t>Thank you for your </a:t>
            </a:r>
            <a:r>
              <a:rPr lang="en-US" b="1" dirty="0" smtClean="0">
                <a:solidFill>
                  <a:srgbClr val="FFC000"/>
                </a:solidFill>
              </a:rPr>
              <a:t>attention</a:t>
            </a:r>
            <a:r>
              <a:rPr lang="pl-PL" b="1" dirty="0" smtClean="0">
                <a:solidFill>
                  <a:srgbClr val="FFC000"/>
                </a:solidFill>
              </a:rPr>
              <a:t>!</a:t>
            </a:r>
            <a:r>
              <a:rPr lang="en-US" b="1" dirty="0">
                <a:solidFill>
                  <a:srgbClr val="FFC000"/>
                </a:solidFill>
              </a:rPr>
              <a:t/>
            </a:r>
            <a:br>
              <a:rPr lang="en-US" b="1" dirty="0">
                <a:solidFill>
                  <a:srgbClr val="FFC000"/>
                </a:solidFill>
              </a:rPr>
            </a:br>
            <a:r>
              <a:rPr lang="en-US" dirty="0"/>
              <a:t/>
            </a:r>
            <a:br>
              <a:rPr lang="en-US" dirty="0"/>
            </a:br>
            <a:endParaRPr lang="pl-PL" dirty="0"/>
          </a:p>
        </p:txBody>
      </p:sp>
      <p:sp>
        <p:nvSpPr>
          <p:cNvPr id="6" name="pole tekstowe 5"/>
          <p:cNvSpPr txBox="1"/>
          <p:nvPr/>
        </p:nvSpPr>
        <p:spPr>
          <a:xfrm>
            <a:off x="1943968" y="3779837"/>
            <a:ext cx="4896544" cy="1077218"/>
          </a:xfrm>
          <a:prstGeom prst="rect">
            <a:avLst/>
          </a:prstGeom>
          <a:noFill/>
        </p:spPr>
        <p:txBody>
          <a:bodyPr wrap="square" rtlCol="0">
            <a:spAutoFit/>
          </a:bodyPr>
          <a:lstStyle/>
          <a:p>
            <a:pPr>
              <a:buFont typeface="Wingdings" pitchFamily="2" charset="2"/>
              <a:buChar char="q"/>
            </a:pPr>
            <a:r>
              <a:rPr lang="pl-PL" sz="3200" dirty="0" smtClean="0">
                <a:solidFill>
                  <a:srgbClr val="FFC000"/>
                </a:solidFill>
              </a:rPr>
              <a:t>Martyna Ziomek</a:t>
            </a:r>
          </a:p>
          <a:p>
            <a:pPr>
              <a:buFont typeface="Wingdings" pitchFamily="2" charset="2"/>
              <a:buChar char="q"/>
            </a:pPr>
            <a:r>
              <a:rPr lang="pl-PL" sz="3200" dirty="0" smtClean="0">
                <a:solidFill>
                  <a:srgbClr val="FFC000"/>
                </a:solidFill>
              </a:rPr>
              <a:t>Nina  Kiersznowska</a:t>
            </a:r>
            <a:endParaRPr lang="pl-PL" sz="3200" dirty="0">
              <a:solidFill>
                <a:srgbClr val="FFC000"/>
              </a:solidFill>
            </a:endParaRPr>
          </a:p>
        </p:txBody>
      </p:sp>
    </p:spTree>
    <p:extLst>
      <p:ext uri="{BB962C8B-B14F-4D97-AF65-F5344CB8AC3E}">
        <p14:creationId xmlns:p14="http://schemas.microsoft.com/office/powerpoint/2010/main" val="2480547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770" decel="100000"/>
                                        <p:tgtEl>
                                          <p:spTgt spid="6">
                                            <p:txEl>
                                              <p:pRg st="0" end="0"/>
                                            </p:txEl>
                                          </p:spTgt>
                                        </p:tgtEl>
                                      </p:cBhvr>
                                    </p:animEffect>
                                    <p:animScale>
                                      <p:cBhvr>
                                        <p:cTn id="14" dur="770" decel="100000"/>
                                        <p:tgtEl>
                                          <p:spTgt spid="6">
                                            <p:txEl>
                                              <p:pRg st="0" end="0"/>
                                            </p:txEl>
                                          </p:spTgt>
                                        </p:tgtEl>
                                      </p:cBhvr>
                                      <p:from x="10000" y="10000"/>
                                      <p:to x="200000" y="450000"/>
                                    </p:animScale>
                                    <p:animScale>
                                      <p:cBhvr>
                                        <p:cTn id="15" dur="1230" accel="100000" fill="hold">
                                          <p:stCondLst>
                                            <p:cond delay="770"/>
                                          </p:stCondLst>
                                        </p:cTn>
                                        <p:tgtEl>
                                          <p:spTgt spid="6">
                                            <p:txEl>
                                              <p:pRg st="0" end="0"/>
                                            </p:txEl>
                                          </p:spTgt>
                                        </p:tgtEl>
                                      </p:cBhvr>
                                      <p:from x="200000" y="450000"/>
                                      <p:to x="100000" y="100000"/>
                                    </p:animScale>
                                    <p:set>
                                      <p:cBhvr>
                                        <p:cTn id="16" dur="770" fill="hold"/>
                                        <p:tgtEl>
                                          <p:spTgt spid="6">
                                            <p:txEl>
                                              <p:pRg st="0" end="0"/>
                                            </p:txEl>
                                          </p:spTgt>
                                        </p:tgtEl>
                                        <p:attrNameLst>
                                          <p:attrName>ppt_x</p:attrName>
                                        </p:attrNameLst>
                                      </p:cBhvr>
                                      <p:to>
                                        <p:strVal val="(0.5)"/>
                                      </p:to>
                                    </p:set>
                                    <p:anim from="(0.5)" to="(#ppt_x)" calcmode="lin" valueType="num">
                                      <p:cBhvr>
                                        <p:cTn id="17" dur="1230" accel="100000" fill="hold">
                                          <p:stCondLst>
                                            <p:cond delay="770"/>
                                          </p:stCondLst>
                                        </p:cTn>
                                        <p:tgtEl>
                                          <p:spTgt spid="6">
                                            <p:txEl>
                                              <p:pRg st="0" end="0"/>
                                            </p:txEl>
                                          </p:spTgt>
                                        </p:tgtEl>
                                        <p:attrNameLst>
                                          <p:attrName>ppt_x</p:attrName>
                                        </p:attrNameLst>
                                      </p:cBhvr>
                                    </p:anim>
                                    <p:set>
                                      <p:cBhvr>
                                        <p:cTn id="18" dur="770" fill="hold"/>
                                        <p:tgtEl>
                                          <p:spTgt spid="6">
                                            <p:txEl>
                                              <p:pRg st="0" end="0"/>
                                            </p:txEl>
                                          </p:spTgt>
                                        </p:tgtEl>
                                        <p:attrNameLst>
                                          <p:attrName>ppt_y</p:attrName>
                                        </p:attrNameLst>
                                      </p:cBhvr>
                                      <p:to>
                                        <p:strVal val="(#ppt_y+0.4)"/>
                                      </p:to>
                                    </p:set>
                                    <p:anim from="(#ppt_y+0.4)" to="(#ppt_y)" calcmode="lin" valueType="num">
                                      <p:cBhvr>
                                        <p:cTn id="19" dur="1230" accel="100000" fill="hold">
                                          <p:stCondLst>
                                            <p:cond delay="770"/>
                                          </p:stCondLst>
                                        </p:cTn>
                                        <p:tgtEl>
                                          <p:spTgt spid="6">
                                            <p:txEl>
                                              <p:pRg st="0" end="0"/>
                                            </p:txEl>
                                          </p:spTgt>
                                        </p:tgtEl>
                                        <p:attrNameLst>
                                          <p:attrName>ppt_y</p:attrName>
                                        </p:attrNameLst>
                                      </p:cBhvr>
                                    </p:anim>
                                  </p:childTnLst>
                                </p:cTn>
                              </p:par>
                              <p:par>
                                <p:cTn id="20" presetID="51"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770" decel="100000"/>
                                        <p:tgtEl>
                                          <p:spTgt spid="6">
                                            <p:txEl>
                                              <p:pRg st="1" end="1"/>
                                            </p:txEl>
                                          </p:spTgt>
                                        </p:tgtEl>
                                      </p:cBhvr>
                                    </p:animEffect>
                                    <p:animScale>
                                      <p:cBhvr>
                                        <p:cTn id="23" dur="770" decel="100000"/>
                                        <p:tgtEl>
                                          <p:spTgt spid="6">
                                            <p:txEl>
                                              <p:pRg st="1" end="1"/>
                                            </p:txEl>
                                          </p:spTgt>
                                        </p:tgtEl>
                                      </p:cBhvr>
                                      <p:from x="10000" y="10000"/>
                                      <p:to x="200000" y="450000"/>
                                    </p:animScale>
                                    <p:animScale>
                                      <p:cBhvr>
                                        <p:cTn id="24" dur="1230" accel="100000" fill="hold">
                                          <p:stCondLst>
                                            <p:cond delay="770"/>
                                          </p:stCondLst>
                                        </p:cTn>
                                        <p:tgtEl>
                                          <p:spTgt spid="6">
                                            <p:txEl>
                                              <p:pRg st="1" end="1"/>
                                            </p:txEl>
                                          </p:spTgt>
                                        </p:tgtEl>
                                      </p:cBhvr>
                                      <p:from x="200000" y="450000"/>
                                      <p:to x="100000" y="100000"/>
                                    </p:animScale>
                                    <p:set>
                                      <p:cBhvr>
                                        <p:cTn id="25" dur="770" fill="hold"/>
                                        <p:tgtEl>
                                          <p:spTgt spid="6">
                                            <p:txEl>
                                              <p:pRg st="1" end="1"/>
                                            </p:txEl>
                                          </p:spTgt>
                                        </p:tgtEl>
                                        <p:attrNameLst>
                                          <p:attrName>ppt_x</p:attrName>
                                        </p:attrNameLst>
                                      </p:cBhvr>
                                      <p:to>
                                        <p:strVal val="(0.5)"/>
                                      </p:to>
                                    </p:set>
                                    <p:anim from="(0.5)" to="(#ppt_x)" calcmode="lin" valueType="num">
                                      <p:cBhvr>
                                        <p:cTn id="26" dur="1230" accel="100000" fill="hold">
                                          <p:stCondLst>
                                            <p:cond delay="770"/>
                                          </p:stCondLst>
                                        </p:cTn>
                                        <p:tgtEl>
                                          <p:spTgt spid="6">
                                            <p:txEl>
                                              <p:pRg st="1" end="1"/>
                                            </p:txEl>
                                          </p:spTgt>
                                        </p:tgtEl>
                                        <p:attrNameLst>
                                          <p:attrName>ppt_x</p:attrName>
                                        </p:attrNameLst>
                                      </p:cBhvr>
                                    </p:anim>
                                    <p:set>
                                      <p:cBhvr>
                                        <p:cTn id="27" dur="770" fill="hold"/>
                                        <p:tgtEl>
                                          <p:spTgt spid="6">
                                            <p:txEl>
                                              <p:pRg st="1" end="1"/>
                                            </p:txEl>
                                          </p:spTgt>
                                        </p:tgtEl>
                                        <p:attrNameLst>
                                          <p:attrName>ppt_y</p:attrName>
                                        </p:attrNameLst>
                                      </p:cBhvr>
                                      <p:to>
                                        <p:strVal val="(#ppt_y+0.4)"/>
                                      </p:to>
                                    </p:set>
                                    <p:anim from="(#ppt_y+0.4)" to="(#ppt_y)" calcmode="lin" valueType="num">
                                      <p:cBhvr>
                                        <p:cTn id="28" dur="1230" accel="100000" fill="hold">
                                          <p:stCondLst>
                                            <p:cond delay="770"/>
                                          </p:stCondLst>
                                        </p:cTn>
                                        <p:tgtEl>
                                          <p:spTgt spid="6">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polskiedzieje.pl/wp-content/uploads/2010/11/Hanza-map.jpg"/>
          <p:cNvPicPr>
            <a:picLocks noChangeAspect="1" noChangeArrowheads="1"/>
          </p:cNvPicPr>
          <p:nvPr/>
        </p:nvPicPr>
        <p:blipFill>
          <a:blip r:embed="rId2" cstate="print"/>
          <a:srcRect/>
          <a:stretch>
            <a:fillRect/>
          </a:stretch>
        </p:blipFill>
        <p:spPr bwMode="auto">
          <a:xfrm>
            <a:off x="719832" y="899517"/>
            <a:ext cx="8607150" cy="5885231"/>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431800" y="323453"/>
            <a:ext cx="9072563" cy="1262063"/>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pl-PL" b="1" dirty="0" err="1">
                <a:solidFill>
                  <a:srgbClr val="FFC000"/>
                </a:solidFill>
              </a:rPr>
              <a:t>Cities</a:t>
            </a:r>
            <a:r>
              <a:rPr lang="pl-PL" b="1" dirty="0"/>
              <a:t> </a:t>
            </a:r>
            <a:r>
              <a:rPr lang="pl-PL" b="1" dirty="0">
                <a:solidFill>
                  <a:srgbClr val="FFC000"/>
                </a:solidFill>
              </a:rPr>
              <a:t>and trade </a:t>
            </a:r>
            <a:r>
              <a:rPr lang="pl-PL" b="1" dirty="0" err="1">
                <a:solidFill>
                  <a:srgbClr val="FFC000"/>
                </a:solidFill>
              </a:rPr>
              <a:t>routes</a:t>
            </a:r>
            <a:r>
              <a:rPr lang="pl-PL" b="1" dirty="0">
                <a:solidFill>
                  <a:srgbClr val="FFC000"/>
                </a:solidFill>
              </a:rPr>
              <a:t> of Hanza</a:t>
            </a:r>
          </a:p>
        </p:txBody>
      </p:sp>
      <p:sp>
        <p:nvSpPr>
          <p:cNvPr id="3" name="Symbol zastępczy tekstu 2"/>
          <p:cNvSpPr txBox="1">
            <a:spLocks noGrp="1"/>
          </p:cNvSpPr>
          <p:nvPr>
            <p:ph type="body" idx="4294967295"/>
          </p:nvPr>
        </p:nvSpPr>
        <p:spPr>
          <a:xfrm>
            <a:off x="359793" y="1403350"/>
            <a:ext cx="9289032" cy="6911975"/>
          </a:xfrm>
        </p:spPr>
        <p:txBody>
          <a:bodyPr/>
          <a:lstStyle>
            <a:defPPr marL="432000" lvl="0" indent="-324000">
              <a:spcBef>
                <a:spcPts val="0"/>
              </a:spcBef>
              <a:spcAft>
                <a:spcPts val="1417"/>
              </a:spcAft>
              <a:buSzPct val="45000"/>
              <a:buFont typeface="StarSymbol"/>
              <a:buNone/>
              <a:defRPr lang="pl-PL"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pl-PL"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9pPr>
          </a:lstStyle>
          <a:p>
            <a:pPr lvl="0">
              <a:buFont typeface="Wingdings" pitchFamily="2" charset="2"/>
              <a:buChar char="q"/>
            </a:pPr>
            <a:r>
              <a:rPr lang="pl-PL" sz="2200" dirty="0">
                <a:latin typeface="+mn-lt"/>
              </a:rPr>
              <a:t>Hanza </a:t>
            </a:r>
            <a:r>
              <a:rPr lang="pl-PL" sz="2200" dirty="0" err="1">
                <a:latin typeface="+mn-lt"/>
              </a:rPr>
              <a:t>runs</a:t>
            </a:r>
            <a:r>
              <a:rPr lang="pl-PL" sz="2200" dirty="0">
                <a:latin typeface="+mn-lt"/>
              </a:rPr>
              <a:t> </a:t>
            </a:r>
            <a:r>
              <a:rPr lang="pl-PL" sz="2200" dirty="0" err="1">
                <a:latin typeface="+mn-lt"/>
              </a:rPr>
              <a:t>through</a:t>
            </a:r>
            <a:r>
              <a:rPr lang="pl-PL" sz="2200" dirty="0">
                <a:latin typeface="+mn-lt"/>
              </a:rPr>
              <a:t> </a:t>
            </a:r>
            <a:r>
              <a:rPr lang="pl-PL" sz="2200" dirty="0" err="1">
                <a:latin typeface="+mn-lt"/>
              </a:rPr>
              <a:t>such</a:t>
            </a:r>
            <a:r>
              <a:rPr lang="pl-PL" sz="2200" dirty="0">
                <a:latin typeface="+mn-lt"/>
              </a:rPr>
              <a:t> </a:t>
            </a:r>
            <a:r>
              <a:rPr lang="pl-PL" sz="2200" dirty="0" err="1">
                <a:latin typeface="+mn-lt"/>
              </a:rPr>
              <a:t>countries</a:t>
            </a:r>
            <a:r>
              <a:rPr lang="pl-PL" sz="2200" dirty="0">
                <a:latin typeface="+mn-lt"/>
              </a:rPr>
              <a:t> as </a:t>
            </a:r>
            <a:r>
              <a:rPr lang="pl-PL" sz="2200" dirty="0" err="1">
                <a:latin typeface="+mn-lt"/>
              </a:rPr>
              <a:t>Belgium</a:t>
            </a:r>
            <a:r>
              <a:rPr lang="pl-PL" sz="2200" dirty="0">
                <a:latin typeface="+mn-lt"/>
              </a:rPr>
              <a:t>, Estonia, </a:t>
            </a:r>
            <a:r>
              <a:rPr lang="pl-PL" sz="2200" dirty="0" err="1">
                <a:latin typeface="+mn-lt"/>
              </a:rPr>
              <a:t>Finland</a:t>
            </a:r>
            <a:r>
              <a:rPr lang="pl-PL" sz="2200" dirty="0">
                <a:latin typeface="+mn-lt"/>
              </a:rPr>
              <a:t>, Germany, </a:t>
            </a:r>
            <a:r>
              <a:rPr lang="pl-PL" sz="2200" dirty="0" err="1">
                <a:latin typeface="+mn-lt"/>
              </a:rPr>
              <a:t>Latvia</a:t>
            </a:r>
            <a:r>
              <a:rPr lang="pl-PL" sz="2200" dirty="0">
                <a:latin typeface="+mn-lt"/>
              </a:rPr>
              <a:t>, </a:t>
            </a:r>
            <a:r>
              <a:rPr lang="pl-PL" sz="2200" dirty="0" err="1">
                <a:latin typeface="+mn-lt"/>
              </a:rPr>
              <a:t>Lithuania</a:t>
            </a:r>
            <a:r>
              <a:rPr lang="pl-PL" sz="2200" dirty="0">
                <a:latin typeface="+mn-lt"/>
              </a:rPr>
              <a:t>, </a:t>
            </a:r>
            <a:r>
              <a:rPr lang="pl-PL" sz="2200" dirty="0" err="1">
                <a:latin typeface="+mn-lt"/>
              </a:rPr>
              <a:t>the</a:t>
            </a:r>
            <a:r>
              <a:rPr lang="pl-PL" sz="2200" dirty="0">
                <a:latin typeface="+mn-lt"/>
              </a:rPr>
              <a:t> </a:t>
            </a:r>
            <a:r>
              <a:rPr lang="pl-PL" sz="2200" dirty="0" err="1">
                <a:latin typeface="+mn-lt"/>
              </a:rPr>
              <a:t>Netherlands</a:t>
            </a:r>
            <a:r>
              <a:rPr lang="pl-PL" sz="2200" dirty="0">
                <a:latin typeface="+mn-lt"/>
              </a:rPr>
              <a:t>, Poland, Russia, </a:t>
            </a:r>
            <a:r>
              <a:rPr lang="pl-PL" sz="2200" dirty="0" err="1">
                <a:latin typeface="+mn-lt"/>
              </a:rPr>
              <a:t>Sweden</a:t>
            </a:r>
            <a:r>
              <a:rPr lang="pl-PL" sz="2200" dirty="0">
                <a:latin typeface="+mn-lt"/>
              </a:rPr>
              <a:t>, </a:t>
            </a:r>
            <a:r>
              <a:rPr lang="pl-PL" sz="2200" dirty="0" err="1">
                <a:latin typeface="+mn-lt"/>
              </a:rPr>
              <a:t>the</a:t>
            </a:r>
            <a:r>
              <a:rPr lang="pl-PL" sz="2200" dirty="0">
                <a:latin typeface="+mn-lt"/>
              </a:rPr>
              <a:t> United </a:t>
            </a:r>
            <a:r>
              <a:rPr lang="pl-PL" sz="2200" dirty="0" err="1">
                <a:latin typeface="+mn-lt"/>
              </a:rPr>
              <a:t>Kingdom</a:t>
            </a:r>
            <a:r>
              <a:rPr lang="pl-PL" sz="2200" dirty="0">
                <a:latin typeface="+mn-lt"/>
              </a:rPr>
              <a:t>.</a:t>
            </a:r>
          </a:p>
          <a:p>
            <a:pPr lvl="0">
              <a:buFont typeface="Wingdings" pitchFamily="2" charset="2"/>
              <a:buChar char="q"/>
            </a:pPr>
            <a:r>
              <a:rPr lang="pl-PL" sz="2200" dirty="0">
                <a:latin typeface="+mn-lt"/>
              </a:rPr>
              <a:t>In </a:t>
            </a:r>
            <a:r>
              <a:rPr lang="pl-PL" sz="2200" dirty="0" err="1">
                <a:latin typeface="+mn-lt"/>
              </a:rPr>
              <a:t>addition</a:t>
            </a:r>
            <a:r>
              <a:rPr lang="pl-PL" sz="2200" dirty="0">
                <a:latin typeface="+mn-lt"/>
              </a:rPr>
              <a:t> to German </a:t>
            </a:r>
            <a:r>
              <a:rPr lang="pl-PL" sz="2200" dirty="0" err="1">
                <a:latin typeface="+mn-lt"/>
              </a:rPr>
              <a:t>cities</a:t>
            </a:r>
            <a:r>
              <a:rPr lang="pl-PL" sz="2200" dirty="0">
                <a:latin typeface="+mn-lt"/>
              </a:rPr>
              <a:t>, </a:t>
            </a:r>
            <a:r>
              <a:rPr lang="pl-PL" sz="2200" dirty="0" err="1">
                <a:latin typeface="+mn-lt"/>
              </a:rPr>
              <a:t>other</a:t>
            </a:r>
            <a:r>
              <a:rPr lang="pl-PL" sz="2200" dirty="0">
                <a:latin typeface="+mn-lt"/>
              </a:rPr>
              <a:t> trading </a:t>
            </a:r>
            <a:r>
              <a:rPr lang="pl-PL" sz="2200" dirty="0" err="1">
                <a:latin typeface="+mn-lt"/>
              </a:rPr>
              <a:t>cities</a:t>
            </a:r>
            <a:r>
              <a:rPr lang="pl-PL" sz="2200" dirty="0">
                <a:latin typeface="+mn-lt"/>
              </a:rPr>
              <a:t> </a:t>
            </a:r>
            <a:r>
              <a:rPr lang="pl-PL" sz="2200" dirty="0" err="1">
                <a:latin typeface="+mn-lt"/>
              </a:rPr>
              <a:t>in</a:t>
            </a:r>
            <a:r>
              <a:rPr lang="pl-PL" sz="2200" dirty="0">
                <a:latin typeface="+mn-lt"/>
              </a:rPr>
              <a:t> northern and central Europe </a:t>
            </a:r>
            <a:r>
              <a:rPr lang="pl-PL" sz="2200" dirty="0" err="1">
                <a:latin typeface="+mn-lt"/>
              </a:rPr>
              <a:t>also</a:t>
            </a:r>
            <a:r>
              <a:rPr lang="pl-PL" sz="2200" dirty="0">
                <a:latin typeface="+mn-lt"/>
              </a:rPr>
              <a:t> </a:t>
            </a:r>
            <a:r>
              <a:rPr lang="pl-PL" sz="2200" dirty="0" err="1">
                <a:latin typeface="+mn-lt"/>
              </a:rPr>
              <a:t>joined</a:t>
            </a:r>
            <a:r>
              <a:rPr lang="pl-PL" sz="2200" dirty="0">
                <a:latin typeface="+mn-lt"/>
              </a:rPr>
              <a:t> </a:t>
            </a:r>
            <a:r>
              <a:rPr lang="pl-PL" sz="2200" dirty="0" err="1">
                <a:latin typeface="+mn-lt"/>
              </a:rPr>
              <a:t>the</a:t>
            </a:r>
            <a:r>
              <a:rPr lang="pl-PL" sz="2200" dirty="0">
                <a:latin typeface="+mn-lt"/>
              </a:rPr>
              <a:t> </a:t>
            </a:r>
            <a:r>
              <a:rPr lang="pl-PL" sz="2200" dirty="0" err="1">
                <a:latin typeface="+mn-lt"/>
              </a:rPr>
              <a:t>Hanseatic</a:t>
            </a:r>
            <a:r>
              <a:rPr lang="pl-PL" sz="2200" dirty="0">
                <a:latin typeface="+mn-lt"/>
              </a:rPr>
              <a:t> </a:t>
            </a:r>
            <a:r>
              <a:rPr lang="pl-PL" sz="2200" dirty="0" err="1">
                <a:latin typeface="+mn-lt"/>
              </a:rPr>
              <a:t>League</a:t>
            </a:r>
            <a:r>
              <a:rPr lang="pl-PL" sz="2200" dirty="0">
                <a:latin typeface="+mn-lt"/>
              </a:rPr>
              <a:t>. </a:t>
            </a:r>
            <a:r>
              <a:rPr lang="pl-PL" sz="2200" dirty="0" err="1">
                <a:latin typeface="+mn-lt"/>
              </a:rPr>
              <a:t>The</a:t>
            </a:r>
            <a:r>
              <a:rPr lang="pl-PL" sz="2200" dirty="0">
                <a:latin typeface="+mn-lt"/>
              </a:rPr>
              <a:t> </a:t>
            </a:r>
            <a:r>
              <a:rPr lang="pl-PL" sz="2200" dirty="0" err="1">
                <a:latin typeface="+mn-lt"/>
              </a:rPr>
              <a:t>cities</a:t>
            </a:r>
            <a:r>
              <a:rPr lang="pl-PL" sz="2200" dirty="0">
                <a:latin typeface="+mn-lt"/>
              </a:rPr>
              <a:t> of Hanza </a:t>
            </a:r>
            <a:r>
              <a:rPr lang="pl-PL" sz="2200" dirty="0" err="1">
                <a:latin typeface="+mn-lt"/>
              </a:rPr>
              <a:t>were</a:t>
            </a:r>
            <a:r>
              <a:rPr lang="pl-PL" sz="2200" dirty="0">
                <a:latin typeface="+mn-lt"/>
              </a:rPr>
              <a:t> </a:t>
            </a:r>
            <a:r>
              <a:rPr lang="pl-PL" sz="2200" dirty="0" err="1">
                <a:latin typeface="+mn-lt"/>
              </a:rPr>
              <a:t>divided</a:t>
            </a:r>
            <a:r>
              <a:rPr lang="pl-PL" sz="2200" dirty="0">
                <a:latin typeface="+mn-lt"/>
              </a:rPr>
              <a:t> by regions </a:t>
            </a:r>
            <a:r>
              <a:rPr lang="pl-PL" sz="2200" dirty="0" err="1">
                <a:latin typeface="+mn-lt"/>
              </a:rPr>
              <a:t>into</a:t>
            </a:r>
            <a:r>
              <a:rPr lang="pl-PL" sz="2200" dirty="0">
                <a:latin typeface="+mn-lt"/>
              </a:rPr>
              <a:t> </a:t>
            </a:r>
            <a:r>
              <a:rPr lang="pl-PL" sz="2200" dirty="0" err="1">
                <a:latin typeface="+mn-lt"/>
              </a:rPr>
              <a:t>quarters</a:t>
            </a:r>
            <a:r>
              <a:rPr lang="pl-PL" sz="2200" dirty="0">
                <a:latin typeface="+mn-lt"/>
              </a:rPr>
              <a:t>, </a:t>
            </a:r>
            <a:r>
              <a:rPr lang="pl-PL" sz="2200" dirty="0" err="1">
                <a:latin typeface="+mn-lt"/>
              </a:rPr>
              <a:t>including</a:t>
            </a:r>
            <a:r>
              <a:rPr lang="pl-PL" sz="2200" dirty="0">
                <a:latin typeface="+mn-lt"/>
              </a:rPr>
              <a:t>: </a:t>
            </a:r>
            <a:r>
              <a:rPr lang="pl-PL" sz="2200" dirty="0" err="1">
                <a:latin typeface="+mn-lt"/>
              </a:rPr>
              <a:t>the</a:t>
            </a:r>
            <a:r>
              <a:rPr lang="pl-PL" sz="2200" dirty="0">
                <a:latin typeface="+mn-lt"/>
              </a:rPr>
              <a:t> </a:t>
            </a:r>
            <a:r>
              <a:rPr lang="pl-PL" sz="2200" dirty="0" err="1">
                <a:latin typeface="+mn-lt"/>
              </a:rPr>
              <a:t>Wendish</a:t>
            </a:r>
            <a:r>
              <a:rPr lang="pl-PL" sz="2200" dirty="0">
                <a:latin typeface="+mn-lt"/>
              </a:rPr>
              <a:t> </a:t>
            </a:r>
            <a:r>
              <a:rPr lang="pl-PL" sz="2200" dirty="0" err="1">
                <a:latin typeface="+mn-lt"/>
              </a:rPr>
              <a:t>quarter</a:t>
            </a:r>
            <a:r>
              <a:rPr lang="pl-PL" sz="2200" dirty="0">
                <a:latin typeface="+mn-lt"/>
              </a:rPr>
              <a:t> (</a:t>
            </a:r>
            <a:r>
              <a:rPr lang="pl-PL" sz="2200" dirty="0" err="1">
                <a:latin typeface="+mn-lt"/>
              </a:rPr>
              <a:t>including</a:t>
            </a:r>
            <a:r>
              <a:rPr lang="pl-PL" sz="2200" dirty="0">
                <a:latin typeface="+mn-lt"/>
              </a:rPr>
              <a:t> </a:t>
            </a:r>
            <a:r>
              <a:rPr lang="pl-PL" sz="2200" dirty="0" err="1">
                <a:latin typeface="+mn-lt"/>
              </a:rPr>
              <a:t>Lübeck</a:t>
            </a:r>
            <a:r>
              <a:rPr lang="pl-PL" sz="2200" dirty="0">
                <a:latin typeface="+mn-lt"/>
              </a:rPr>
              <a:t>, Hamburg, </a:t>
            </a:r>
            <a:r>
              <a:rPr lang="pl-PL" sz="2200" dirty="0" err="1">
                <a:latin typeface="+mn-lt"/>
              </a:rPr>
              <a:t>Kiel</a:t>
            </a:r>
            <a:r>
              <a:rPr lang="pl-PL" sz="2200" dirty="0">
                <a:latin typeface="+mn-lt"/>
              </a:rPr>
              <a:t>), </a:t>
            </a:r>
            <a:r>
              <a:rPr lang="pl-PL" sz="2200" dirty="0" err="1">
                <a:latin typeface="+mn-lt"/>
              </a:rPr>
              <a:t>the</a:t>
            </a:r>
            <a:r>
              <a:rPr lang="pl-PL" sz="2200" dirty="0">
                <a:latin typeface="+mn-lt"/>
              </a:rPr>
              <a:t> </a:t>
            </a:r>
            <a:r>
              <a:rPr lang="pl-PL" sz="2200" dirty="0" err="1">
                <a:latin typeface="+mn-lt"/>
              </a:rPr>
              <a:t>Pomeranian</a:t>
            </a:r>
            <a:r>
              <a:rPr lang="pl-PL" sz="2200" dirty="0">
                <a:latin typeface="+mn-lt"/>
              </a:rPr>
              <a:t> </a:t>
            </a:r>
            <a:r>
              <a:rPr lang="pl-PL" sz="2200" dirty="0" err="1">
                <a:latin typeface="+mn-lt"/>
              </a:rPr>
              <a:t>quarter</a:t>
            </a:r>
            <a:r>
              <a:rPr lang="pl-PL" sz="2200" dirty="0">
                <a:latin typeface="+mn-lt"/>
              </a:rPr>
              <a:t> (</a:t>
            </a:r>
            <a:r>
              <a:rPr lang="pl-PL" sz="2200" dirty="0" err="1">
                <a:latin typeface="+mn-lt"/>
              </a:rPr>
              <a:t>including</a:t>
            </a:r>
            <a:r>
              <a:rPr lang="pl-PL" sz="2200" dirty="0">
                <a:latin typeface="+mn-lt"/>
              </a:rPr>
              <a:t> Szczecin, Rostock, Stralsund), </a:t>
            </a:r>
            <a:r>
              <a:rPr lang="pl-PL" sz="2200" dirty="0" err="1">
                <a:latin typeface="+mn-lt"/>
              </a:rPr>
              <a:t>the</a:t>
            </a:r>
            <a:r>
              <a:rPr lang="pl-PL" sz="2200" dirty="0">
                <a:latin typeface="+mn-lt"/>
              </a:rPr>
              <a:t> </a:t>
            </a:r>
            <a:r>
              <a:rPr lang="pl-PL" sz="2200" dirty="0" err="1">
                <a:latin typeface="+mn-lt"/>
              </a:rPr>
              <a:t>Prussian</a:t>
            </a:r>
            <a:r>
              <a:rPr lang="pl-PL" sz="2200" dirty="0">
                <a:latin typeface="+mn-lt"/>
              </a:rPr>
              <a:t> </a:t>
            </a:r>
            <a:r>
              <a:rPr lang="pl-PL" sz="2200" dirty="0" err="1">
                <a:latin typeface="+mn-lt"/>
              </a:rPr>
              <a:t>quarter</a:t>
            </a:r>
            <a:r>
              <a:rPr lang="pl-PL" sz="2200" dirty="0">
                <a:latin typeface="+mn-lt"/>
              </a:rPr>
              <a:t> (Toruń, Chełmno, Elbląg , Gdańsk, Królewiec, Braniewo), </a:t>
            </a:r>
            <a:r>
              <a:rPr lang="pl-PL" sz="2200" dirty="0" err="1">
                <a:latin typeface="+mn-lt"/>
              </a:rPr>
              <a:t>the</a:t>
            </a:r>
            <a:r>
              <a:rPr lang="pl-PL" sz="2200" dirty="0">
                <a:latin typeface="+mn-lt"/>
              </a:rPr>
              <a:t> </a:t>
            </a:r>
            <a:r>
              <a:rPr lang="pl-PL" sz="2200" dirty="0" err="1">
                <a:latin typeface="+mn-lt"/>
              </a:rPr>
              <a:t>Saxon</a:t>
            </a:r>
            <a:r>
              <a:rPr lang="pl-PL" sz="2200" dirty="0">
                <a:latin typeface="+mn-lt"/>
              </a:rPr>
              <a:t> </a:t>
            </a:r>
            <a:r>
              <a:rPr lang="pl-PL" sz="2200" dirty="0" err="1">
                <a:latin typeface="+mn-lt"/>
              </a:rPr>
              <a:t>quarter</a:t>
            </a:r>
            <a:r>
              <a:rPr lang="pl-PL" sz="2200" dirty="0">
                <a:latin typeface="+mn-lt"/>
              </a:rPr>
              <a:t> (</a:t>
            </a:r>
            <a:r>
              <a:rPr lang="pl-PL" sz="2200" dirty="0" err="1">
                <a:latin typeface="+mn-lt"/>
              </a:rPr>
              <a:t>Braunschweig</a:t>
            </a:r>
            <a:r>
              <a:rPr lang="pl-PL" sz="2200" dirty="0">
                <a:latin typeface="+mn-lt"/>
              </a:rPr>
              <a:t>, </a:t>
            </a:r>
            <a:r>
              <a:rPr lang="pl-PL" sz="2200" dirty="0" err="1">
                <a:latin typeface="+mn-lt"/>
              </a:rPr>
              <a:t>Göttingen</a:t>
            </a:r>
            <a:r>
              <a:rPr lang="pl-PL" sz="2200" dirty="0">
                <a:latin typeface="+mn-lt"/>
              </a:rPr>
              <a:t>, Goslar, </a:t>
            </a:r>
            <a:r>
              <a:rPr lang="pl-PL" sz="2200" dirty="0" err="1">
                <a:latin typeface="+mn-lt"/>
              </a:rPr>
              <a:t>Lüneburg</a:t>
            </a:r>
            <a:r>
              <a:rPr lang="pl-PL" sz="2200" dirty="0">
                <a:latin typeface="+mn-lt"/>
              </a:rPr>
              <a:t>), </a:t>
            </a:r>
            <a:r>
              <a:rPr lang="pl-PL" sz="2200" dirty="0" err="1">
                <a:latin typeface="+mn-lt"/>
              </a:rPr>
              <a:t>the</a:t>
            </a:r>
            <a:r>
              <a:rPr lang="pl-PL" sz="2200" dirty="0">
                <a:latin typeface="+mn-lt"/>
              </a:rPr>
              <a:t> </a:t>
            </a:r>
            <a:r>
              <a:rPr lang="pl-PL" sz="2200" dirty="0" err="1">
                <a:latin typeface="+mn-lt"/>
              </a:rPr>
              <a:t>March</a:t>
            </a:r>
            <a:r>
              <a:rPr lang="pl-PL" sz="2200" dirty="0">
                <a:latin typeface="+mn-lt"/>
              </a:rPr>
              <a:t> </a:t>
            </a:r>
            <a:r>
              <a:rPr lang="pl-PL" sz="2200" dirty="0" err="1">
                <a:latin typeface="+mn-lt"/>
              </a:rPr>
              <a:t>quarter</a:t>
            </a:r>
            <a:r>
              <a:rPr lang="pl-PL" sz="2200" dirty="0">
                <a:latin typeface="+mn-lt"/>
              </a:rPr>
              <a:t> (</a:t>
            </a:r>
            <a:r>
              <a:rPr lang="pl-PL" sz="2200" dirty="0" err="1">
                <a:latin typeface="+mn-lt"/>
              </a:rPr>
              <a:t>Stendal</a:t>
            </a:r>
            <a:r>
              <a:rPr lang="pl-PL" sz="2200" dirty="0">
                <a:latin typeface="+mn-lt"/>
              </a:rPr>
              <a:t>, </a:t>
            </a:r>
            <a:r>
              <a:rPr lang="pl-PL" sz="2200" dirty="0" err="1">
                <a:latin typeface="+mn-lt"/>
              </a:rPr>
              <a:t>Nordhausen</a:t>
            </a:r>
            <a:r>
              <a:rPr lang="pl-PL" sz="2200" dirty="0">
                <a:latin typeface="+mn-lt"/>
              </a:rPr>
              <a:t>), </a:t>
            </a:r>
            <a:r>
              <a:rPr lang="pl-PL" sz="2200" dirty="0" err="1">
                <a:latin typeface="+mn-lt"/>
              </a:rPr>
              <a:t>the</a:t>
            </a:r>
            <a:r>
              <a:rPr lang="pl-PL" sz="2200" dirty="0">
                <a:latin typeface="+mn-lt"/>
              </a:rPr>
              <a:t> Lower </a:t>
            </a:r>
            <a:r>
              <a:rPr lang="pl-PL" sz="2200" dirty="0" err="1">
                <a:latin typeface="+mn-lt"/>
              </a:rPr>
              <a:t>Rhine-Westphalian</a:t>
            </a:r>
            <a:r>
              <a:rPr lang="pl-PL" sz="2200" dirty="0">
                <a:latin typeface="+mn-lt"/>
              </a:rPr>
              <a:t> </a:t>
            </a:r>
            <a:r>
              <a:rPr lang="pl-PL" sz="2200" dirty="0" err="1">
                <a:latin typeface="+mn-lt"/>
              </a:rPr>
              <a:t>quarter</a:t>
            </a:r>
            <a:r>
              <a:rPr lang="pl-PL" sz="2200" dirty="0">
                <a:latin typeface="+mn-lt"/>
              </a:rPr>
              <a:t> (</a:t>
            </a:r>
            <a:r>
              <a:rPr lang="pl-PL" sz="2200" dirty="0" err="1">
                <a:latin typeface="+mn-lt"/>
              </a:rPr>
              <a:t>Cologne</a:t>
            </a:r>
            <a:r>
              <a:rPr lang="pl-PL" sz="2200" dirty="0">
                <a:latin typeface="+mn-lt"/>
              </a:rPr>
              <a:t>, Dortmund, </a:t>
            </a:r>
            <a:r>
              <a:rPr lang="pl-PL" sz="2200" dirty="0" err="1">
                <a:latin typeface="+mn-lt"/>
              </a:rPr>
              <a:t>Soest</a:t>
            </a:r>
            <a:r>
              <a:rPr lang="pl-PL" sz="2200" dirty="0">
                <a:latin typeface="+mn-lt"/>
              </a:rPr>
              <a:t>, </a:t>
            </a:r>
            <a:r>
              <a:rPr lang="pl-PL" sz="2200" dirty="0" err="1">
                <a:latin typeface="+mn-lt"/>
              </a:rPr>
              <a:t>Münster</a:t>
            </a:r>
            <a:r>
              <a:rPr lang="pl-PL" sz="2200" dirty="0">
                <a:latin typeface="+mn-lt"/>
              </a:rPr>
              <a:t>, Wesel, </a:t>
            </a:r>
            <a:r>
              <a:rPr lang="pl-PL" sz="2200" dirty="0" err="1">
                <a:latin typeface="+mn-lt"/>
              </a:rPr>
              <a:t>Düsseldorf</a:t>
            </a:r>
            <a:r>
              <a:rPr lang="pl-PL" sz="2200" dirty="0">
                <a:latin typeface="+mn-lt"/>
              </a:rPr>
              <a:t>).</a:t>
            </a:r>
          </a:p>
          <a:p>
            <a:pPr lvl="0">
              <a:buFont typeface="Wingdings" pitchFamily="2" charset="2"/>
              <a:buChar char="q"/>
            </a:pPr>
            <a:r>
              <a:rPr lang="pl-PL" sz="2200" dirty="0">
                <a:latin typeface="+mn-lt"/>
              </a:rPr>
              <a:t>In </a:t>
            </a:r>
            <a:r>
              <a:rPr lang="pl-PL" sz="2200" dirty="0" err="1">
                <a:latin typeface="+mn-lt"/>
              </a:rPr>
              <a:t>addition</a:t>
            </a:r>
            <a:r>
              <a:rPr lang="pl-PL" sz="2200" dirty="0">
                <a:latin typeface="+mn-lt"/>
              </a:rPr>
              <a:t>, </a:t>
            </a:r>
            <a:r>
              <a:rPr lang="pl-PL" sz="2200" dirty="0" err="1">
                <a:latin typeface="+mn-lt"/>
              </a:rPr>
              <a:t>the</a:t>
            </a:r>
            <a:r>
              <a:rPr lang="pl-PL" sz="2200" dirty="0">
                <a:latin typeface="+mn-lt"/>
              </a:rPr>
              <a:t> union </a:t>
            </a:r>
            <a:r>
              <a:rPr lang="pl-PL" sz="2200" dirty="0" err="1">
                <a:latin typeface="+mn-lt"/>
              </a:rPr>
              <a:t>also</a:t>
            </a:r>
            <a:r>
              <a:rPr lang="pl-PL" sz="2200" dirty="0">
                <a:latin typeface="+mn-lt"/>
              </a:rPr>
              <a:t> </a:t>
            </a:r>
            <a:r>
              <a:rPr lang="pl-PL" sz="2200" dirty="0" err="1">
                <a:latin typeface="+mn-lt"/>
              </a:rPr>
              <a:t>included</a:t>
            </a:r>
            <a:r>
              <a:rPr lang="pl-PL" sz="2200" dirty="0">
                <a:latin typeface="+mn-lt"/>
              </a:rPr>
              <a:t> </a:t>
            </a:r>
            <a:r>
              <a:rPr lang="pl-PL" sz="2200" dirty="0" err="1">
                <a:latin typeface="+mn-lt"/>
              </a:rPr>
              <a:t>the</a:t>
            </a:r>
            <a:r>
              <a:rPr lang="pl-PL" sz="2200" dirty="0">
                <a:latin typeface="+mn-lt"/>
              </a:rPr>
              <a:t> </a:t>
            </a:r>
            <a:r>
              <a:rPr lang="pl-PL" sz="2200" dirty="0" err="1">
                <a:latin typeface="+mn-lt"/>
              </a:rPr>
              <a:t>cities</a:t>
            </a:r>
            <a:r>
              <a:rPr lang="pl-PL" sz="2200" dirty="0">
                <a:latin typeface="+mn-lt"/>
              </a:rPr>
              <a:t> of </a:t>
            </a:r>
            <a:r>
              <a:rPr lang="pl-PL" sz="2200" dirty="0" err="1">
                <a:latin typeface="+mn-lt"/>
              </a:rPr>
              <a:t>the</a:t>
            </a:r>
            <a:r>
              <a:rPr lang="pl-PL" sz="2200" dirty="0">
                <a:latin typeface="+mn-lt"/>
              </a:rPr>
              <a:t> </a:t>
            </a:r>
            <a:r>
              <a:rPr lang="pl-PL" sz="2200" dirty="0" err="1">
                <a:latin typeface="+mn-lt"/>
              </a:rPr>
              <a:t>Netherlands</a:t>
            </a:r>
            <a:r>
              <a:rPr lang="pl-PL" sz="2200" dirty="0">
                <a:latin typeface="+mn-lt"/>
              </a:rPr>
              <a:t> (Groningen, Deventer, Arnhem, </a:t>
            </a:r>
            <a:r>
              <a:rPr lang="pl-PL" sz="2200" dirty="0" err="1">
                <a:latin typeface="+mn-lt"/>
              </a:rPr>
              <a:t>Nimwegen</a:t>
            </a:r>
            <a:r>
              <a:rPr lang="pl-PL" sz="2200" dirty="0">
                <a:latin typeface="+mn-lt"/>
              </a:rPr>
              <a:t>), </a:t>
            </a:r>
            <a:r>
              <a:rPr lang="pl-PL" sz="2200" dirty="0" err="1">
                <a:latin typeface="+mn-lt"/>
              </a:rPr>
              <a:t>other</a:t>
            </a:r>
            <a:r>
              <a:rPr lang="pl-PL" sz="2200" dirty="0">
                <a:latin typeface="+mn-lt"/>
              </a:rPr>
              <a:t> </a:t>
            </a:r>
            <a:r>
              <a:rPr lang="pl-PL" sz="2200" dirty="0" err="1">
                <a:latin typeface="+mn-lt"/>
              </a:rPr>
              <a:t>Polish</a:t>
            </a:r>
            <a:r>
              <a:rPr lang="pl-PL" sz="2200" dirty="0">
                <a:latin typeface="+mn-lt"/>
              </a:rPr>
              <a:t> </a:t>
            </a:r>
            <a:r>
              <a:rPr lang="pl-PL" sz="2200" dirty="0" err="1">
                <a:latin typeface="+mn-lt"/>
              </a:rPr>
              <a:t>cities</a:t>
            </a:r>
            <a:r>
              <a:rPr lang="pl-PL" sz="2200" dirty="0">
                <a:latin typeface="+mn-lt"/>
              </a:rPr>
              <a:t> (</a:t>
            </a:r>
            <a:r>
              <a:rPr lang="pl-PL" sz="2200" dirty="0" err="1">
                <a:latin typeface="+mn-lt"/>
              </a:rPr>
              <a:t>Krakow</a:t>
            </a:r>
            <a:r>
              <a:rPr lang="pl-PL" sz="2200" dirty="0">
                <a:latin typeface="+mn-lt"/>
              </a:rPr>
              <a:t>, </a:t>
            </a:r>
            <a:r>
              <a:rPr lang="pl-PL" sz="2200" dirty="0" err="1">
                <a:latin typeface="+mn-lt"/>
              </a:rPr>
              <a:t>Wroclaw</a:t>
            </a:r>
            <a:r>
              <a:rPr lang="pl-PL" sz="2200" dirty="0">
                <a:latin typeface="+mn-lt"/>
              </a:rPr>
              <a:t>), </a:t>
            </a:r>
            <a:r>
              <a:rPr lang="pl-PL" sz="2200" dirty="0" err="1">
                <a:latin typeface="+mn-lt"/>
              </a:rPr>
              <a:t>cities</a:t>
            </a:r>
            <a:r>
              <a:rPr lang="pl-PL" sz="2200" dirty="0">
                <a:latin typeface="+mn-lt"/>
              </a:rPr>
              <a:t> of </a:t>
            </a:r>
            <a:r>
              <a:rPr lang="pl-PL" sz="2200" dirty="0" err="1">
                <a:latin typeface="+mn-lt"/>
              </a:rPr>
              <a:t>the</a:t>
            </a:r>
            <a:r>
              <a:rPr lang="pl-PL" sz="2200" dirty="0">
                <a:latin typeface="+mn-lt"/>
              </a:rPr>
              <a:t> </a:t>
            </a:r>
            <a:r>
              <a:rPr lang="pl-PL" sz="2200" dirty="0" err="1">
                <a:latin typeface="+mn-lt"/>
              </a:rPr>
              <a:t>Baltic</a:t>
            </a:r>
            <a:r>
              <a:rPr lang="pl-PL" sz="2200" dirty="0">
                <a:latin typeface="+mn-lt"/>
              </a:rPr>
              <a:t> region (</a:t>
            </a:r>
            <a:r>
              <a:rPr lang="pl-PL" sz="2200" dirty="0" err="1">
                <a:latin typeface="+mn-lt"/>
              </a:rPr>
              <a:t>Riga</a:t>
            </a:r>
            <a:r>
              <a:rPr lang="pl-PL" sz="2200" dirty="0">
                <a:latin typeface="+mn-lt"/>
              </a:rPr>
              <a:t>, Rewal, Dorpat) and </a:t>
            </a:r>
            <a:r>
              <a:rPr lang="pl-PL" sz="2200" dirty="0" err="1">
                <a:latin typeface="+mn-lt"/>
              </a:rPr>
              <a:t>Sweden</a:t>
            </a:r>
            <a:r>
              <a:rPr lang="pl-PL" sz="2200" dirty="0">
                <a:latin typeface="+mn-lt"/>
              </a:rPr>
              <a:t> (</a:t>
            </a:r>
            <a:r>
              <a:rPr lang="pl-PL" sz="2200" dirty="0" err="1">
                <a:latin typeface="+mn-lt"/>
              </a:rPr>
              <a:t>Stockholm</a:t>
            </a:r>
            <a:r>
              <a:rPr lang="pl-PL" sz="2200" dirty="0">
                <a:latin typeface="+mn-lt"/>
              </a:rPr>
              <a:t>, Visby).</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lum/>
            <a:alphaModFix/>
          </a:blip>
          <a:srcRect/>
          <a:stretch>
            <a:fillRect/>
          </a:stretch>
        </p:blipFill>
        <p:spPr>
          <a:xfrm>
            <a:off x="504359" y="301680"/>
            <a:ext cx="9070920" cy="6455880"/>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Font typeface="Wingdings" pitchFamily="2" charset="2"/>
              <a:buChar char="q"/>
            </a:pPr>
            <a:r>
              <a:rPr lang="pl-PL" dirty="0">
                <a:latin typeface="+mn-lt"/>
              </a:rPr>
              <a:t>T</a:t>
            </a:r>
            <a:r>
              <a:rPr lang="en-US" dirty="0" smtClean="0">
                <a:latin typeface="+mn-lt"/>
              </a:rPr>
              <a:t>he association of northern European partner cities founded in 1980 in Dutch Zwolle. The goal of this relationship is the development of tourism and trade in member cities. The new </a:t>
            </a:r>
            <a:r>
              <a:rPr lang="en-US" dirty="0" err="1" smtClean="0">
                <a:latin typeface="+mn-lt"/>
              </a:rPr>
              <a:t>Hanza</a:t>
            </a:r>
            <a:r>
              <a:rPr lang="en-US" dirty="0" smtClean="0">
                <a:latin typeface="+mn-lt"/>
              </a:rPr>
              <a:t> took over the traditions of the medieval </a:t>
            </a:r>
            <a:r>
              <a:rPr lang="en-US" dirty="0" err="1" smtClean="0">
                <a:latin typeface="+mn-lt"/>
              </a:rPr>
              <a:t>Hansa</a:t>
            </a:r>
            <a:r>
              <a:rPr lang="en-US" dirty="0" smtClean="0">
                <a:latin typeface="+mn-lt"/>
              </a:rPr>
              <a:t>.</a:t>
            </a:r>
            <a:endParaRPr lang="pl-PL" dirty="0" smtClean="0">
              <a:latin typeface="+mn-lt"/>
            </a:endParaRPr>
          </a:p>
          <a:p>
            <a:pPr>
              <a:buFont typeface="Wingdings" pitchFamily="2" charset="2"/>
              <a:buChar char="q"/>
            </a:pPr>
            <a:r>
              <a:rPr lang="en-US" dirty="0" smtClean="0">
                <a:latin typeface="+mn-lt"/>
              </a:rPr>
              <a:t>The New </a:t>
            </a:r>
            <a:r>
              <a:rPr lang="en-US" dirty="0" err="1" smtClean="0">
                <a:latin typeface="+mn-lt"/>
              </a:rPr>
              <a:t>Hanza</a:t>
            </a:r>
            <a:r>
              <a:rPr lang="en-US" dirty="0" smtClean="0">
                <a:latin typeface="+mn-lt"/>
              </a:rPr>
              <a:t> organizes annual conventions in one of the cities - members (</a:t>
            </a:r>
            <a:r>
              <a:rPr lang="en-US" dirty="0" err="1" smtClean="0">
                <a:latin typeface="+mn-lt"/>
              </a:rPr>
              <a:t>Hansa</a:t>
            </a:r>
            <a:r>
              <a:rPr lang="en-US" dirty="0" smtClean="0">
                <a:latin typeface="+mn-lt"/>
              </a:rPr>
              <a:t> Days). The most important organ of the Union is the Congress of Hanseatic Cities, in which delegates from each member city take part.</a:t>
            </a:r>
            <a:endParaRPr lang="pl-PL" dirty="0">
              <a:latin typeface="+mn-lt"/>
            </a:endParaRPr>
          </a:p>
        </p:txBody>
      </p:sp>
      <p:sp>
        <p:nvSpPr>
          <p:cNvPr id="2" name="Tytuł 1"/>
          <p:cNvSpPr>
            <a:spLocks noGrp="1"/>
          </p:cNvSpPr>
          <p:nvPr>
            <p:ph type="title"/>
          </p:nvPr>
        </p:nvSpPr>
        <p:spPr>
          <a:xfrm>
            <a:off x="575816" y="467469"/>
            <a:ext cx="9072563" cy="1343942"/>
          </a:xfrm>
        </p:spPr>
        <p:txBody>
          <a:bodyPr anchor="t">
            <a:normAutofit fontScale="90000"/>
          </a:bodyPr>
          <a:lstStyle/>
          <a:p>
            <a:pPr algn="ctr">
              <a:buNone/>
            </a:pPr>
            <a:r>
              <a:rPr lang="pl-PL" sz="5100" b="1" dirty="0">
                <a:solidFill>
                  <a:srgbClr val="FFC000"/>
                </a:solidFill>
              </a:rPr>
              <a:t>New Hanza</a:t>
            </a:r>
            <a:br>
              <a:rPr lang="pl-PL" sz="5100" b="1" dirty="0">
                <a:solidFill>
                  <a:srgbClr val="FFC000"/>
                </a:solidFill>
              </a:rPr>
            </a:br>
            <a:r>
              <a:rPr lang="pl-PL" dirty="0" smtClean="0"/>
              <a:t/>
            </a:r>
            <a:br>
              <a:rPr lang="pl-PL" dirty="0" smtClean="0"/>
            </a:br>
            <a:endParaRPr lang="pl-PL" dirty="0"/>
          </a:p>
        </p:txBody>
      </p:sp>
    </p:spTree>
    <p:extLst>
      <p:ext uri="{BB962C8B-B14F-4D97-AF65-F5344CB8AC3E}">
        <p14:creationId xmlns:p14="http://schemas.microsoft.com/office/powerpoint/2010/main" val="12223981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9873" y="1835621"/>
            <a:ext cx="5897119" cy="3672408"/>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
        <p:nvSpPr>
          <p:cNvPr id="5" name="Tytuł 4"/>
          <p:cNvSpPr>
            <a:spLocks noGrp="1"/>
          </p:cNvSpPr>
          <p:nvPr>
            <p:ph type="title"/>
          </p:nvPr>
        </p:nvSpPr>
        <p:spPr/>
        <p:txBody>
          <a:bodyPr anchor="t">
            <a:normAutofit fontScale="90000"/>
          </a:bodyPr>
          <a:lstStyle/>
          <a:p>
            <a:pPr algn="ctr">
              <a:buNone/>
            </a:pPr>
            <a:r>
              <a:rPr lang="pl-PL" b="1" dirty="0" smtClean="0">
                <a:solidFill>
                  <a:srgbClr val="FFC000"/>
                </a:solidFill>
              </a:rPr>
              <a:t>The </a:t>
            </a:r>
            <a:r>
              <a:rPr lang="pl-PL" b="1" dirty="0" err="1">
                <a:solidFill>
                  <a:srgbClr val="FFC000"/>
                </a:solidFill>
              </a:rPr>
              <a:t>new</a:t>
            </a:r>
            <a:r>
              <a:rPr lang="pl-PL" b="1" dirty="0">
                <a:solidFill>
                  <a:srgbClr val="FFC000"/>
                </a:solidFill>
              </a:rPr>
              <a:t> </a:t>
            </a:r>
            <a:r>
              <a:rPr lang="pl-PL" b="1" dirty="0" err="1">
                <a:solidFill>
                  <a:srgbClr val="FFC000"/>
                </a:solidFill>
              </a:rPr>
              <a:t>hanseatic</a:t>
            </a:r>
            <a:r>
              <a:rPr lang="pl-PL" b="1" dirty="0">
                <a:solidFill>
                  <a:srgbClr val="FFC000"/>
                </a:solidFill>
              </a:rPr>
              <a:t> logo</a:t>
            </a:r>
            <a:br>
              <a:rPr lang="pl-PL" b="1" dirty="0">
                <a:solidFill>
                  <a:srgbClr val="FFC000"/>
                </a:solidFill>
              </a:rPr>
            </a:br>
            <a:r>
              <a:rPr lang="pl-PL" dirty="0" smtClean="0"/>
              <a:t/>
            </a:r>
            <a:br>
              <a:rPr lang="pl-PL" dirty="0" smtClean="0"/>
            </a:br>
            <a:endParaRPr lang="pl-PL" dirty="0"/>
          </a:p>
        </p:txBody>
      </p:sp>
    </p:spTree>
    <p:extLst>
      <p:ext uri="{BB962C8B-B14F-4D97-AF65-F5344CB8AC3E}">
        <p14:creationId xmlns:p14="http://schemas.microsoft.com/office/powerpoint/2010/main" val="326872209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3" name="Symbol zastępczy tekstu 2"/>
          <p:cNvSpPr txBox="1">
            <a:spLocks noGrp="1"/>
          </p:cNvSpPr>
          <p:nvPr>
            <p:ph idx="1"/>
          </p:nvPr>
        </p:nvSpPr>
        <p:spPr>
          <a:xfrm>
            <a:off x="504031" y="1679928"/>
            <a:ext cx="9072563" cy="2964005"/>
          </a:xfrm>
        </p:spPr>
        <p:txBody>
          <a:bodyPr>
            <a:normAutofit fontScale="92500" lnSpcReduction="20000"/>
          </a:bodyPr>
          <a:lstStyle>
            <a:defPPr marL="432000" lvl="0" indent="-324000">
              <a:spcBef>
                <a:spcPts val="0"/>
              </a:spcBef>
              <a:spcAft>
                <a:spcPts val="1417"/>
              </a:spcAft>
              <a:buSzPct val="45000"/>
              <a:buFont typeface="StarSymbol"/>
              <a:buNone/>
              <a:defRPr lang="pl-PL"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pl-PL"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pl-PL"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pl-PL"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pl-PL"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pl-PL" sz="2000" b="0" i="0" u="none" strike="noStrike" kern="1200">
                <a:ln>
                  <a:noFill/>
                </a:ln>
                <a:latin typeface="Arial" pitchFamily="18"/>
                <a:ea typeface="Microsoft YaHei" pitchFamily="2"/>
                <a:cs typeface="Lucida Sans" pitchFamily="2"/>
              </a:defRPr>
            </a:lvl9pPr>
          </a:lstStyle>
          <a:p>
            <a:pPr>
              <a:buFont typeface="Wingdings" pitchFamily="2" charset="2"/>
              <a:buChar char="q"/>
            </a:pPr>
            <a:r>
              <a:rPr lang="pl-PL" dirty="0"/>
              <a:t> </a:t>
            </a:r>
            <a:r>
              <a:rPr lang="pl-PL" dirty="0" smtClean="0"/>
              <a:t>  </a:t>
            </a:r>
            <a:r>
              <a:rPr lang="pl-PL" dirty="0" smtClean="0">
                <a:latin typeface="+mn-lt"/>
              </a:rPr>
              <a:t>Toruń</a:t>
            </a:r>
          </a:p>
          <a:p>
            <a:pPr marL="108000" indent="0">
              <a:buNone/>
            </a:pPr>
            <a:r>
              <a:rPr lang="pl-PL" dirty="0" smtClean="0">
                <a:latin typeface="+mn-lt"/>
              </a:rPr>
              <a:t>The </a:t>
            </a:r>
            <a:r>
              <a:rPr lang="pl-PL" dirty="0" err="1">
                <a:latin typeface="+mn-lt"/>
              </a:rPr>
              <a:t>city</a:t>
            </a:r>
            <a:r>
              <a:rPr lang="pl-PL" dirty="0">
                <a:latin typeface="+mn-lt"/>
              </a:rPr>
              <a:t> of Toruń from 1295, </a:t>
            </a:r>
            <a:r>
              <a:rPr lang="pl-PL" dirty="0" err="1">
                <a:latin typeface="+mn-lt"/>
              </a:rPr>
              <a:t>next</a:t>
            </a:r>
            <a:r>
              <a:rPr lang="pl-PL" dirty="0">
                <a:latin typeface="+mn-lt"/>
              </a:rPr>
              <a:t> to Elbląg (and </a:t>
            </a:r>
            <a:r>
              <a:rPr lang="pl-PL" dirty="0" err="1">
                <a:latin typeface="+mn-lt"/>
              </a:rPr>
              <a:t>later</a:t>
            </a:r>
            <a:r>
              <a:rPr lang="pl-PL" dirty="0">
                <a:latin typeface="+mn-lt"/>
              </a:rPr>
              <a:t>, from the 15th </a:t>
            </a:r>
            <a:r>
              <a:rPr lang="pl-PL" dirty="0" err="1">
                <a:latin typeface="+mn-lt"/>
              </a:rPr>
              <a:t>century</a:t>
            </a:r>
            <a:r>
              <a:rPr lang="pl-PL" dirty="0">
                <a:latin typeface="+mn-lt"/>
              </a:rPr>
              <a:t> </a:t>
            </a:r>
            <a:r>
              <a:rPr lang="pl-PL" dirty="0" err="1">
                <a:latin typeface="+mn-lt"/>
              </a:rPr>
              <a:t>also</a:t>
            </a:r>
            <a:r>
              <a:rPr lang="pl-PL" dirty="0">
                <a:latin typeface="+mn-lt"/>
              </a:rPr>
              <a:t> Gdańsk). In the </a:t>
            </a:r>
            <a:r>
              <a:rPr lang="pl-PL" dirty="0" err="1">
                <a:latin typeface="+mn-lt"/>
              </a:rPr>
              <a:t>fourteenth</a:t>
            </a:r>
            <a:r>
              <a:rPr lang="pl-PL" dirty="0">
                <a:latin typeface="+mn-lt"/>
              </a:rPr>
              <a:t> </a:t>
            </a:r>
            <a:r>
              <a:rPr lang="pl-PL" dirty="0" err="1">
                <a:latin typeface="+mn-lt"/>
              </a:rPr>
              <a:t>century</a:t>
            </a:r>
            <a:r>
              <a:rPr lang="pl-PL" dirty="0">
                <a:latin typeface="+mn-lt"/>
              </a:rPr>
              <a:t>, the role of Toruń as the </a:t>
            </a:r>
            <a:r>
              <a:rPr lang="pl-PL" dirty="0" err="1">
                <a:latin typeface="+mn-lt"/>
              </a:rPr>
              <a:t>initiator</a:t>
            </a:r>
            <a:r>
              <a:rPr lang="pl-PL" dirty="0">
                <a:latin typeface="+mn-lt"/>
              </a:rPr>
              <a:t> of </a:t>
            </a:r>
            <a:r>
              <a:rPr lang="pl-PL" dirty="0" err="1">
                <a:latin typeface="+mn-lt"/>
              </a:rPr>
              <a:t>convening</a:t>
            </a:r>
            <a:r>
              <a:rPr lang="pl-PL" dirty="0">
                <a:latin typeface="+mn-lt"/>
              </a:rPr>
              <a:t> the </a:t>
            </a:r>
            <a:r>
              <a:rPr lang="pl-PL" dirty="0" err="1">
                <a:latin typeface="+mn-lt"/>
              </a:rPr>
              <a:t>conferences</a:t>
            </a:r>
            <a:r>
              <a:rPr lang="pl-PL" dirty="0">
                <a:latin typeface="+mn-lt"/>
              </a:rPr>
              <a:t> of </a:t>
            </a:r>
            <a:r>
              <a:rPr lang="pl-PL" dirty="0" err="1">
                <a:latin typeface="+mn-lt"/>
              </a:rPr>
              <a:t>Prussian</a:t>
            </a:r>
            <a:r>
              <a:rPr lang="pl-PL" dirty="0">
                <a:latin typeface="+mn-lt"/>
              </a:rPr>
              <a:t> </a:t>
            </a:r>
            <a:r>
              <a:rPr lang="pl-PL" dirty="0" err="1">
                <a:latin typeface="+mn-lt"/>
              </a:rPr>
              <a:t>cities</a:t>
            </a:r>
            <a:r>
              <a:rPr lang="pl-PL" dirty="0">
                <a:latin typeface="+mn-lt"/>
              </a:rPr>
              <a:t> and the </a:t>
            </a:r>
            <a:r>
              <a:rPr lang="pl-PL" dirty="0" err="1">
                <a:latin typeface="+mn-lt"/>
              </a:rPr>
              <a:t>coordinator</a:t>
            </a:r>
            <a:r>
              <a:rPr lang="pl-PL" dirty="0">
                <a:latin typeface="+mn-lt"/>
              </a:rPr>
              <a:t> of trade policy </a:t>
            </a:r>
            <a:r>
              <a:rPr lang="pl-PL" dirty="0" err="1">
                <a:latin typeface="+mn-lt"/>
              </a:rPr>
              <a:t>issues</a:t>
            </a:r>
            <a:r>
              <a:rPr lang="pl-PL" dirty="0">
                <a:latin typeface="+mn-lt"/>
              </a:rPr>
              <a:t> on </a:t>
            </a:r>
            <a:r>
              <a:rPr lang="pl-PL" dirty="0" err="1">
                <a:latin typeface="+mn-lt"/>
              </a:rPr>
              <a:t>foreign</a:t>
            </a:r>
            <a:r>
              <a:rPr lang="pl-PL" dirty="0">
                <a:latin typeface="+mn-lt"/>
              </a:rPr>
              <a:t> </a:t>
            </a:r>
            <a:r>
              <a:rPr lang="pl-PL" dirty="0" err="1">
                <a:latin typeface="+mn-lt"/>
              </a:rPr>
              <a:t>markets</a:t>
            </a:r>
            <a:r>
              <a:rPr lang="pl-PL" dirty="0">
                <a:latin typeface="+mn-lt"/>
              </a:rPr>
              <a:t> </a:t>
            </a:r>
            <a:r>
              <a:rPr lang="pl-PL" dirty="0" err="1">
                <a:latin typeface="+mn-lt"/>
              </a:rPr>
              <a:t>became</a:t>
            </a:r>
            <a:r>
              <a:rPr lang="pl-PL" dirty="0">
                <a:latin typeface="+mn-lt"/>
              </a:rPr>
              <a:t> </a:t>
            </a:r>
            <a:r>
              <a:rPr lang="pl-PL" dirty="0" err="1">
                <a:latin typeface="+mn-lt"/>
              </a:rPr>
              <a:t>established</a:t>
            </a:r>
            <a:r>
              <a:rPr lang="pl-PL" dirty="0">
                <a:latin typeface="+mn-lt"/>
              </a:rPr>
              <a:t>.</a:t>
            </a:r>
          </a:p>
        </p:txBody>
      </p:sp>
      <p:sp>
        <p:nvSpPr>
          <p:cNvPr id="4" name="Tytuł 3"/>
          <p:cNvSpPr>
            <a:spLocks noGrp="1"/>
          </p:cNvSpPr>
          <p:nvPr>
            <p:ph type="title"/>
          </p:nvPr>
        </p:nvSpPr>
        <p:spPr/>
        <p:txBody>
          <a:bodyPr anchor="t">
            <a:normAutofit fontScale="90000"/>
          </a:bodyPr>
          <a:lstStyle/>
          <a:p>
            <a:pPr algn="ctr">
              <a:buNone/>
            </a:pPr>
            <a:r>
              <a:rPr lang="pl-PL" b="1" dirty="0">
                <a:solidFill>
                  <a:srgbClr val="FFC000"/>
                </a:solidFill>
              </a:rPr>
              <a:t>T</a:t>
            </a:r>
            <a:r>
              <a:rPr lang="en-US" b="1" dirty="0" smtClean="0">
                <a:solidFill>
                  <a:srgbClr val="FFC000"/>
                </a:solidFill>
              </a:rPr>
              <a:t>he </a:t>
            </a:r>
            <a:r>
              <a:rPr lang="en-US" b="1" dirty="0">
                <a:solidFill>
                  <a:srgbClr val="FFC000"/>
                </a:solidFill>
              </a:rPr>
              <a:t>most important Polish part of the Hanseatic route</a:t>
            </a:r>
            <a:r>
              <a:rPr lang="en-US" dirty="0"/>
              <a:t/>
            </a:r>
            <a:br>
              <a:rPr lang="en-US" dirty="0"/>
            </a:br>
            <a:r>
              <a:rPr lang="en-US" dirty="0"/>
              <a:t/>
            </a:r>
            <a:br>
              <a:rPr lang="en-US" dirty="0"/>
            </a:br>
            <a:endParaRPr lang="pl-PL" dirty="0"/>
          </a:p>
        </p:txBody>
      </p:sp>
      <p:pic>
        <p:nvPicPr>
          <p:cNvPr id="34818" name="Picture 2" descr="Znalezione obrazy dla zapytania toruń zabytki"/>
          <p:cNvPicPr>
            <a:picLocks noChangeAspect="1" noChangeArrowheads="1"/>
          </p:cNvPicPr>
          <p:nvPr/>
        </p:nvPicPr>
        <p:blipFill>
          <a:blip r:embed="rId3" cstate="print"/>
          <a:srcRect/>
          <a:stretch>
            <a:fillRect/>
          </a:stretch>
        </p:blipFill>
        <p:spPr bwMode="auto">
          <a:xfrm>
            <a:off x="4896296" y="4499917"/>
            <a:ext cx="4253508" cy="2390906"/>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4818"/>
                                        </p:tgtEl>
                                        <p:attrNameLst>
                                          <p:attrName>style.visibility</p:attrName>
                                        </p:attrNameLst>
                                      </p:cBhvr>
                                      <p:to>
                                        <p:strVal val="visible"/>
                                      </p:to>
                                    </p:set>
                                    <p:animEffect transition="in" filter="dissolve">
                                      <p:cBhvr>
                                        <p:cTn id="23" dur="500"/>
                                        <p:tgtEl>
                                          <p:spTgt spid="34818"/>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9"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lum/>
            <a:alphaModFix/>
          </a:blip>
          <a:srcRect/>
          <a:stretch>
            <a:fillRect/>
          </a:stretch>
        </p:blipFill>
        <p:spPr>
          <a:xfrm>
            <a:off x="575816" y="1331565"/>
            <a:ext cx="8857800" cy="4968552"/>
          </a:xfrm>
          <a:prstGeom prst="rect">
            <a:avLst/>
          </a:prstGeom>
          <a:ln w="127000" cap="sq">
            <a:solidFill>
              <a:srgbClr val="FFC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376</TotalTime>
  <Words>1457</Words>
  <Application>Microsoft Office PowerPoint</Application>
  <PresentationFormat>Niestandardowy</PresentationFormat>
  <Paragraphs>44</Paragraphs>
  <Slides>23</Slides>
  <Notes>9</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23</vt:i4>
      </vt:variant>
    </vt:vector>
  </HeadingPairs>
  <TitlesOfParts>
    <vt:vector size="35" baseType="lpstr">
      <vt:lpstr>Microsoft YaHei</vt:lpstr>
      <vt:lpstr>Arial</vt:lpstr>
      <vt:lpstr>Calibri</vt:lpstr>
      <vt:lpstr>Constantia</vt:lpstr>
      <vt:lpstr>Lucida Sans</vt:lpstr>
      <vt:lpstr>Lucida Sans Unicode</vt:lpstr>
      <vt:lpstr>StarSymbol</vt:lpstr>
      <vt:lpstr>Tahoma</vt:lpstr>
      <vt:lpstr>Times New Roman</vt:lpstr>
      <vt:lpstr>Wingdings</vt:lpstr>
      <vt:lpstr>Wingdings 2</vt:lpstr>
      <vt:lpstr>Papier</vt:lpstr>
      <vt:lpstr>Prezentacja programu PowerPoint</vt:lpstr>
      <vt:lpstr>Hanza</vt:lpstr>
      <vt:lpstr>Prezentacja programu PowerPoint</vt:lpstr>
      <vt:lpstr>Cities and trade routes of Hanza</vt:lpstr>
      <vt:lpstr>Prezentacja programu PowerPoint</vt:lpstr>
      <vt:lpstr>New Hanza  </vt:lpstr>
      <vt:lpstr>The new hanseatic logo  </vt:lpstr>
      <vt:lpstr>The most important Polish part of the Hanseatic route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Hansa Square </vt:lpstr>
      <vt:lpstr>Prezentacja programu PowerPoint</vt:lpstr>
      <vt:lpstr>Prezentacja programu PowerPoint</vt:lpstr>
      <vt:lpstr>Bike trail R10, Seaside Hanseatic Trail  </vt:lpstr>
      <vt:lpstr>Prezentacja programu PowerPoint</vt:lpstr>
      <vt:lpstr>The Hanseatic Cities Route in Poland  </vt:lpstr>
      <vt:lpstr>Prezentacja programu PowerPoint</vt:lpstr>
      <vt:lpstr>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admin</dc:creator>
  <cp:lastModifiedBy>Jolanta Kozubska</cp:lastModifiedBy>
  <cp:revision>20</cp:revision>
  <dcterms:created xsi:type="dcterms:W3CDTF">2018-03-20T20:58:31Z</dcterms:created>
  <dcterms:modified xsi:type="dcterms:W3CDTF">2018-04-04T17:56:59Z</dcterms:modified>
</cp:coreProperties>
</file>