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70" r:id="rId12"/>
    <p:sldId id="271" r:id="rId13"/>
    <p:sldId id="267" r:id="rId14"/>
    <p:sldId id="268" r:id="rId15"/>
    <p:sldId id="269" r:id="rId16"/>
    <p:sldId id="266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PetWJJlC-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1420000">
            <a:off x="909209" y="939958"/>
            <a:ext cx="9755187" cy="28991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17000" dirty="0" smtClean="0"/>
              <a:t>POLAND</a:t>
            </a:r>
            <a:endParaRPr lang="pl-PL" sz="17000" dirty="0"/>
          </a:p>
        </p:txBody>
      </p:sp>
    </p:spTree>
    <p:extLst>
      <p:ext uri="{BB962C8B-B14F-4D97-AF65-F5344CB8AC3E}">
        <p14:creationId xmlns:p14="http://schemas.microsoft.com/office/powerpoint/2010/main" val="21904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31077" y="206062"/>
            <a:ext cx="678716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 FACTS ABOUT POLAND</a:t>
            </a:r>
            <a:endParaRPr lang="pl-PL" sz="4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7" y="975503"/>
            <a:ext cx="4069301" cy="28485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9" y="1365857"/>
            <a:ext cx="4069303" cy="28485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96" y="1744944"/>
            <a:ext cx="4250399" cy="29752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61" y="2186936"/>
            <a:ext cx="4116807" cy="28817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1" y="2627874"/>
            <a:ext cx="3926592" cy="274076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25" y="3062958"/>
            <a:ext cx="3938538" cy="28285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06" y="975503"/>
            <a:ext cx="3834280" cy="274573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44" y="1357393"/>
            <a:ext cx="4485313" cy="321194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79" y="3490418"/>
            <a:ext cx="3759922" cy="263194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77" y="1823543"/>
            <a:ext cx="4338263" cy="303678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37" y="2186936"/>
            <a:ext cx="4545284" cy="3181699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92" y="2737341"/>
            <a:ext cx="4301184" cy="3010829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95" y="3898922"/>
            <a:ext cx="4113863" cy="2879704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69" y="3368277"/>
            <a:ext cx="4350358" cy="30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713668" y="167425"/>
            <a:ext cx="2459864" cy="92333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/>
              <a:t>PEOPLE</a:t>
            </a:r>
            <a:endParaRPr lang="pl-PL" sz="5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198513" y="1090755"/>
            <a:ext cx="3670479" cy="2308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97.6%</a:t>
            </a:r>
          </a:p>
          <a:p>
            <a:pPr algn="ct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 1.3%</a:t>
            </a:r>
          </a:p>
          <a:p>
            <a:pPr algn="ctr"/>
            <a:r>
              <a:rPr lang="pl-PL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Belorussian</a:t>
            </a: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0.6%</a:t>
            </a:r>
          </a:p>
          <a:p>
            <a:pPr algn="ctr"/>
            <a:r>
              <a:rPr lang="pl-PL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Ukrainian</a:t>
            </a: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0.5%</a:t>
            </a:r>
            <a:endParaRPr 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25" y="3412473"/>
            <a:ext cx="3570950" cy="25882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701" y="167425"/>
            <a:ext cx="1881931" cy="12523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94" y="96353"/>
            <a:ext cx="2191564" cy="13946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5" y="1661907"/>
            <a:ext cx="3358234" cy="25186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" y="120042"/>
            <a:ext cx="1886181" cy="13946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2" y="4327817"/>
            <a:ext cx="3709120" cy="18545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04" y="120042"/>
            <a:ext cx="2095757" cy="13946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87" y="3799262"/>
            <a:ext cx="3574673" cy="23831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09" y="1661907"/>
            <a:ext cx="3932864" cy="19664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562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02549" y="170645"/>
            <a:ext cx="5161207" cy="11519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dirty="0" err="1" smtClean="0">
                <a:solidFill>
                  <a:schemeClr val="tx1"/>
                </a:solidFill>
              </a:rPr>
              <a:t>POLIsh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language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pPetWJJlC-w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7749" y="2562426"/>
            <a:ext cx="4572000" cy="257175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47730" y="1322610"/>
            <a:ext cx="5535422" cy="38164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Indo-European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belonging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</a:t>
            </a:r>
            <a:r>
              <a:rPr lang="pl-PL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Slavonic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began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10th </a:t>
            </a:r>
            <a:r>
              <a:rPr lang="pl-PL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Latin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prayers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sermons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inflected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genders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singular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plural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major </a:t>
            </a:r>
            <a:r>
              <a:rPr lang="pl-PL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dialects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spoken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Silesia,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Malopolska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Mazovia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Wielkopolska and </a:t>
            </a:r>
            <a:r>
              <a:rPr lang="pl-PL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Kashubia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64439" y="1322610"/>
            <a:ext cx="386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This</a:t>
            </a:r>
            <a:r>
              <a:rPr lang="pl-PL" dirty="0" smtClean="0">
                <a:solidFill>
                  <a:srgbClr val="FF0000"/>
                </a:solidFill>
              </a:rPr>
              <a:t> film </a:t>
            </a:r>
            <a:r>
              <a:rPr lang="pl-PL" dirty="0" err="1" smtClean="0">
                <a:solidFill>
                  <a:srgbClr val="FF0000"/>
                </a:solidFill>
              </a:rPr>
              <a:t>shows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how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Polish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is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percived</a:t>
            </a:r>
            <a:r>
              <a:rPr lang="pl-PL" dirty="0" smtClean="0">
                <a:solidFill>
                  <a:srgbClr val="FF0000"/>
                </a:solidFill>
              </a:rPr>
              <a:t> by </a:t>
            </a:r>
            <a:r>
              <a:rPr lang="pl-PL" dirty="0" err="1" smtClean="0">
                <a:solidFill>
                  <a:srgbClr val="FF0000"/>
                </a:solidFill>
              </a:rPr>
              <a:t>foreigners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1" y="231751"/>
            <a:ext cx="3357101" cy="159881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50028" y="231751"/>
            <a:ext cx="7482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food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cuisine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similarities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Central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Eastern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cuisine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pork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beef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spices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varieties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dishes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prepared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cabbage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barely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beet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patatoes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mushrooms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popular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dishes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1" y="1779216"/>
            <a:ext cx="3254070" cy="22892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4" y="4172753"/>
            <a:ext cx="3434375" cy="20941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07" y="3651323"/>
            <a:ext cx="3289849" cy="21892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8" y="3451699"/>
            <a:ext cx="3873932" cy="25884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965915" y="3451699"/>
            <a:ext cx="150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PIEROGI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659075" y="5679268"/>
            <a:ext cx="118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BIGOS</a:t>
            </a:r>
            <a:endParaRPr lang="pl-PL" sz="28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468970" y="3553442"/>
            <a:ext cx="121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ŻUREK</a:t>
            </a:r>
            <a:endParaRPr lang="pl-PL" sz="28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8530056" y="5124349"/>
            <a:ext cx="115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ROSÓŁ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23030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74004" y="77823"/>
            <a:ext cx="6606862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/>
              <a:t>KOŃSKIE-OUR TOWN</a:t>
            </a:r>
            <a:endParaRPr lang="pl-PL" sz="5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92" y="1150832"/>
            <a:ext cx="3662698" cy="24285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5" y="184622"/>
            <a:ext cx="1770309" cy="20147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3870570"/>
            <a:ext cx="3740833" cy="21018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5" y="1141954"/>
            <a:ext cx="3046524" cy="22819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0" y="3868127"/>
            <a:ext cx="3689770" cy="21460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63" y="3868127"/>
            <a:ext cx="2809370" cy="21043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147654" y="2245330"/>
            <a:ext cx="3432673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Końskie </a:t>
            </a:r>
            <a:r>
              <a:rPr lang="pl-PL" sz="2000" dirty="0" err="1" smtClean="0"/>
              <a:t>is</a:t>
            </a:r>
            <a:r>
              <a:rPr lang="pl-PL" sz="2000" dirty="0" smtClean="0"/>
              <a:t> a </a:t>
            </a:r>
            <a:r>
              <a:rPr lang="pl-PL" sz="2000" dirty="0" err="1" smtClean="0"/>
              <a:t>town</a:t>
            </a:r>
            <a:r>
              <a:rPr lang="pl-PL" sz="2000" dirty="0" smtClean="0"/>
              <a:t> in central Poland </a:t>
            </a:r>
            <a:r>
              <a:rPr lang="pl-PL" sz="2000" dirty="0" err="1" smtClean="0"/>
              <a:t>situated</a:t>
            </a:r>
            <a:r>
              <a:rPr lang="pl-PL" sz="2000" dirty="0" smtClean="0"/>
              <a:t> in Świętokrzyskie Region with </a:t>
            </a:r>
            <a:r>
              <a:rPr lang="pl-PL" sz="2000" dirty="0" err="1" smtClean="0"/>
              <a:t>about</a:t>
            </a:r>
            <a:r>
              <a:rPr lang="pl-PL" sz="2000" dirty="0" smtClean="0"/>
              <a:t> 20 </a:t>
            </a:r>
            <a:r>
              <a:rPr lang="pl-PL" sz="2000" dirty="0" err="1" smtClean="0"/>
              <a:t>thousand</a:t>
            </a:r>
            <a:r>
              <a:rPr lang="pl-PL" sz="2000" dirty="0" smtClean="0"/>
              <a:t> </a:t>
            </a:r>
            <a:r>
              <a:rPr lang="pl-PL" sz="2000" dirty="0" err="1" smtClean="0"/>
              <a:t>inhabitants</a:t>
            </a:r>
            <a:r>
              <a:rPr lang="pl-PL" sz="2000" dirty="0" smtClean="0"/>
              <a:t>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382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67070" y="115910"/>
            <a:ext cx="3606084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OUR SCHOOL</a:t>
            </a:r>
            <a:endParaRPr lang="pl-PL" sz="4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101143" y="885351"/>
            <a:ext cx="8937938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II LICEUM OGÓLNOKSZTAŁCĄCE im. MARII SKŁODOWSKIEJ-CURIE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4" y="1616732"/>
            <a:ext cx="3843472" cy="28871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52" y="1949980"/>
            <a:ext cx="2266950" cy="20193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74" y="1399276"/>
            <a:ext cx="2331211" cy="31114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pole tekstowe 6"/>
          <p:cNvSpPr txBox="1"/>
          <p:nvPr/>
        </p:nvSpPr>
        <p:spPr>
          <a:xfrm>
            <a:off x="8892861" y="3973989"/>
            <a:ext cx="114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PATRON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725173" y="3978059"/>
            <a:ext cx="862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LOGO</a:t>
            </a:r>
            <a:endParaRPr lang="pl-PL" sz="2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571658" y="3535080"/>
            <a:ext cx="119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SCHOOL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186411" y="4675031"/>
            <a:ext cx="4082603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cs typeface="Times New Roman" panose="02020603050405020304" pitchFamily="18" charset="0"/>
              </a:rPr>
              <a:t>Marie </a:t>
            </a:r>
            <a:r>
              <a:rPr lang="pl-PL" dirty="0" err="1" smtClean="0">
                <a:cs typeface="Times New Roman" panose="02020603050405020304" pitchFamily="18" charset="0"/>
              </a:rPr>
              <a:t>Sklodowska</a:t>
            </a:r>
            <a:r>
              <a:rPr lang="pl-PL" dirty="0" smtClean="0">
                <a:cs typeface="Times New Roman" panose="02020603050405020304" pitchFamily="18" charset="0"/>
              </a:rPr>
              <a:t>-Curie was a </a:t>
            </a:r>
            <a:r>
              <a:rPr lang="pl-PL" dirty="0" err="1" smtClean="0">
                <a:cs typeface="Times New Roman" panose="02020603050405020304" pitchFamily="18" charset="0"/>
              </a:rPr>
              <a:t>Polish</a:t>
            </a:r>
            <a:r>
              <a:rPr lang="pl-PL" dirty="0" smtClean="0"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cs typeface="Times New Roman" panose="02020603050405020304" pitchFamily="18" charset="0"/>
              </a:rPr>
              <a:t>scientist</a:t>
            </a:r>
            <a:r>
              <a:rPr lang="pl-PL" dirty="0" smtClean="0"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cs typeface="Times New Roman" panose="02020603050405020304" pitchFamily="18" charset="0"/>
              </a:rPr>
              <a:t>who</a:t>
            </a:r>
            <a:r>
              <a:rPr lang="pl-PL" dirty="0" smtClean="0">
                <a:cs typeface="Times New Roman" panose="02020603050405020304" pitchFamily="18" charset="0"/>
              </a:rPr>
              <a:t> was the </a:t>
            </a:r>
            <a:r>
              <a:rPr lang="pl-PL" dirty="0" err="1" smtClean="0">
                <a:cs typeface="Times New Roman" panose="02020603050405020304" pitchFamily="18" charset="0"/>
              </a:rPr>
              <a:t>first</a:t>
            </a:r>
            <a:r>
              <a:rPr lang="pl-PL" dirty="0" smtClean="0"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cs typeface="Times New Roman" panose="02020603050405020304" pitchFamily="18" charset="0"/>
              </a:rPr>
              <a:t>woman</a:t>
            </a:r>
            <a:r>
              <a:rPr lang="pl-PL" dirty="0" smtClean="0">
                <a:cs typeface="Times New Roman" panose="02020603050405020304" pitchFamily="18" charset="0"/>
              </a:rPr>
              <a:t> to win a Nobel </a:t>
            </a:r>
            <a:r>
              <a:rPr lang="pl-PL" dirty="0" err="1" smtClean="0">
                <a:cs typeface="Times New Roman" panose="02020603050405020304" pitchFamily="18" charset="0"/>
              </a:rPr>
              <a:t>Prize</a:t>
            </a:r>
            <a:r>
              <a:rPr lang="pl-PL" dirty="0" smtClean="0">
                <a:cs typeface="Times New Roman" panose="02020603050405020304" pitchFamily="18" charset="0"/>
              </a:rPr>
              <a:t> and the </a:t>
            </a:r>
            <a:r>
              <a:rPr lang="pl-PL" dirty="0" err="1" smtClean="0">
                <a:cs typeface="Times New Roman" panose="02020603050405020304" pitchFamily="18" charset="0"/>
              </a:rPr>
              <a:t>only</a:t>
            </a:r>
            <a:r>
              <a:rPr lang="pl-PL" dirty="0" smtClean="0">
                <a:cs typeface="Times New Roman" panose="02020603050405020304" pitchFamily="18" charset="0"/>
              </a:rPr>
              <a:t> person to win 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 </a:t>
            </a:r>
            <a:r>
              <a:rPr lang="pl-PL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award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in </a:t>
            </a:r>
            <a:r>
              <a:rPr lang="pl-PL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two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differengt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fields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– </a:t>
            </a:r>
            <a:r>
              <a:rPr lang="pl-PL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physics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and </a:t>
            </a:r>
            <a:r>
              <a:rPr lang="pl-PL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chemistry</a:t>
            </a:r>
            <a:r>
              <a:rPr lang="pl-PL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pl-PL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93677" y="4675031"/>
            <a:ext cx="6694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a </a:t>
            </a:r>
            <a:r>
              <a:rPr lang="pl-PL" dirty="0" err="1" smtClean="0"/>
              <a:t>secondary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of </a:t>
            </a:r>
            <a:r>
              <a:rPr lang="pl-PL" dirty="0" err="1" smtClean="0"/>
              <a:t>general</a:t>
            </a:r>
            <a:r>
              <a:rPr lang="pl-PL" dirty="0" smtClean="0"/>
              <a:t> </a:t>
            </a:r>
            <a:r>
              <a:rPr lang="pl-PL" dirty="0" err="1" smtClean="0"/>
              <a:t>education</a:t>
            </a:r>
            <a:r>
              <a:rPr lang="pl-PL" dirty="0" smtClean="0"/>
              <a:t> </a:t>
            </a:r>
            <a:r>
              <a:rPr lang="pl-PL" dirty="0" err="1" smtClean="0"/>
              <a:t>preparing</a:t>
            </a:r>
            <a:r>
              <a:rPr lang="pl-PL" dirty="0" smtClean="0"/>
              <a:t> </a:t>
            </a:r>
            <a:r>
              <a:rPr lang="pl-PL" dirty="0" err="1" smtClean="0"/>
              <a:t>students</a:t>
            </a:r>
            <a:r>
              <a:rPr lang="pl-PL" dirty="0" smtClean="0"/>
              <a:t> to </a:t>
            </a:r>
            <a:r>
              <a:rPr lang="pl-PL" dirty="0" err="1" smtClean="0"/>
              <a:t>national</a:t>
            </a:r>
            <a:r>
              <a:rPr lang="pl-PL" dirty="0" smtClean="0"/>
              <a:t> </a:t>
            </a:r>
            <a:r>
              <a:rPr lang="pl-PL" dirty="0" err="1" smtClean="0"/>
              <a:t>exams</a:t>
            </a:r>
            <a:r>
              <a:rPr lang="pl-PL" dirty="0" smtClean="0"/>
              <a:t> and </a:t>
            </a:r>
            <a:r>
              <a:rPr lang="pl-PL" dirty="0" err="1" smtClean="0"/>
              <a:t>studies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University. It </a:t>
            </a:r>
            <a:r>
              <a:rPr lang="pl-PL" dirty="0" err="1" smtClean="0"/>
              <a:t>lasts</a:t>
            </a:r>
            <a:r>
              <a:rPr lang="pl-PL" dirty="0" smtClean="0"/>
              <a:t> for </a:t>
            </a:r>
            <a:r>
              <a:rPr lang="pl-PL" smtClean="0"/>
              <a:t>three</a:t>
            </a:r>
            <a:r>
              <a:rPr lang="pl-PL" dirty="0" smtClean="0"/>
              <a:t> </a:t>
            </a:r>
            <a:r>
              <a:rPr lang="pl-PL" dirty="0" err="1" smtClean="0"/>
              <a:t>years</a:t>
            </a:r>
            <a:r>
              <a:rPr lang="pl-PL" dirty="0" smtClean="0"/>
              <a:t> and </a:t>
            </a:r>
            <a:r>
              <a:rPr lang="pl-PL" dirty="0" err="1" smtClean="0"/>
              <a:t>provides</a:t>
            </a:r>
            <a:r>
              <a:rPr lang="pl-PL" dirty="0" smtClean="0"/>
              <a:t> </a:t>
            </a:r>
            <a:r>
              <a:rPr lang="pl-PL" dirty="0" err="1" smtClean="0"/>
              <a:t>education</a:t>
            </a:r>
            <a:r>
              <a:rPr lang="pl-PL" dirty="0" smtClean="0"/>
              <a:t> for </a:t>
            </a:r>
            <a:r>
              <a:rPr lang="pl-PL" dirty="0" err="1" smtClean="0"/>
              <a:t>students</a:t>
            </a:r>
            <a:r>
              <a:rPr lang="pl-PL" dirty="0" smtClean="0"/>
              <a:t> </a:t>
            </a:r>
            <a:r>
              <a:rPr lang="pl-PL" dirty="0" err="1" smtClean="0"/>
              <a:t>aged</a:t>
            </a:r>
            <a:r>
              <a:rPr lang="pl-PL" dirty="0" smtClean="0"/>
              <a:t> 16-19. The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>
                <a:solidFill>
                  <a:schemeClr val="bg1"/>
                </a:solidFill>
              </a:rPr>
              <a:t>offers</a:t>
            </a:r>
            <a:r>
              <a:rPr lang="pl-PL" dirty="0" smtClean="0">
                <a:solidFill>
                  <a:schemeClr val="bg1"/>
                </a:solidFill>
              </a:rPr>
              <a:t> the </a:t>
            </a:r>
            <a:r>
              <a:rPr lang="pl-PL" dirty="0" err="1" smtClean="0">
                <a:solidFill>
                  <a:schemeClr val="bg1"/>
                </a:solidFill>
              </a:rPr>
              <a:t>students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extended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programme</a:t>
            </a:r>
            <a:r>
              <a:rPr lang="pl-PL" dirty="0" smtClean="0">
                <a:solidFill>
                  <a:schemeClr val="bg1"/>
                </a:solidFill>
              </a:rPr>
              <a:t> in </a:t>
            </a:r>
            <a:r>
              <a:rPr lang="pl-PL" dirty="0" err="1" smtClean="0">
                <a:solidFill>
                  <a:schemeClr val="bg1"/>
                </a:solidFill>
              </a:rPr>
              <a:t>foreign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languages</a:t>
            </a:r>
            <a:r>
              <a:rPr lang="pl-PL" dirty="0" smtClean="0">
                <a:solidFill>
                  <a:schemeClr val="bg1"/>
                </a:solidFill>
              </a:rPr>
              <a:t>, </a:t>
            </a:r>
            <a:r>
              <a:rPr lang="pl-PL" dirty="0" err="1" smtClean="0">
                <a:solidFill>
                  <a:schemeClr val="bg1"/>
                </a:solidFill>
              </a:rPr>
              <a:t>maths</a:t>
            </a:r>
            <a:r>
              <a:rPr lang="pl-PL" dirty="0" smtClean="0">
                <a:solidFill>
                  <a:schemeClr val="bg1"/>
                </a:solidFill>
              </a:rPr>
              <a:t>, </a:t>
            </a:r>
            <a:r>
              <a:rPr lang="pl-PL" dirty="0" err="1" smtClean="0">
                <a:solidFill>
                  <a:schemeClr val="bg1"/>
                </a:solidFill>
              </a:rPr>
              <a:t>geography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  <a:r>
              <a:rPr lang="pl-PL" dirty="0" err="1" smtClean="0">
                <a:solidFill>
                  <a:schemeClr val="bg1"/>
                </a:solidFill>
              </a:rPr>
              <a:t>other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subjects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needed</a:t>
            </a:r>
            <a:r>
              <a:rPr lang="pl-PL" dirty="0" smtClean="0">
                <a:solidFill>
                  <a:schemeClr val="bg1"/>
                </a:solidFill>
              </a:rPr>
              <a:t> for </a:t>
            </a:r>
            <a:r>
              <a:rPr lang="pl-PL" dirty="0" err="1" smtClean="0">
                <a:solidFill>
                  <a:schemeClr val="bg1"/>
                </a:solidFill>
              </a:rPr>
              <a:t>further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education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95459" y="206062"/>
            <a:ext cx="10341735" cy="175432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latin typeface="Monotype Corsiva" panose="03010101010201010101" pitchFamily="66" charset="0"/>
              </a:rPr>
              <a:t>And </a:t>
            </a:r>
            <a:r>
              <a:rPr lang="pl-PL" sz="5400" b="1" dirty="0" err="1" smtClean="0">
                <a:latin typeface="Monotype Corsiva" panose="03010101010201010101" pitchFamily="66" charset="0"/>
              </a:rPr>
              <a:t>there</a:t>
            </a:r>
            <a:r>
              <a:rPr lang="pl-PL" sz="5400" b="1" dirty="0" smtClean="0">
                <a:latin typeface="Monotype Corsiva" panose="03010101010201010101" pitchFamily="66" charset="0"/>
              </a:rPr>
              <a:t> </a:t>
            </a:r>
            <a:r>
              <a:rPr lang="pl-PL" sz="5400" b="1" dirty="0" err="1" smtClean="0">
                <a:latin typeface="Monotype Corsiva" panose="03010101010201010101" pitchFamily="66" charset="0"/>
              </a:rPr>
              <a:t>is</a:t>
            </a:r>
            <a:r>
              <a:rPr lang="pl-PL" sz="5400" b="1" dirty="0" smtClean="0">
                <a:latin typeface="Monotype Corsiva" panose="03010101010201010101" pitchFamily="66" charset="0"/>
              </a:rPr>
              <a:t> much, much </a:t>
            </a:r>
            <a:r>
              <a:rPr lang="pl-PL" sz="5400" b="1" dirty="0" err="1" smtClean="0">
                <a:latin typeface="Monotype Corsiva" panose="03010101010201010101" pitchFamily="66" charset="0"/>
              </a:rPr>
              <a:t>more</a:t>
            </a:r>
            <a:r>
              <a:rPr lang="pl-PL" sz="5400" b="1" dirty="0" smtClean="0">
                <a:latin typeface="Monotype Corsiva" panose="03010101010201010101" pitchFamily="66" charset="0"/>
              </a:rPr>
              <a:t>…</a:t>
            </a:r>
          </a:p>
          <a:p>
            <a:pPr algn="ctr"/>
            <a:r>
              <a:rPr lang="pl-PL" sz="5400" b="1" dirty="0" err="1" smtClean="0">
                <a:latin typeface="Monotype Corsiva" panose="03010101010201010101" pitchFamily="66" charset="0"/>
              </a:rPr>
              <a:t>Come</a:t>
            </a:r>
            <a:r>
              <a:rPr lang="pl-PL" sz="5400" b="1" dirty="0" smtClean="0">
                <a:latin typeface="Monotype Corsiva" panose="03010101010201010101" pitchFamily="66" charset="0"/>
              </a:rPr>
              <a:t> to Poland and </a:t>
            </a:r>
            <a:r>
              <a:rPr lang="pl-PL" sz="5400" b="1" dirty="0" err="1" smtClean="0">
                <a:latin typeface="Monotype Corsiva" panose="03010101010201010101" pitchFamily="66" charset="0"/>
              </a:rPr>
              <a:t>see</a:t>
            </a:r>
            <a:r>
              <a:rPr lang="pl-PL" sz="5400" b="1" dirty="0" smtClean="0">
                <a:latin typeface="Monotype Corsiva" panose="03010101010201010101" pitchFamily="66" charset="0"/>
              </a:rPr>
              <a:t> for </a:t>
            </a:r>
            <a:r>
              <a:rPr lang="pl-PL" sz="5400" b="1" dirty="0" err="1" smtClean="0">
                <a:latin typeface="Monotype Corsiva" panose="03010101010201010101" pitchFamily="66" charset="0"/>
              </a:rPr>
              <a:t>yourself</a:t>
            </a:r>
            <a:r>
              <a:rPr lang="pl-PL" sz="5400" b="1" dirty="0" smtClean="0">
                <a:latin typeface="Monotype Corsiva" panose="03010101010201010101" pitchFamily="66" charset="0"/>
              </a:rPr>
              <a:t>!</a:t>
            </a:r>
            <a:endParaRPr lang="pl-PL" sz="5400" b="1" dirty="0">
              <a:latin typeface="Monotype Corsiva" panose="03010101010201010101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9" y="2164924"/>
            <a:ext cx="8048625" cy="36099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50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0005" y="2383724"/>
            <a:ext cx="983946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err="1" smtClean="0">
                <a:latin typeface="Monotype Corsiva" panose="03010101010201010101" pitchFamily="66" charset="0"/>
              </a:rPr>
              <a:t>Thank</a:t>
            </a:r>
            <a:r>
              <a:rPr lang="pl-PL" sz="7200" b="1" dirty="0" smtClean="0">
                <a:latin typeface="Monotype Corsiva" panose="03010101010201010101" pitchFamily="66" charset="0"/>
              </a:rPr>
              <a:t> </a:t>
            </a:r>
            <a:r>
              <a:rPr lang="pl-PL" sz="7200" b="1" dirty="0" err="1" smtClean="0">
                <a:latin typeface="Monotype Corsiva" panose="03010101010201010101" pitchFamily="66" charset="0"/>
              </a:rPr>
              <a:t>you</a:t>
            </a:r>
            <a:r>
              <a:rPr lang="pl-PL" sz="7200" b="1" dirty="0" smtClean="0">
                <a:latin typeface="Monotype Corsiva" panose="03010101010201010101" pitchFamily="66" charset="0"/>
              </a:rPr>
              <a:t> for </a:t>
            </a:r>
            <a:r>
              <a:rPr lang="pl-PL" sz="7200" b="1" dirty="0" err="1" smtClean="0">
                <a:latin typeface="Monotype Corsiva" panose="03010101010201010101" pitchFamily="66" charset="0"/>
              </a:rPr>
              <a:t>your</a:t>
            </a:r>
            <a:r>
              <a:rPr lang="pl-PL" sz="7200" b="1" dirty="0" smtClean="0">
                <a:latin typeface="Monotype Corsiva" panose="03010101010201010101" pitchFamily="66" charset="0"/>
              </a:rPr>
              <a:t> </a:t>
            </a:r>
            <a:r>
              <a:rPr lang="pl-PL" sz="7200" b="1" dirty="0" err="1" smtClean="0">
                <a:latin typeface="Monotype Corsiva" panose="03010101010201010101" pitchFamily="66" charset="0"/>
              </a:rPr>
              <a:t>attention</a:t>
            </a:r>
            <a:r>
              <a:rPr lang="pl-PL" sz="7200" b="1" dirty="0" smtClean="0">
                <a:latin typeface="Monotype Corsiva" panose="03010101010201010101" pitchFamily="66" charset="0"/>
              </a:rPr>
              <a:t>!</a:t>
            </a:r>
            <a:endParaRPr lang="pl-PL" sz="7200" b="1" dirty="0">
              <a:latin typeface="Monotype Corsiva" panose="03010101010201010101" pitchFamily="66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48951" y="4481847"/>
            <a:ext cx="927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Paths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Europe”-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współfinansowany w ramach programu Unii Europejskiej Erasmus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+.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Publikacja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odzwierciedla jedynie stanowisko jej autorów i Komisja Europejska oraz Narodowa Agencja Programu Erasmus+ nie ponoszą odpowiedzialności za jej zawartość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merytoryczną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64" y="255027"/>
            <a:ext cx="3986011" cy="11385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99" y="615591"/>
            <a:ext cx="1184995" cy="4174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60" y="185287"/>
            <a:ext cx="1592821" cy="14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1622738"/>
            <a:ext cx="3921760" cy="42700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40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40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oland</a:t>
            </a:r>
            <a:r>
              <a:rPr lang="pl-PL" sz="24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country in central </a:t>
            </a:r>
            <a:r>
              <a:rPr lang="pl-PL" sz="22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urope, </a:t>
            </a:r>
            <a:r>
              <a:rPr lang="pl-PL" sz="2200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bordered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west; the </a:t>
            </a:r>
            <a:r>
              <a:rPr lang="pl-PL" sz="2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zech </a:t>
            </a:r>
            <a:r>
              <a:rPr lang="pl-PL" sz="2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epublic 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pl-PL" sz="2200" b="1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200" b="1" cap="none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lovakia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pl-PL" sz="2200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Ukrainne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b="1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l-PL" sz="2200" b="1" cap="none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elarus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200" b="1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2200" b="1" cap="none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ithuania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east; and the </a:t>
            </a:r>
            <a:r>
              <a:rPr lang="pl-PL" sz="2200" b="1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l-PL" sz="2200" b="1" cap="none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altic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 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pl-PL" sz="2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2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aliningrad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b="1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200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pl-PL" sz="22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ussian </a:t>
            </a:r>
            <a:r>
              <a:rPr lang="pl-PL" sz="2200" b="1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sz="2200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xclave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the </a:t>
            </a:r>
            <a:r>
              <a:rPr lang="pl-PL" sz="2200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pl-PL" sz="2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2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32" y="257576"/>
            <a:ext cx="8490168" cy="5635224"/>
          </a:xfrm>
          <a:prstGeom prst="rect">
            <a:avLst/>
          </a:prstGeom>
          <a:ln w="5715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5" name="pole tekstowe 4"/>
          <p:cNvSpPr txBox="1"/>
          <p:nvPr/>
        </p:nvSpPr>
        <p:spPr>
          <a:xfrm>
            <a:off x="128790" y="0"/>
            <a:ext cx="4700788" cy="175432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/>
              <a:t>THE HEART OF EUROPE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29128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06072" y="0"/>
            <a:ext cx="8783393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cs typeface="Times New Roman" panose="02020603050405020304" pitchFamily="18" charset="0"/>
              </a:rPr>
              <a:t>NATIONAL SYMBOLS</a:t>
            </a:r>
            <a:endParaRPr lang="pl-PL" sz="5400" dirty="0"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66671" y="785612"/>
            <a:ext cx="573109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flag of Poland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stripes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red.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734559" y="3361386"/>
            <a:ext cx="648293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White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Eagle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emblem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It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image of a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crowned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eagle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beak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talons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wearing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crown, in a red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 red field.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8338" y="4481848"/>
            <a:ext cx="678716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Mazurek Dąbrowskiego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anthem of Poland. </a:t>
            </a:r>
          </a:p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lyrics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Józef Wybicki in 1797.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Znalezione obrazy dla zapytania Flaga Po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69" y="956496"/>
            <a:ext cx="3557445" cy="222340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2" y="1584822"/>
            <a:ext cx="2333669" cy="274414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5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14411" y="141668"/>
            <a:ext cx="6156102" cy="92333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/>
              <a:t>REGIONS IN POLAND</a:t>
            </a:r>
            <a:endParaRPr lang="pl-PL" sz="5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77" y="1064998"/>
            <a:ext cx="5769736" cy="4914391"/>
          </a:xfrm>
          <a:prstGeom prst="rect">
            <a:avLst/>
          </a:prstGeom>
          <a:ln>
            <a:solidFill>
              <a:srgbClr val="FFFFFF"/>
            </a:solidFill>
          </a:ln>
          <a:effectLst>
            <a:softEdge rad="317500"/>
          </a:effectLst>
          <a:scene3d>
            <a:camera prst="isometricOffAxis1Right"/>
            <a:lightRig rig="threePt" dir="t"/>
          </a:scene3d>
        </p:spPr>
      </p:pic>
      <p:sp>
        <p:nvSpPr>
          <p:cNvPr id="4" name="pole tekstowe 3"/>
          <p:cNvSpPr txBox="1"/>
          <p:nvPr/>
        </p:nvSpPr>
        <p:spPr>
          <a:xfrm>
            <a:off x="785611" y="1212427"/>
            <a:ext cx="4520484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divided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districts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voivodeships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biggest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Masovia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capital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Warsaw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85610" y="2498501"/>
            <a:ext cx="4520485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Poland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312,679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kilometers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in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Europe.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9701" y="3966693"/>
            <a:ext cx="4739426" cy="1631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Poland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38.5 milion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most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populous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in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most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populous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Union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44710" y="180304"/>
            <a:ext cx="7804597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/>
              <a:t>GEOGRAPHICAL FEATURES</a:t>
            </a:r>
            <a:endParaRPr lang="pl-PL" sz="5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4" y="1324645"/>
            <a:ext cx="4397450" cy="39170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pole tekstowe 3"/>
          <p:cNvSpPr txBox="1"/>
          <p:nvPr/>
        </p:nvSpPr>
        <p:spPr>
          <a:xfrm>
            <a:off x="5032674" y="1103634"/>
            <a:ext cx="637800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starting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pl-PL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central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lowlands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Masuria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Baltic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in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460642" y="2427073"/>
            <a:ext cx="544776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Vistula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River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Poland -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1,047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kilometers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032674" y="3134959"/>
            <a:ext cx="6378007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-western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summit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Rysy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High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Tatras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point of Poland with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2499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032674" y="4288665"/>
            <a:ext cx="637800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Śniardwy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Masurian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Lake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Poland – 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113.8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</a:t>
            </a:r>
            <a:r>
              <a:rPr lang="pl-PL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kilometers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9854" y="141668"/>
            <a:ext cx="1018718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/>
              <a:t>WARSAW - THE CAPITAL CITY</a:t>
            </a:r>
            <a:endParaRPr lang="pl-PL" sz="5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6062" y="1007915"/>
            <a:ext cx="11320530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Warsaw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Poland. It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the Vistula River. It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1,8 milion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Warsaw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economic, political, and cultural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Warsaw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bustling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metropolis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features an unforgettable history.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a fourth of the terrain is covered by parkland and a city of culture for all tastes and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budgets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02" y="2561024"/>
            <a:ext cx="2126417" cy="283522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pole tekstowe 5"/>
          <p:cNvSpPr txBox="1"/>
          <p:nvPr/>
        </p:nvSpPr>
        <p:spPr>
          <a:xfrm>
            <a:off x="321972" y="2331354"/>
            <a:ext cx="1712890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symbol of the city is the Mermaid, featured on the city seal.</a:t>
            </a:r>
            <a:endParaRPr lang="pl-PL" sz="2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43" y="2331354"/>
            <a:ext cx="5763296" cy="38475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" y="2215166"/>
            <a:ext cx="3699040" cy="2661632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58" y="207335"/>
            <a:ext cx="4935126" cy="329008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22" y="3983898"/>
            <a:ext cx="3446394" cy="2584795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04" y="161831"/>
            <a:ext cx="1774971" cy="227698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93" y="4285114"/>
            <a:ext cx="3848582" cy="215520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3" y="161831"/>
            <a:ext cx="4028249" cy="240864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47" y="2041569"/>
            <a:ext cx="4105916" cy="230957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27" y="3105007"/>
            <a:ext cx="4224536" cy="1797675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53" y="3778688"/>
            <a:ext cx="3830441" cy="254341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63" y="218259"/>
            <a:ext cx="2998557" cy="206642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300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8795" y="154546"/>
            <a:ext cx="9543244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FF0000"/>
                </a:solidFill>
              </a:rPr>
              <a:t>CRACOW</a:t>
            </a:r>
            <a:r>
              <a:rPr lang="pl-PL" sz="2400" dirty="0" smtClean="0"/>
              <a:t> </a:t>
            </a:r>
            <a:r>
              <a:rPr lang="en-US" sz="2400" dirty="0" smtClean="0"/>
              <a:t>is </a:t>
            </a:r>
            <a:r>
              <a:rPr lang="en-US" sz="2400" dirty="0"/>
              <a:t>the second largest and one of the oldest cities in Poland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49" y="2685143"/>
            <a:ext cx="2691684" cy="20196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" y="681582"/>
            <a:ext cx="2535528" cy="18543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52" y="796660"/>
            <a:ext cx="2437181" cy="1794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5" y="2849484"/>
            <a:ext cx="5228821" cy="34881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70" y="681582"/>
            <a:ext cx="6302061" cy="19693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" y="2645052"/>
            <a:ext cx="3006512" cy="20998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" y="4648489"/>
            <a:ext cx="2541908" cy="19382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852" y="4699091"/>
            <a:ext cx="2641981" cy="18370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492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00011" y="141668"/>
            <a:ext cx="806217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/>
              <a:t>TOURISTS ATTRACTIONS IN POLAND</a:t>
            </a:r>
            <a:endParaRPr lang="pl-PL" sz="4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1" y="4732375"/>
            <a:ext cx="5790572" cy="12949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78" y="4391570"/>
            <a:ext cx="5561527" cy="16357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6" y="2304362"/>
            <a:ext cx="5086388" cy="20498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6" y="847185"/>
            <a:ext cx="6440912" cy="13576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79" y="845744"/>
            <a:ext cx="3663302" cy="20606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417826" y="1729440"/>
            <a:ext cx="175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WROCŁAW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8886541" y="909226"/>
            <a:ext cx="17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ZAKOPANE</a:t>
            </a:r>
            <a:endParaRPr lang="pl-PL" sz="28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914400" y="3618963"/>
            <a:ext cx="185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MASURIA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17826" y="4842456"/>
            <a:ext cx="137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GDANSK</a:t>
            </a:r>
            <a:endParaRPr lang="pl-PL" sz="28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6593983" y="5418064"/>
            <a:ext cx="193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BALTIC SEA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88" y="2984315"/>
            <a:ext cx="4954599" cy="13212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pole tekstowe 19"/>
          <p:cNvSpPr txBox="1"/>
          <p:nvPr/>
        </p:nvSpPr>
        <p:spPr>
          <a:xfrm>
            <a:off x="6026545" y="3790386"/>
            <a:ext cx="123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TORUŃ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6" grpId="0"/>
      <p:bldP spid="17" grpId="0"/>
      <p:bldP spid="18" grpId="0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522</TotalTime>
  <Words>775</Words>
  <Application>Microsoft Office PowerPoint</Application>
  <PresentationFormat>Panoramiczny</PresentationFormat>
  <Paragraphs>59</Paragraphs>
  <Slides>17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Impact</vt:lpstr>
      <vt:lpstr>Monotype Corsiva</vt:lpstr>
      <vt:lpstr>Times New Roman</vt:lpstr>
      <vt:lpstr>Wydarzenie główne</vt:lpstr>
      <vt:lpstr>POLAND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POLIsh language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POLAND</dc:title>
  <dc:creator>Jolanta Kozubska</dc:creator>
  <cp:lastModifiedBy>Jolanta Kozubska</cp:lastModifiedBy>
  <cp:revision>50</cp:revision>
  <dcterms:created xsi:type="dcterms:W3CDTF">2017-10-30T18:48:49Z</dcterms:created>
  <dcterms:modified xsi:type="dcterms:W3CDTF">2017-11-07T09:58:54Z</dcterms:modified>
</cp:coreProperties>
</file>