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Comfortaa"/>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mfortaa-regular.fntdata"/><Relationship Id="rId25" Type="http://schemas.openxmlformats.org/officeDocument/2006/relationships/slide" Target="slides/slide20.xml"/><Relationship Id="rId27"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mmunicationtheory.org/types-of-communication/"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businesscommunication.com/types-of-media-communication/"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llervisualstrategies.com/blog/category/visual-communication-2"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udy.com/academy/lesson/intercultural-communication-definition-model-strategies.htm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limb.pcc.edu/blog/the-7-benefits-of-effective-communication-in-personal-and-professional-setting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a7243f83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a7243f83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e7e4555e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e7e4555e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a101cbc79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a101cbc79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9e7e4555e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9e7e4555e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101cbc791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a101cbc791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9f7f89d807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9f7f89d807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a7243f83d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a7243f83d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9e7e4555ef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9e7e4555ef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a88320a6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a88320a6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a101cbc791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a101cbc791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9e7e4555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9e7e4555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https://www.communicationtheory.org/types-of-communication/</a:t>
            </a:r>
            <a:r>
              <a:rPr lang="en"/>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a101cbc791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a101cbc791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9f7f89d80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9f7f89d80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9e7e4555e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9e7e4555e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https://thebusinesscommunication.com/types-of-media-communication/</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9f7f89d80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9f7f89d80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https://killervisualstrategies.com/blog/category/visual-communication-2</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9f7f89d80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9f7f89d80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https://study.com/academy/lesson/intercultural-communication-definition-model-strategies.html</a:t>
            </a: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9e7e4555e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9e7e4555e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https://climb.pcc.edu/blog/the-7-benefits-of-effective-communication-in-personal-and-professional-settings</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e7e4555e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9e7e4555e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e7e4555e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e7e4555e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6.jpg"/><Relationship Id="rId5"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1XFFgrEJTAI" TargetMode="External"/><Relationship Id="rId4" Type="http://schemas.openxmlformats.org/officeDocument/2006/relationships/image" Target="../media/image2.jpg"/><Relationship Id="rId5"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1.jpg"/><Relationship Id="rId5" Type="http://schemas.openxmlformats.org/officeDocument/2006/relationships/image" Target="../media/image17.jpg"/><Relationship Id="rId6" Type="http://schemas.openxmlformats.org/officeDocument/2006/relationships/image" Target="../media/image14.jpg"/><Relationship Id="rId7"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hyperlink" Target="http://www.youtube.com/watch?v=D6x05Gs81yw" TargetMode="External"/><Relationship Id="rId5"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hyperlink" Target="http://www.youtube.com/watch?v=rNkIZ7EVnAQ" TargetMode="External"/><Relationship Id="rId5"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25.jpg"/><Relationship Id="rId5" Type="http://schemas.openxmlformats.org/officeDocument/2006/relationships/image" Target="../media/image19.jpg"/><Relationship Id="rId6"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youtube.com/watch?v=xAeLEWT4hxo" TargetMode="External"/><Relationship Id="rId4" Type="http://schemas.openxmlformats.org/officeDocument/2006/relationships/image" Target="../media/image23.jpg"/><Relationship Id="rId5"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docs.google.com/presentation/d/1xViMkeAW_3RbOvaOMFm8OR-VmhzYyGRLoNpPy0JtDiE/edit?usp=sharing" TargetMode="External"/><Relationship Id="rId4" Type="http://schemas.openxmlformats.org/officeDocument/2006/relationships/image" Target="../media/image7.jpg"/><Relationship Id="rId5" Type="http://schemas.openxmlformats.org/officeDocument/2006/relationships/image" Target="../media/image11.jpg"/><Relationship Id="rId6" Type="http://schemas.openxmlformats.org/officeDocument/2006/relationships/image" Target="../media/image22.jpg"/><Relationship Id="rId7"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youtube.com/watch?v=J95n9ie0GyM" TargetMode="External"/><Relationship Id="rId4" Type="http://schemas.openxmlformats.org/officeDocument/2006/relationships/image" Target="../media/image15.jpg"/><Relationship Id="rId5"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9.jpg"/><Relationship Id="rId5" Type="http://schemas.openxmlformats.org/officeDocument/2006/relationships/image" Target="../media/image8.jpg"/><Relationship Id="rId6" Type="http://schemas.openxmlformats.org/officeDocument/2006/relationships/image" Target="../media/image10.jpg"/><Relationship Id="rId7"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14397" l="0" r="0" t="32221"/>
          <a:stretch/>
        </p:blipFill>
        <p:spPr>
          <a:xfrm rot="10800000">
            <a:off x="6987" y="2397825"/>
            <a:ext cx="9130026" cy="2745675"/>
          </a:xfrm>
          <a:prstGeom prst="rect">
            <a:avLst/>
          </a:prstGeom>
          <a:noFill/>
          <a:ln>
            <a:noFill/>
          </a:ln>
        </p:spPr>
      </p:pic>
      <p:pic>
        <p:nvPicPr>
          <p:cNvPr id="55" name="Google Shape;55;p13"/>
          <p:cNvPicPr preferRelativeResize="0"/>
          <p:nvPr/>
        </p:nvPicPr>
        <p:blipFill>
          <a:blip r:embed="rId4">
            <a:alphaModFix/>
          </a:blip>
          <a:stretch>
            <a:fillRect/>
          </a:stretch>
        </p:blipFill>
        <p:spPr>
          <a:xfrm>
            <a:off x="7295545" y="0"/>
            <a:ext cx="1841476" cy="1830701"/>
          </a:xfrm>
          <a:prstGeom prst="rect">
            <a:avLst/>
          </a:prstGeom>
          <a:noFill/>
          <a:ln>
            <a:noFill/>
          </a:ln>
        </p:spPr>
      </p:pic>
      <p:sp>
        <p:nvSpPr>
          <p:cNvPr id="56" name="Google Shape;56;p13"/>
          <p:cNvSpPr txBox="1"/>
          <p:nvPr>
            <p:ph type="ctrTitle"/>
          </p:nvPr>
        </p:nvSpPr>
        <p:spPr>
          <a:xfrm>
            <a:off x="-179367" y="110722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omfortaa"/>
                <a:ea typeface="Comfortaa"/>
                <a:cs typeface="Comfortaa"/>
                <a:sym typeface="Comfortaa"/>
              </a:rPr>
              <a:t>Communicating for Understanding</a:t>
            </a:r>
            <a:endParaRPr>
              <a:latin typeface="Comfortaa"/>
              <a:ea typeface="Comfortaa"/>
              <a:cs typeface="Comfortaa"/>
              <a:sym typeface="Comfortaa"/>
            </a:endParaRPr>
          </a:p>
        </p:txBody>
      </p:sp>
      <p:sp>
        <p:nvSpPr>
          <p:cNvPr id="57" name="Google Shape;57;p13"/>
          <p:cNvSpPr txBox="1"/>
          <p:nvPr>
            <p:ph idx="1" type="subTitle"/>
          </p:nvPr>
        </p:nvSpPr>
        <p:spPr>
          <a:xfrm>
            <a:off x="311700" y="406515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Jaunmārupes primary school</a:t>
            </a:r>
            <a:endParaRPr/>
          </a:p>
          <a:p>
            <a:pPr indent="0" lvl="0" marL="0" rtl="0" algn="ctr">
              <a:spcBef>
                <a:spcPts val="0"/>
              </a:spcBef>
              <a:spcAft>
                <a:spcPts val="0"/>
              </a:spcAft>
              <a:buNone/>
            </a:pPr>
            <a:r>
              <a:rPr lang="en"/>
              <a:t>Latvia</a:t>
            </a:r>
            <a:endParaRPr/>
          </a:p>
          <a:p>
            <a:pPr indent="0" lvl="0" marL="0" rtl="0" algn="l">
              <a:spcBef>
                <a:spcPts val="0"/>
              </a:spcBef>
              <a:spcAft>
                <a:spcPts val="0"/>
              </a:spcAft>
              <a:buNone/>
            </a:pPr>
            <a:r>
              <a:t/>
            </a:r>
            <a:endParaRPr/>
          </a:p>
        </p:txBody>
      </p:sp>
      <p:pic>
        <p:nvPicPr>
          <p:cNvPr id="58" name="Google Shape;58;p13"/>
          <p:cNvPicPr preferRelativeResize="0"/>
          <p:nvPr/>
        </p:nvPicPr>
        <p:blipFill>
          <a:blip r:embed="rId5">
            <a:alphaModFix/>
          </a:blip>
          <a:stretch>
            <a:fillRect/>
          </a:stretch>
        </p:blipFill>
        <p:spPr>
          <a:xfrm>
            <a:off x="0" y="0"/>
            <a:ext cx="3876249" cy="1107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2" title="Erasmus+ “Communication is an art&quot; - projekta telpas iekārtošana, 2020">
            <a:hlinkClick r:id="rId3"/>
          </p:cNvPr>
          <p:cNvPicPr preferRelativeResize="0"/>
          <p:nvPr/>
        </p:nvPicPr>
        <p:blipFill>
          <a:blip r:embed="rId4">
            <a:alphaModFix/>
          </a:blip>
          <a:stretch>
            <a:fillRect/>
          </a:stretch>
        </p:blipFill>
        <p:spPr>
          <a:xfrm>
            <a:off x="0" y="0"/>
            <a:ext cx="6858018" cy="5143500"/>
          </a:xfrm>
          <a:prstGeom prst="rect">
            <a:avLst/>
          </a:prstGeom>
          <a:noFill/>
          <a:ln>
            <a:noFill/>
          </a:ln>
        </p:spPr>
      </p:pic>
      <p:pic>
        <p:nvPicPr>
          <p:cNvPr id="123" name="Google Shape;123;p22"/>
          <p:cNvPicPr preferRelativeResize="0"/>
          <p:nvPr/>
        </p:nvPicPr>
        <p:blipFill rotWithShape="1">
          <a:blip r:embed="rId5">
            <a:alphaModFix/>
          </a:blip>
          <a:srcRect b="14397" l="0" r="0" t="32221"/>
          <a:stretch/>
        </p:blipFill>
        <p:spPr>
          <a:xfrm rot="5400000">
            <a:off x="5817950" y="1802762"/>
            <a:ext cx="5114125" cy="1537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3"/>
          <p:cNvPicPr preferRelativeResize="0"/>
          <p:nvPr/>
        </p:nvPicPr>
        <p:blipFill rotWithShape="1">
          <a:blip r:embed="rId3">
            <a:alphaModFix/>
          </a:blip>
          <a:srcRect b="14397" l="0" r="0" t="32221"/>
          <a:stretch/>
        </p:blipFill>
        <p:spPr>
          <a:xfrm rot="5400000">
            <a:off x="5817950" y="1802762"/>
            <a:ext cx="5114125" cy="1537975"/>
          </a:xfrm>
          <a:prstGeom prst="rect">
            <a:avLst/>
          </a:prstGeom>
          <a:noFill/>
          <a:ln>
            <a:noFill/>
          </a:ln>
        </p:spPr>
      </p:pic>
      <p:sp>
        <p:nvSpPr>
          <p:cNvPr id="129" name="Google Shape;129;p23"/>
          <p:cNvSpPr txBox="1"/>
          <p:nvPr>
            <p:ph type="title"/>
          </p:nvPr>
        </p:nvSpPr>
        <p:spPr>
          <a:xfrm>
            <a:off x="509375" y="221400"/>
            <a:ext cx="7709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Creating pictograms for Erasmus Days</a:t>
            </a:r>
            <a:endParaRPr>
              <a:latin typeface="Comfortaa"/>
              <a:ea typeface="Comfortaa"/>
              <a:cs typeface="Comfortaa"/>
              <a:sym typeface="Comfortaa"/>
            </a:endParaRPr>
          </a:p>
        </p:txBody>
      </p:sp>
      <p:sp>
        <p:nvSpPr>
          <p:cNvPr id="130" name="Google Shape;130;p23"/>
          <p:cNvSpPr txBox="1"/>
          <p:nvPr>
            <p:ph idx="1" type="body"/>
          </p:nvPr>
        </p:nvSpPr>
        <p:spPr>
          <a:xfrm>
            <a:off x="50800" y="973325"/>
            <a:ext cx="7639500" cy="731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Verbal </a:t>
            </a:r>
            <a:r>
              <a:rPr lang="en">
                <a:solidFill>
                  <a:srgbClr val="000000"/>
                </a:solidFill>
              </a:rPr>
              <a:t>and visual communication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Increases engagement, improves productivity, helps team building...</a:t>
            </a:r>
            <a:endParaRPr>
              <a:solidFill>
                <a:srgbClr val="000000"/>
              </a:solidFill>
            </a:endParaRPr>
          </a:p>
        </p:txBody>
      </p:sp>
      <p:pic>
        <p:nvPicPr>
          <p:cNvPr id="131" name="Google Shape;131;p23"/>
          <p:cNvPicPr preferRelativeResize="0"/>
          <p:nvPr/>
        </p:nvPicPr>
        <p:blipFill>
          <a:blip r:embed="rId4">
            <a:alphaModFix/>
          </a:blip>
          <a:stretch>
            <a:fillRect/>
          </a:stretch>
        </p:blipFill>
        <p:spPr>
          <a:xfrm>
            <a:off x="2" y="1883938"/>
            <a:ext cx="2932048" cy="1953474"/>
          </a:xfrm>
          <a:prstGeom prst="rect">
            <a:avLst/>
          </a:prstGeom>
          <a:noFill/>
          <a:ln>
            <a:noFill/>
          </a:ln>
        </p:spPr>
      </p:pic>
      <p:pic>
        <p:nvPicPr>
          <p:cNvPr id="132" name="Google Shape;132;p23"/>
          <p:cNvPicPr preferRelativeResize="0"/>
          <p:nvPr/>
        </p:nvPicPr>
        <p:blipFill>
          <a:blip r:embed="rId5">
            <a:alphaModFix/>
          </a:blip>
          <a:stretch>
            <a:fillRect/>
          </a:stretch>
        </p:blipFill>
        <p:spPr>
          <a:xfrm>
            <a:off x="6072000" y="2839475"/>
            <a:ext cx="3072000" cy="2304024"/>
          </a:xfrm>
          <a:prstGeom prst="rect">
            <a:avLst/>
          </a:prstGeom>
          <a:noFill/>
          <a:ln>
            <a:noFill/>
          </a:ln>
        </p:spPr>
      </p:pic>
      <p:pic>
        <p:nvPicPr>
          <p:cNvPr id="133" name="Google Shape;133;p23"/>
          <p:cNvPicPr preferRelativeResize="0"/>
          <p:nvPr/>
        </p:nvPicPr>
        <p:blipFill>
          <a:blip r:embed="rId6">
            <a:alphaModFix/>
          </a:blip>
          <a:stretch>
            <a:fillRect/>
          </a:stretch>
        </p:blipFill>
        <p:spPr>
          <a:xfrm>
            <a:off x="3639850" y="1704725"/>
            <a:ext cx="3258352" cy="1830800"/>
          </a:xfrm>
          <a:prstGeom prst="rect">
            <a:avLst/>
          </a:prstGeom>
          <a:noFill/>
          <a:ln>
            <a:noFill/>
          </a:ln>
        </p:spPr>
      </p:pic>
      <p:pic>
        <p:nvPicPr>
          <p:cNvPr id="134" name="Google Shape;134;p23"/>
          <p:cNvPicPr preferRelativeResize="0"/>
          <p:nvPr/>
        </p:nvPicPr>
        <p:blipFill>
          <a:blip r:embed="rId7">
            <a:alphaModFix/>
          </a:blip>
          <a:stretch>
            <a:fillRect/>
          </a:stretch>
        </p:blipFill>
        <p:spPr>
          <a:xfrm>
            <a:off x="1639950" y="3175325"/>
            <a:ext cx="2932048" cy="19534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4"/>
          <p:cNvPicPr preferRelativeResize="0"/>
          <p:nvPr/>
        </p:nvPicPr>
        <p:blipFill rotWithShape="1">
          <a:blip r:embed="rId3">
            <a:alphaModFix/>
          </a:blip>
          <a:srcRect b="14397" l="0" r="0" t="32221"/>
          <a:stretch/>
        </p:blipFill>
        <p:spPr>
          <a:xfrm rot="5400000">
            <a:off x="5817950" y="1802762"/>
            <a:ext cx="5114125" cy="1537975"/>
          </a:xfrm>
          <a:prstGeom prst="rect">
            <a:avLst/>
          </a:prstGeom>
          <a:noFill/>
          <a:ln>
            <a:noFill/>
          </a:ln>
        </p:spPr>
      </p:pic>
      <p:pic>
        <p:nvPicPr>
          <p:cNvPr id="140" name="Google Shape;140;p24" title="Erasmus days 2020">
            <a:hlinkClick r:id="rId4"/>
          </p:cNvPr>
          <p:cNvPicPr preferRelativeResize="0"/>
          <p:nvPr/>
        </p:nvPicPr>
        <p:blipFill>
          <a:blip r:embed="rId5">
            <a:alphaModFix/>
          </a:blip>
          <a:stretch>
            <a:fillRect/>
          </a:stretch>
        </p:blipFill>
        <p:spPr>
          <a:xfrm>
            <a:off x="0" y="0"/>
            <a:ext cx="6858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5"/>
          <p:cNvPicPr preferRelativeResize="0"/>
          <p:nvPr/>
        </p:nvPicPr>
        <p:blipFill rotWithShape="1">
          <a:blip r:embed="rId3">
            <a:alphaModFix/>
          </a:blip>
          <a:srcRect b="14397" l="0" r="0" t="32221"/>
          <a:stretch/>
        </p:blipFill>
        <p:spPr>
          <a:xfrm rot="5400000">
            <a:off x="5817950" y="1802762"/>
            <a:ext cx="5114125" cy="1537975"/>
          </a:xfrm>
          <a:prstGeom prst="rect">
            <a:avLst/>
          </a:prstGeom>
          <a:noFill/>
          <a:ln>
            <a:noFill/>
          </a:ln>
        </p:spPr>
      </p:pic>
      <p:sp>
        <p:nvSpPr>
          <p:cNvPr id="146" name="Google Shape;146;p25"/>
          <p:cNvSpPr txBox="1"/>
          <p:nvPr>
            <p:ph idx="1" type="body"/>
          </p:nvPr>
        </p:nvSpPr>
        <p:spPr>
          <a:xfrm>
            <a:off x="28300" y="885575"/>
            <a:ext cx="8867100" cy="704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N</a:t>
            </a:r>
            <a:r>
              <a:rPr lang="en">
                <a:solidFill>
                  <a:srgbClr val="000000"/>
                </a:solidFill>
              </a:rPr>
              <a:t>on-verbal and visual communication; Clarity, engagement and </a:t>
            </a:r>
            <a:r>
              <a:rPr lang="en">
                <a:solidFill>
                  <a:srgbClr val="000000"/>
                </a:solidFill>
              </a:rPr>
              <a:t>team</a:t>
            </a:r>
            <a:r>
              <a:rPr lang="en">
                <a:solidFill>
                  <a:srgbClr val="000000"/>
                </a:solidFill>
              </a:rPr>
              <a:t>-building</a:t>
            </a:r>
            <a:endParaRPr>
              <a:solidFill>
                <a:srgbClr val="000000"/>
              </a:solidFill>
            </a:endParaRPr>
          </a:p>
        </p:txBody>
      </p:sp>
      <p:sp>
        <p:nvSpPr>
          <p:cNvPr id="147" name="Google Shape;147;p25"/>
          <p:cNvSpPr txBox="1"/>
          <p:nvPr>
            <p:ph type="title"/>
          </p:nvPr>
        </p:nvSpPr>
        <p:spPr>
          <a:xfrm>
            <a:off x="0" y="14700"/>
            <a:ext cx="824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mfortaa"/>
                <a:ea typeface="Comfortaa"/>
                <a:cs typeface="Comfortaa"/>
                <a:sym typeface="Comfortaa"/>
              </a:rPr>
              <a:t>Silent theater - facial expressions and dance flash event</a:t>
            </a:r>
            <a:endParaRPr>
              <a:latin typeface="Comfortaa"/>
              <a:ea typeface="Comfortaa"/>
              <a:cs typeface="Comfortaa"/>
              <a:sym typeface="Comfortaa"/>
            </a:endParaRPr>
          </a:p>
        </p:txBody>
      </p:sp>
      <p:pic>
        <p:nvPicPr>
          <p:cNvPr id="148" name="Google Shape;148;p25"/>
          <p:cNvPicPr preferRelativeResize="0"/>
          <p:nvPr/>
        </p:nvPicPr>
        <p:blipFill>
          <a:blip r:embed="rId4">
            <a:alphaModFix/>
          </a:blip>
          <a:stretch>
            <a:fillRect/>
          </a:stretch>
        </p:blipFill>
        <p:spPr>
          <a:xfrm>
            <a:off x="28288" y="1360725"/>
            <a:ext cx="8013425" cy="3782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6"/>
          <p:cNvPicPr preferRelativeResize="0"/>
          <p:nvPr/>
        </p:nvPicPr>
        <p:blipFill rotWithShape="1">
          <a:blip r:embed="rId3">
            <a:alphaModFix/>
          </a:blip>
          <a:srcRect b="14397" l="0" r="0" t="32221"/>
          <a:stretch/>
        </p:blipFill>
        <p:spPr>
          <a:xfrm rot="5400000">
            <a:off x="5817950" y="1802762"/>
            <a:ext cx="5114125" cy="1537975"/>
          </a:xfrm>
          <a:prstGeom prst="rect">
            <a:avLst/>
          </a:prstGeom>
          <a:noFill/>
          <a:ln>
            <a:noFill/>
          </a:ln>
        </p:spPr>
      </p:pic>
      <p:pic>
        <p:nvPicPr>
          <p:cNvPr id="154" name="Google Shape;154;p26" title="Filma Erasmus+ 2020 deja">
            <a:hlinkClick r:id="rId4"/>
          </p:cNvPr>
          <p:cNvPicPr preferRelativeResize="0"/>
          <p:nvPr/>
        </p:nvPicPr>
        <p:blipFill>
          <a:blip r:embed="rId5">
            <a:alphaModFix/>
          </a:blip>
          <a:stretch>
            <a:fillRect/>
          </a:stretch>
        </p:blipFill>
        <p:spPr>
          <a:xfrm>
            <a:off x="0" y="0"/>
            <a:ext cx="6858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idx="1" type="body"/>
          </p:nvPr>
        </p:nvSpPr>
        <p:spPr>
          <a:xfrm>
            <a:off x="92100" y="754900"/>
            <a:ext cx="77097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V</a:t>
            </a:r>
            <a:r>
              <a:rPr lang="en">
                <a:solidFill>
                  <a:srgbClr val="000000"/>
                </a:solidFill>
              </a:rPr>
              <a:t>erbal, non-verbal, visual and intercultural communication</a:t>
            </a:r>
            <a:endParaRPr>
              <a:solidFill>
                <a:srgbClr val="000000"/>
              </a:solidFill>
            </a:endParaRPr>
          </a:p>
          <a:p>
            <a:pPr indent="-342900" lvl="0" marL="457200" rtl="0" algn="l">
              <a:spcBef>
                <a:spcPts val="0"/>
              </a:spcBef>
              <a:spcAft>
                <a:spcPts val="0"/>
              </a:spcAft>
              <a:buClr>
                <a:srgbClr val="000000"/>
              </a:buClr>
              <a:buSzPts val="1800"/>
              <a:buChar char="-"/>
            </a:pPr>
            <a:r>
              <a:rPr lang="en">
                <a:solidFill>
                  <a:schemeClr val="dk1"/>
                </a:solidFill>
              </a:rPr>
              <a:t>Promoting teamwork, solving problems,creating better relationships etc.</a:t>
            </a:r>
            <a:endParaRPr>
              <a:solidFill>
                <a:srgbClr val="000000"/>
              </a:solidFill>
            </a:endParaRPr>
          </a:p>
        </p:txBody>
      </p:sp>
      <p:pic>
        <p:nvPicPr>
          <p:cNvPr id="160" name="Google Shape;160;p27"/>
          <p:cNvPicPr preferRelativeResize="0"/>
          <p:nvPr/>
        </p:nvPicPr>
        <p:blipFill rotWithShape="1">
          <a:blip r:embed="rId3">
            <a:alphaModFix/>
          </a:blip>
          <a:srcRect b="14397" l="0" r="0" t="32221"/>
          <a:stretch/>
        </p:blipFill>
        <p:spPr>
          <a:xfrm rot="5400000">
            <a:off x="5817950" y="1802762"/>
            <a:ext cx="5114125" cy="1537975"/>
          </a:xfrm>
          <a:prstGeom prst="rect">
            <a:avLst/>
          </a:prstGeom>
          <a:noFill/>
          <a:ln>
            <a:noFill/>
          </a:ln>
        </p:spPr>
      </p:pic>
      <p:sp>
        <p:nvSpPr>
          <p:cNvPr id="161" name="Google Shape;161;p27"/>
          <p:cNvSpPr txBox="1"/>
          <p:nvPr>
            <p:ph type="title"/>
          </p:nvPr>
        </p:nvSpPr>
        <p:spPr>
          <a:xfrm>
            <a:off x="92100" y="182200"/>
            <a:ext cx="7709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Preparing the project song</a:t>
            </a:r>
            <a:endParaRPr>
              <a:latin typeface="Comfortaa"/>
              <a:ea typeface="Comfortaa"/>
              <a:cs typeface="Comfortaa"/>
              <a:sym typeface="Comfortaa"/>
            </a:endParaRPr>
          </a:p>
        </p:txBody>
      </p:sp>
      <p:pic>
        <p:nvPicPr>
          <p:cNvPr id="162" name="Google Shape;162;p27"/>
          <p:cNvPicPr preferRelativeResize="0"/>
          <p:nvPr/>
        </p:nvPicPr>
        <p:blipFill>
          <a:blip r:embed="rId4">
            <a:alphaModFix/>
          </a:blip>
          <a:stretch>
            <a:fillRect/>
          </a:stretch>
        </p:blipFill>
        <p:spPr>
          <a:xfrm>
            <a:off x="5604396" y="1451625"/>
            <a:ext cx="2757876" cy="3677176"/>
          </a:xfrm>
          <a:prstGeom prst="rect">
            <a:avLst/>
          </a:prstGeom>
          <a:noFill/>
          <a:ln>
            <a:noFill/>
          </a:ln>
        </p:spPr>
      </p:pic>
      <p:pic>
        <p:nvPicPr>
          <p:cNvPr id="163" name="Google Shape;163;p27"/>
          <p:cNvPicPr preferRelativeResize="0"/>
          <p:nvPr/>
        </p:nvPicPr>
        <p:blipFill>
          <a:blip r:embed="rId5">
            <a:alphaModFix/>
          </a:blip>
          <a:stretch>
            <a:fillRect/>
          </a:stretch>
        </p:blipFill>
        <p:spPr>
          <a:xfrm>
            <a:off x="92096" y="1451625"/>
            <a:ext cx="2757876" cy="3677168"/>
          </a:xfrm>
          <a:prstGeom prst="rect">
            <a:avLst/>
          </a:prstGeom>
          <a:noFill/>
          <a:ln>
            <a:noFill/>
          </a:ln>
        </p:spPr>
      </p:pic>
      <p:pic>
        <p:nvPicPr>
          <p:cNvPr id="164" name="Google Shape;164;p27"/>
          <p:cNvPicPr preferRelativeResize="0"/>
          <p:nvPr/>
        </p:nvPicPr>
        <p:blipFill>
          <a:blip r:embed="rId6">
            <a:alphaModFix/>
          </a:blip>
          <a:stretch>
            <a:fillRect/>
          </a:stretch>
        </p:blipFill>
        <p:spPr>
          <a:xfrm>
            <a:off x="2849971" y="1451633"/>
            <a:ext cx="2757876" cy="367716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8" title="2020 Erasmus song Latvia">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pic>
        <p:nvPicPr>
          <p:cNvPr id="170" name="Google Shape;170;p28"/>
          <p:cNvPicPr preferRelativeResize="0"/>
          <p:nvPr/>
        </p:nvPicPr>
        <p:blipFill rotWithShape="1">
          <a:blip r:embed="rId5">
            <a:alphaModFix/>
          </a:blip>
          <a:srcRect b="14397" l="0" r="0" t="32221"/>
          <a:stretch/>
        </p:blipFill>
        <p:spPr>
          <a:xfrm rot="5400000">
            <a:off x="5817950" y="1802762"/>
            <a:ext cx="5114125" cy="1537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idx="1" type="body"/>
          </p:nvPr>
        </p:nvSpPr>
        <p:spPr>
          <a:xfrm>
            <a:off x="-113875" y="966125"/>
            <a:ext cx="9258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Non-verbal, visual ,</a:t>
            </a:r>
            <a:r>
              <a:rPr lang="en">
                <a:solidFill>
                  <a:srgbClr val="000000"/>
                </a:solidFill>
              </a:rPr>
              <a:t>intercultural</a:t>
            </a:r>
            <a:r>
              <a:rPr lang="en">
                <a:solidFill>
                  <a:srgbClr val="000000"/>
                </a:solidFill>
              </a:rPr>
              <a:t> communication</a:t>
            </a:r>
            <a:endParaRPr sz="1500">
              <a:solidFill>
                <a:srgbClr val="000000"/>
              </a:solidFill>
            </a:endParaRPr>
          </a:p>
          <a:p>
            <a:pPr indent="0" lvl="0" marL="0" rtl="0" algn="l">
              <a:spcBef>
                <a:spcPts val="1600"/>
              </a:spcBef>
              <a:spcAft>
                <a:spcPts val="0"/>
              </a:spcAft>
              <a:buNone/>
            </a:pPr>
            <a:r>
              <a:t/>
            </a:r>
            <a:endParaRPr sz="1500">
              <a:solidFill>
                <a:srgbClr val="000000"/>
              </a:solidFill>
            </a:endParaRPr>
          </a:p>
          <a:p>
            <a:pPr indent="0" lvl="0" marL="0" rtl="0" algn="l">
              <a:spcBef>
                <a:spcPts val="1600"/>
              </a:spcBef>
              <a:spcAft>
                <a:spcPts val="0"/>
              </a:spcAft>
              <a:buNone/>
            </a:pPr>
            <a:r>
              <a:t/>
            </a:r>
            <a:endParaRPr sz="1500">
              <a:solidFill>
                <a:srgbClr val="000000"/>
              </a:solidFill>
            </a:endParaRPr>
          </a:p>
          <a:p>
            <a:pPr indent="0" lvl="0" marL="0" rtl="0" algn="l">
              <a:spcBef>
                <a:spcPts val="1600"/>
              </a:spcBef>
              <a:spcAft>
                <a:spcPts val="0"/>
              </a:spcAft>
              <a:buNone/>
            </a:pPr>
            <a:r>
              <a:t/>
            </a:r>
            <a:endParaRPr sz="1500">
              <a:solidFill>
                <a:srgbClr val="000000"/>
              </a:solidFill>
            </a:endParaRPr>
          </a:p>
          <a:p>
            <a:pPr indent="0" lvl="0" marL="0" rtl="0" algn="l">
              <a:spcBef>
                <a:spcPts val="1600"/>
              </a:spcBef>
              <a:spcAft>
                <a:spcPts val="0"/>
              </a:spcAft>
              <a:buNone/>
            </a:pPr>
            <a:r>
              <a:t/>
            </a:r>
            <a:endParaRPr sz="1500">
              <a:solidFill>
                <a:srgbClr val="000000"/>
              </a:solidFill>
            </a:endParaRPr>
          </a:p>
          <a:p>
            <a:pPr indent="0" lvl="0" marL="0" rtl="0" algn="l">
              <a:spcBef>
                <a:spcPts val="1600"/>
              </a:spcBef>
              <a:spcAft>
                <a:spcPts val="0"/>
              </a:spcAft>
              <a:buNone/>
            </a:pPr>
            <a:r>
              <a:t/>
            </a:r>
            <a:endParaRPr sz="1500">
              <a:solidFill>
                <a:srgbClr val="000000"/>
              </a:solidFill>
            </a:endParaRPr>
          </a:p>
          <a:p>
            <a:pPr indent="0" lvl="0" marL="0" rtl="0" algn="l">
              <a:spcBef>
                <a:spcPts val="1600"/>
              </a:spcBef>
              <a:spcAft>
                <a:spcPts val="0"/>
              </a:spcAft>
              <a:buNone/>
            </a:pPr>
            <a:r>
              <a:t/>
            </a:r>
            <a:endParaRPr sz="1500">
              <a:solidFill>
                <a:srgbClr val="000000"/>
              </a:solidFill>
            </a:endParaRPr>
          </a:p>
          <a:p>
            <a:pPr indent="-323850" lvl="0" marL="457200" rtl="0" algn="l">
              <a:spcBef>
                <a:spcPts val="1600"/>
              </a:spcBef>
              <a:spcAft>
                <a:spcPts val="1600"/>
              </a:spcAft>
              <a:buClr>
                <a:srgbClr val="000000"/>
              </a:buClr>
              <a:buSzPts val="1500"/>
              <a:buChar char="-"/>
            </a:pPr>
            <a:r>
              <a:rPr lang="en" sz="1500">
                <a:solidFill>
                  <a:srgbClr val="000000"/>
                </a:solidFill>
              </a:rPr>
              <a:t>PPT: </a:t>
            </a:r>
            <a:r>
              <a:rPr lang="en" sz="1500" u="sng">
                <a:solidFill>
                  <a:schemeClr val="hlink"/>
                </a:solidFill>
                <a:hlinkClick r:id="rId3"/>
              </a:rPr>
              <a:t>https://docs.google.com/presentation/d/1xViMkeAW_3RbOvaOMFm8OR-VmhzYyGRLoNpPy0JtDiE/edit?usp=sharing</a:t>
            </a:r>
            <a:r>
              <a:rPr lang="en" sz="1500">
                <a:solidFill>
                  <a:srgbClr val="000000"/>
                </a:solidFill>
              </a:rPr>
              <a:t> </a:t>
            </a:r>
            <a:endParaRPr sz="1500">
              <a:solidFill>
                <a:srgbClr val="000000"/>
              </a:solidFill>
            </a:endParaRPr>
          </a:p>
        </p:txBody>
      </p:sp>
      <p:pic>
        <p:nvPicPr>
          <p:cNvPr id="176" name="Google Shape;176;p29"/>
          <p:cNvPicPr preferRelativeResize="0"/>
          <p:nvPr/>
        </p:nvPicPr>
        <p:blipFill rotWithShape="1">
          <a:blip r:embed="rId4">
            <a:alphaModFix/>
          </a:blip>
          <a:srcRect b="14397" l="0" r="0" t="32221"/>
          <a:stretch/>
        </p:blipFill>
        <p:spPr>
          <a:xfrm rot="5400000">
            <a:off x="5817950" y="1802762"/>
            <a:ext cx="5114125" cy="1537975"/>
          </a:xfrm>
          <a:prstGeom prst="rect">
            <a:avLst/>
          </a:prstGeom>
          <a:noFill/>
          <a:ln>
            <a:noFill/>
          </a:ln>
        </p:spPr>
      </p:pic>
      <p:sp>
        <p:nvSpPr>
          <p:cNvPr id="177" name="Google Shape;177;p29"/>
          <p:cNvSpPr txBox="1"/>
          <p:nvPr>
            <p:ph type="title"/>
          </p:nvPr>
        </p:nvSpPr>
        <p:spPr>
          <a:xfrm>
            <a:off x="224725" y="207050"/>
            <a:ext cx="7709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omfortaa"/>
                <a:ea typeface="Comfortaa"/>
                <a:cs typeface="Comfortaa"/>
                <a:sym typeface="Comfortaa"/>
              </a:rPr>
              <a:t>Cooking recipes from partner countries</a:t>
            </a:r>
            <a:endParaRPr>
              <a:solidFill>
                <a:srgbClr val="000000"/>
              </a:solidFill>
              <a:latin typeface="Comfortaa"/>
              <a:ea typeface="Comfortaa"/>
              <a:cs typeface="Comfortaa"/>
              <a:sym typeface="Comfortaa"/>
            </a:endParaRPr>
          </a:p>
        </p:txBody>
      </p:sp>
      <p:pic>
        <p:nvPicPr>
          <p:cNvPr id="178" name="Google Shape;178;p29"/>
          <p:cNvPicPr preferRelativeResize="0"/>
          <p:nvPr/>
        </p:nvPicPr>
        <p:blipFill>
          <a:blip r:embed="rId5">
            <a:alphaModFix/>
          </a:blip>
          <a:stretch>
            <a:fillRect/>
          </a:stretch>
        </p:blipFill>
        <p:spPr>
          <a:xfrm>
            <a:off x="356625" y="1427725"/>
            <a:ext cx="2216100" cy="2954788"/>
          </a:xfrm>
          <a:prstGeom prst="rect">
            <a:avLst/>
          </a:prstGeom>
          <a:noFill/>
          <a:ln>
            <a:noFill/>
          </a:ln>
        </p:spPr>
      </p:pic>
      <p:pic>
        <p:nvPicPr>
          <p:cNvPr id="179" name="Google Shape;179;p29"/>
          <p:cNvPicPr preferRelativeResize="0"/>
          <p:nvPr/>
        </p:nvPicPr>
        <p:blipFill>
          <a:blip r:embed="rId6">
            <a:alphaModFix/>
          </a:blip>
          <a:stretch>
            <a:fillRect/>
          </a:stretch>
        </p:blipFill>
        <p:spPr>
          <a:xfrm>
            <a:off x="2941087" y="1427712"/>
            <a:ext cx="2216100" cy="2954816"/>
          </a:xfrm>
          <a:prstGeom prst="rect">
            <a:avLst/>
          </a:prstGeom>
          <a:noFill/>
          <a:ln>
            <a:noFill/>
          </a:ln>
        </p:spPr>
      </p:pic>
      <p:pic>
        <p:nvPicPr>
          <p:cNvPr id="180" name="Google Shape;180;p29"/>
          <p:cNvPicPr preferRelativeResize="0"/>
          <p:nvPr/>
        </p:nvPicPr>
        <p:blipFill>
          <a:blip r:embed="rId7">
            <a:alphaModFix/>
          </a:blip>
          <a:stretch>
            <a:fillRect/>
          </a:stretch>
        </p:blipFill>
        <p:spPr>
          <a:xfrm>
            <a:off x="5525550" y="1427725"/>
            <a:ext cx="2216100" cy="2954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descr="By Patricia from class 8.a for ERASMUS+ project Communication is an Art 2019 - 2020" id="185" name="Google Shape;185;p30" title="Potato Pancakes">
            <a:hlinkClick r:id="rId3"/>
          </p:cNvPr>
          <p:cNvPicPr preferRelativeResize="0"/>
          <p:nvPr/>
        </p:nvPicPr>
        <p:blipFill>
          <a:blip r:embed="rId4">
            <a:alphaModFix/>
          </a:blip>
          <a:stretch>
            <a:fillRect/>
          </a:stretch>
        </p:blipFill>
        <p:spPr>
          <a:xfrm>
            <a:off x="0" y="0"/>
            <a:ext cx="6858000" cy="5143500"/>
          </a:xfrm>
          <a:prstGeom prst="rect">
            <a:avLst/>
          </a:prstGeom>
          <a:noFill/>
          <a:ln>
            <a:noFill/>
          </a:ln>
        </p:spPr>
      </p:pic>
      <p:pic>
        <p:nvPicPr>
          <p:cNvPr id="186" name="Google Shape;186;p30"/>
          <p:cNvPicPr preferRelativeResize="0"/>
          <p:nvPr/>
        </p:nvPicPr>
        <p:blipFill rotWithShape="1">
          <a:blip r:embed="rId5">
            <a:alphaModFix/>
          </a:blip>
          <a:srcRect b="14397" l="0" r="0" t="32221"/>
          <a:stretch/>
        </p:blipFill>
        <p:spPr>
          <a:xfrm rot="5400000">
            <a:off x="5817950" y="1802762"/>
            <a:ext cx="5114125" cy="1537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31"/>
          <p:cNvPicPr preferRelativeResize="0"/>
          <p:nvPr/>
        </p:nvPicPr>
        <p:blipFill rotWithShape="1">
          <a:blip r:embed="rId3">
            <a:alphaModFix/>
          </a:blip>
          <a:srcRect b="14397" l="0" r="0" t="32221"/>
          <a:stretch/>
        </p:blipFill>
        <p:spPr>
          <a:xfrm rot="5400000">
            <a:off x="5817950" y="1802762"/>
            <a:ext cx="5114125" cy="1537975"/>
          </a:xfrm>
          <a:prstGeom prst="rect">
            <a:avLst/>
          </a:prstGeom>
          <a:noFill/>
          <a:ln>
            <a:noFill/>
          </a:ln>
        </p:spPr>
      </p:pic>
      <p:pic>
        <p:nvPicPr>
          <p:cNvPr id="192" name="Google Shape;192;p31"/>
          <p:cNvPicPr preferRelativeResize="0"/>
          <p:nvPr/>
        </p:nvPicPr>
        <p:blipFill>
          <a:blip r:embed="rId4">
            <a:alphaModFix/>
          </a:blip>
          <a:stretch>
            <a:fillRect/>
          </a:stretch>
        </p:blipFill>
        <p:spPr>
          <a:xfrm>
            <a:off x="1474175" y="536688"/>
            <a:ext cx="5616150" cy="407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b="14397" l="0" r="0" t="32221"/>
          <a:stretch/>
        </p:blipFill>
        <p:spPr>
          <a:xfrm rot="5400000">
            <a:off x="5817950" y="1802762"/>
            <a:ext cx="5114125" cy="1537975"/>
          </a:xfrm>
          <a:prstGeom prst="rect">
            <a:avLst/>
          </a:prstGeom>
          <a:noFill/>
          <a:ln>
            <a:noFill/>
          </a:ln>
        </p:spPr>
      </p:pic>
      <p:sp>
        <p:nvSpPr>
          <p:cNvPr id="64" name="Google Shape;64;p14"/>
          <p:cNvSpPr txBox="1"/>
          <p:nvPr>
            <p:ph type="title"/>
          </p:nvPr>
        </p:nvSpPr>
        <p:spPr>
          <a:xfrm>
            <a:off x="1981650" y="536500"/>
            <a:ext cx="5180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What is communication?</a:t>
            </a:r>
            <a:endParaRPr>
              <a:latin typeface="Comfortaa"/>
              <a:ea typeface="Comfortaa"/>
              <a:cs typeface="Comfortaa"/>
              <a:sym typeface="Comfortaa"/>
            </a:endParaRPr>
          </a:p>
        </p:txBody>
      </p:sp>
      <p:sp>
        <p:nvSpPr>
          <p:cNvPr id="65" name="Google Shape;65;p14"/>
          <p:cNvSpPr txBox="1"/>
          <p:nvPr>
            <p:ph idx="1" type="body"/>
          </p:nvPr>
        </p:nvSpPr>
        <p:spPr>
          <a:xfrm>
            <a:off x="0" y="1855950"/>
            <a:ext cx="8001000" cy="1431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900">
                <a:solidFill>
                  <a:srgbClr val="000000"/>
                </a:solidFill>
              </a:rPr>
              <a:t>Communication means transferring thoughts, information, emotion and ideas through gesture, voice, symbols, signs and expressions from one person to another. </a:t>
            </a:r>
            <a:endParaRPr sz="19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32"/>
          <p:cNvPicPr preferRelativeResize="0"/>
          <p:nvPr/>
        </p:nvPicPr>
        <p:blipFill rotWithShape="1">
          <a:blip r:embed="rId3">
            <a:alphaModFix/>
          </a:blip>
          <a:srcRect b="14397" l="0" r="0" t="32221"/>
          <a:stretch/>
        </p:blipFill>
        <p:spPr>
          <a:xfrm rot="5400000">
            <a:off x="5817950" y="1802762"/>
            <a:ext cx="5114125" cy="1537975"/>
          </a:xfrm>
          <a:prstGeom prst="rect">
            <a:avLst/>
          </a:prstGeom>
          <a:noFill/>
          <a:ln>
            <a:noFill/>
          </a:ln>
        </p:spPr>
      </p:pic>
      <p:sp>
        <p:nvSpPr>
          <p:cNvPr id="198" name="Google Shape;198;p32"/>
          <p:cNvSpPr txBox="1"/>
          <p:nvPr>
            <p:ph type="title"/>
          </p:nvPr>
        </p:nvSpPr>
        <p:spPr>
          <a:xfrm>
            <a:off x="0" y="2068350"/>
            <a:ext cx="7709700" cy="100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latin typeface="Comfortaa"/>
                <a:ea typeface="Comfortaa"/>
                <a:cs typeface="Comfortaa"/>
                <a:sym typeface="Comfortaa"/>
              </a:rPr>
              <a:t>Let’s continue communicating and better understanding each other!</a:t>
            </a:r>
            <a:endParaRPr sz="3200">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1864200" y="184125"/>
            <a:ext cx="5415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How do we communicate?</a:t>
            </a:r>
            <a:endParaRPr>
              <a:latin typeface="Comfortaa"/>
              <a:ea typeface="Comfortaa"/>
              <a:cs typeface="Comfortaa"/>
              <a:sym typeface="Comfortaa"/>
            </a:endParaRPr>
          </a:p>
        </p:txBody>
      </p:sp>
      <p:pic>
        <p:nvPicPr>
          <p:cNvPr id="71" name="Google Shape;71;p15"/>
          <p:cNvPicPr preferRelativeResize="0"/>
          <p:nvPr/>
        </p:nvPicPr>
        <p:blipFill rotWithShape="1">
          <a:blip r:embed="rId3">
            <a:alphaModFix/>
          </a:blip>
          <a:srcRect b="14397" l="0" r="0" t="32221"/>
          <a:stretch/>
        </p:blipFill>
        <p:spPr>
          <a:xfrm rot="5400000">
            <a:off x="5817950" y="1802762"/>
            <a:ext cx="5114125" cy="1537975"/>
          </a:xfrm>
          <a:prstGeom prst="rect">
            <a:avLst/>
          </a:prstGeom>
          <a:noFill/>
          <a:ln>
            <a:noFill/>
          </a:ln>
        </p:spPr>
      </p:pic>
      <p:sp>
        <p:nvSpPr>
          <p:cNvPr id="72" name="Google Shape;72;p15"/>
          <p:cNvSpPr txBox="1"/>
          <p:nvPr>
            <p:ph idx="1" type="body"/>
          </p:nvPr>
        </p:nvSpPr>
        <p:spPr>
          <a:xfrm>
            <a:off x="124250" y="905925"/>
            <a:ext cx="7851900" cy="3904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a:solidFill>
                  <a:srgbClr val="000000"/>
                </a:solidFill>
              </a:rPr>
              <a:t>Three things are most important and essential in any communication process they are Sender, Receiver and the Channel (medium).</a:t>
            </a:r>
            <a:endParaRPr>
              <a:solidFill>
                <a:srgbClr val="000000"/>
              </a:solidFill>
            </a:endParaRPr>
          </a:p>
          <a:p>
            <a:pPr indent="0" lvl="0" marL="0" rtl="0" algn="l">
              <a:lnSpc>
                <a:spcPct val="150000"/>
              </a:lnSpc>
              <a:spcBef>
                <a:spcPts val="1600"/>
              </a:spcBef>
              <a:spcAft>
                <a:spcPts val="0"/>
              </a:spcAft>
              <a:buClr>
                <a:schemeClr val="dk1"/>
              </a:buClr>
              <a:buSzPts val="1100"/>
              <a:buFont typeface="Arial"/>
              <a:buNone/>
            </a:pPr>
            <a:r>
              <a:rPr b="1" lang="en">
                <a:solidFill>
                  <a:srgbClr val="000000"/>
                </a:solidFill>
              </a:rPr>
              <a:t>The Sender</a:t>
            </a:r>
            <a:r>
              <a:rPr lang="en">
                <a:solidFill>
                  <a:srgbClr val="000000"/>
                </a:solidFill>
              </a:rPr>
              <a:t> is encoding the messages in any form like voice, written or any signs. So they often called as Encoder. </a:t>
            </a:r>
            <a:r>
              <a:rPr b="1" lang="en">
                <a:solidFill>
                  <a:srgbClr val="000000"/>
                </a:solidFill>
              </a:rPr>
              <a:t>The Receiver</a:t>
            </a:r>
            <a:r>
              <a:rPr lang="en">
                <a:solidFill>
                  <a:srgbClr val="000000"/>
                </a:solidFill>
              </a:rPr>
              <a:t> is decoding the message from the sender to understand the message. So they often called as Decoder.</a:t>
            </a:r>
            <a:endParaRPr>
              <a:solidFill>
                <a:srgbClr val="000000"/>
              </a:solidFill>
            </a:endParaRPr>
          </a:p>
          <a:p>
            <a:pPr indent="0" lvl="0" marL="0" rtl="0" algn="l">
              <a:lnSpc>
                <a:spcPct val="150000"/>
              </a:lnSpc>
              <a:spcBef>
                <a:spcPts val="1200"/>
              </a:spcBef>
              <a:spcAft>
                <a:spcPts val="0"/>
              </a:spcAft>
              <a:buNone/>
            </a:pPr>
            <a:r>
              <a:rPr b="1" lang="en">
                <a:solidFill>
                  <a:srgbClr val="000000"/>
                </a:solidFill>
              </a:rPr>
              <a:t>Channel</a:t>
            </a:r>
            <a:r>
              <a:rPr lang="en">
                <a:solidFill>
                  <a:srgbClr val="000000"/>
                </a:solidFill>
              </a:rPr>
              <a:t>: Any message or Information needs some channel or a medium. </a:t>
            </a:r>
            <a:endParaRPr>
              <a:solidFill>
                <a:srgbClr val="000000"/>
              </a:solidFill>
            </a:endParaRPr>
          </a:p>
          <a:p>
            <a:pPr indent="0" lvl="0" marL="0" rtl="0" algn="l">
              <a:lnSpc>
                <a:spcPct val="150000"/>
              </a:lnSpc>
              <a:spcBef>
                <a:spcPts val="1200"/>
              </a:spcBef>
              <a:spcAft>
                <a:spcPts val="0"/>
              </a:spcAft>
              <a:buClr>
                <a:schemeClr val="dk1"/>
              </a:buClr>
              <a:buSzPts val="1100"/>
              <a:buFont typeface="Arial"/>
              <a:buNone/>
            </a:pPr>
            <a:r>
              <a:rPr i="1" lang="en">
                <a:solidFill>
                  <a:srgbClr val="000000"/>
                </a:solidFill>
              </a:rPr>
              <a:t>Example:</a:t>
            </a:r>
            <a:r>
              <a:rPr lang="en">
                <a:solidFill>
                  <a:srgbClr val="000000"/>
                </a:solidFill>
              </a:rPr>
              <a:t> television is an audio visual medium which decode the electronic signals into an audio-visual to the audience.</a:t>
            </a:r>
            <a:endParaRPr>
              <a:solidFill>
                <a:srgbClr val="000000"/>
              </a:solidFill>
            </a:endParaRPr>
          </a:p>
          <a:p>
            <a:pPr indent="0" lvl="0" marL="0" rtl="0" algn="l">
              <a:lnSpc>
                <a:spcPct val="150000"/>
              </a:lnSpc>
              <a:spcBef>
                <a:spcPts val="1200"/>
              </a:spcBef>
              <a:spcAft>
                <a:spcPts val="1600"/>
              </a:spcAft>
              <a:buNone/>
            </a:pPr>
            <a:r>
              <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b="14397" l="0" r="0" t="32221"/>
          <a:stretch/>
        </p:blipFill>
        <p:spPr>
          <a:xfrm rot="5400000">
            <a:off x="913441" y="3354471"/>
            <a:ext cx="5114125" cy="1537975"/>
          </a:xfrm>
          <a:prstGeom prst="rect">
            <a:avLst/>
          </a:prstGeom>
          <a:noFill/>
          <a:ln>
            <a:noFill/>
          </a:ln>
        </p:spPr>
      </p:pic>
      <p:sp>
        <p:nvSpPr>
          <p:cNvPr id="78" name="Google Shape;78;p16"/>
          <p:cNvSpPr txBox="1"/>
          <p:nvPr>
            <p:ph type="title"/>
          </p:nvPr>
        </p:nvSpPr>
        <p:spPr>
          <a:xfrm>
            <a:off x="5645950" y="469875"/>
            <a:ext cx="3199800" cy="53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What are the types of communication?</a:t>
            </a:r>
            <a:endParaRPr>
              <a:latin typeface="Comfortaa"/>
              <a:ea typeface="Comfortaa"/>
              <a:cs typeface="Comfortaa"/>
              <a:sym typeface="Comfortaa"/>
            </a:endParaRPr>
          </a:p>
        </p:txBody>
      </p:sp>
      <p:pic>
        <p:nvPicPr>
          <p:cNvPr id="79" name="Google Shape;79;p16"/>
          <p:cNvPicPr preferRelativeResize="0"/>
          <p:nvPr/>
        </p:nvPicPr>
        <p:blipFill>
          <a:blip r:embed="rId4">
            <a:alphaModFix/>
          </a:blip>
          <a:stretch>
            <a:fillRect/>
          </a:stretch>
        </p:blipFill>
        <p:spPr>
          <a:xfrm>
            <a:off x="5" y="5"/>
            <a:ext cx="564595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7"/>
          <p:cNvPicPr preferRelativeResize="0"/>
          <p:nvPr/>
        </p:nvPicPr>
        <p:blipFill rotWithShape="1">
          <a:blip r:embed="rId3">
            <a:alphaModFix/>
          </a:blip>
          <a:srcRect b="14397" l="0" r="0" t="32221"/>
          <a:stretch/>
        </p:blipFill>
        <p:spPr>
          <a:xfrm rot="5400000">
            <a:off x="5817950" y="1802762"/>
            <a:ext cx="5114125" cy="1537975"/>
          </a:xfrm>
          <a:prstGeom prst="rect">
            <a:avLst/>
          </a:prstGeom>
          <a:noFill/>
          <a:ln>
            <a:noFill/>
          </a:ln>
        </p:spPr>
      </p:pic>
      <p:sp>
        <p:nvSpPr>
          <p:cNvPr id="85" name="Google Shape;85;p17"/>
          <p:cNvSpPr txBox="1"/>
          <p:nvPr>
            <p:ph idx="1" type="body"/>
          </p:nvPr>
        </p:nvSpPr>
        <p:spPr>
          <a:xfrm>
            <a:off x="311700" y="1152475"/>
            <a:ext cx="7788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1200"/>
              </a:spcBef>
              <a:spcAft>
                <a:spcPts val="0"/>
              </a:spcAft>
              <a:buClr>
                <a:schemeClr val="dk1"/>
              </a:buClr>
              <a:buSzPts val="1100"/>
              <a:buFont typeface="Arial"/>
              <a:buNone/>
            </a:pPr>
            <a:r>
              <a:rPr lang="en">
                <a:solidFill>
                  <a:schemeClr val="dk1"/>
                </a:solidFill>
              </a:rPr>
              <a:t>By definition, visual communication is the practice of graphically representing information to efficiently, effectively create meaning. There are many types of content in the realm of visual communication, with examples including infographics, interactive content, motion graphics, and more. The possibilities are endless. But no matter the medium, all incorporate at least some of the following elements: interactivity, iconography, illustration, supporting text, graphs, data visualization, and animation.</a:t>
            </a:r>
            <a:endParaRPr>
              <a:solidFill>
                <a:schemeClr val="dk1"/>
              </a:solidFill>
            </a:endParaRPr>
          </a:p>
          <a:p>
            <a:pPr indent="0" lvl="0" marL="0" rtl="0" algn="l">
              <a:lnSpc>
                <a:spcPct val="150000"/>
              </a:lnSpc>
              <a:spcBef>
                <a:spcPts val="1200"/>
              </a:spcBef>
              <a:spcAft>
                <a:spcPts val="1600"/>
              </a:spcAft>
              <a:buNone/>
            </a:pPr>
            <a:r>
              <a:t/>
            </a:r>
            <a:endParaRPr/>
          </a:p>
        </p:txBody>
      </p:sp>
      <p:sp>
        <p:nvSpPr>
          <p:cNvPr id="86" name="Google Shape;86;p17"/>
          <p:cNvSpPr txBox="1"/>
          <p:nvPr>
            <p:ph type="title"/>
          </p:nvPr>
        </p:nvSpPr>
        <p:spPr>
          <a:xfrm>
            <a:off x="2292450" y="320800"/>
            <a:ext cx="455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Visual communication</a:t>
            </a:r>
            <a:endParaRPr>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rotWithShape="1">
          <a:blip r:embed="rId3">
            <a:alphaModFix/>
          </a:blip>
          <a:srcRect b="14397" l="0" r="0" t="32221"/>
          <a:stretch/>
        </p:blipFill>
        <p:spPr>
          <a:xfrm rot="5400000">
            <a:off x="5817950" y="1802762"/>
            <a:ext cx="5114125" cy="1537975"/>
          </a:xfrm>
          <a:prstGeom prst="rect">
            <a:avLst/>
          </a:prstGeom>
          <a:noFill/>
          <a:ln>
            <a:noFill/>
          </a:ln>
        </p:spPr>
      </p:pic>
      <p:sp>
        <p:nvSpPr>
          <p:cNvPr id="92" name="Google Shape;92;p18"/>
          <p:cNvSpPr txBox="1"/>
          <p:nvPr>
            <p:ph idx="1" type="body"/>
          </p:nvPr>
        </p:nvSpPr>
        <p:spPr>
          <a:xfrm>
            <a:off x="311700" y="1152475"/>
            <a:ext cx="75774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rPr lang="en">
                <a:solidFill>
                  <a:schemeClr val="dk1"/>
                </a:solidFill>
              </a:rPr>
              <a:t>Intercultural communication is the verbal and nonverbal interaction between people from different cultural backgrounds. Basically, 'inter-' is a prefix that means 'between' and cultural means… well, from a culture, so intercultural communication is the communication between cultures. Sometimes, this is used to describe a single person trying to interact in a foreign environment but more often, it is a two-way street, where people from both cultures are trying to improve their communication.</a:t>
            </a:r>
            <a:r>
              <a:rPr lang="en">
                <a:solidFill>
                  <a:schemeClr val="dk1"/>
                </a:solidFill>
              </a:rPr>
              <a:t>.</a:t>
            </a:r>
            <a:endParaRPr>
              <a:solidFill>
                <a:schemeClr val="dk1"/>
              </a:solidFill>
            </a:endParaRPr>
          </a:p>
          <a:p>
            <a:pPr indent="0" lvl="0" marL="0" rtl="0" algn="l">
              <a:lnSpc>
                <a:spcPct val="150000"/>
              </a:lnSpc>
              <a:spcBef>
                <a:spcPts val="1200"/>
              </a:spcBef>
              <a:spcAft>
                <a:spcPts val="1600"/>
              </a:spcAft>
              <a:buNone/>
            </a:pPr>
            <a:r>
              <a:t/>
            </a:r>
            <a:endParaRPr/>
          </a:p>
        </p:txBody>
      </p:sp>
      <p:sp>
        <p:nvSpPr>
          <p:cNvPr id="93" name="Google Shape;93;p18"/>
          <p:cNvSpPr txBox="1"/>
          <p:nvPr>
            <p:ph type="title"/>
          </p:nvPr>
        </p:nvSpPr>
        <p:spPr>
          <a:xfrm>
            <a:off x="1742550" y="345650"/>
            <a:ext cx="5658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Intercultural Communication</a:t>
            </a:r>
            <a:endParaRPr>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1286400" y="295950"/>
            <a:ext cx="6571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Why do we need communication? </a:t>
            </a:r>
            <a:endParaRPr>
              <a:latin typeface="Comfortaa"/>
              <a:ea typeface="Comfortaa"/>
              <a:cs typeface="Comfortaa"/>
              <a:sym typeface="Comfortaa"/>
            </a:endParaRPr>
          </a:p>
        </p:txBody>
      </p:sp>
      <p:sp>
        <p:nvSpPr>
          <p:cNvPr id="99" name="Google Shape;99;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Building Trust</a:t>
            </a:r>
            <a:endParaRPr>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Preventing or resolving problems</a:t>
            </a:r>
            <a:endParaRPr>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Providing clarity and direction</a:t>
            </a:r>
            <a:endParaRPr>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Creates better relationships</a:t>
            </a:r>
            <a:endParaRPr>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Increases engagement</a:t>
            </a:r>
            <a:endParaRPr>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Improves productivity</a:t>
            </a:r>
            <a:endParaRPr>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
                <a:solidFill>
                  <a:srgbClr val="000000"/>
                </a:solidFill>
              </a:rPr>
              <a:t>Promotes team building</a:t>
            </a:r>
            <a:endParaRPr>
              <a:solidFill>
                <a:srgbClr val="000000"/>
              </a:solidFill>
            </a:endParaRPr>
          </a:p>
          <a:p>
            <a:pPr indent="0" lvl="0" marL="0" rtl="0" algn="l">
              <a:lnSpc>
                <a:spcPct val="150000"/>
              </a:lnSpc>
              <a:spcBef>
                <a:spcPts val="400"/>
              </a:spcBef>
              <a:spcAft>
                <a:spcPts val="1600"/>
              </a:spcAft>
              <a:buNone/>
            </a:pPr>
            <a:r>
              <a:t/>
            </a:r>
            <a:endParaRPr>
              <a:solidFill>
                <a:srgbClr val="000000"/>
              </a:solidFill>
            </a:endParaRPr>
          </a:p>
        </p:txBody>
      </p:sp>
      <p:pic>
        <p:nvPicPr>
          <p:cNvPr id="100" name="Google Shape;100;p19"/>
          <p:cNvPicPr preferRelativeResize="0"/>
          <p:nvPr/>
        </p:nvPicPr>
        <p:blipFill rotWithShape="1">
          <a:blip r:embed="rId3">
            <a:alphaModFix/>
          </a:blip>
          <a:srcRect b="14397" l="0" r="0" t="32221"/>
          <a:stretch/>
        </p:blipFill>
        <p:spPr>
          <a:xfrm rot="5400000">
            <a:off x="5817950" y="1802762"/>
            <a:ext cx="5114125" cy="1537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0"/>
          <p:cNvPicPr preferRelativeResize="0"/>
          <p:nvPr/>
        </p:nvPicPr>
        <p:blipFill rotWithShape="1">
          <a:blip r:embed="rId3">
            <a:alphaModFix/>
          </a:blip>
          <a:srcRect b="14397" l="0" r="0" t="32221"/>
          <a:stretch/>
        </p:blipFill>
        <p:spPr>
          <a:xfrm>
            <a:off x="6987" y="0"/>
            <a:ext cx="9130026" cy="2745675"/>
          </a:xfrm>
          <a:prstGeom prst="rect">
            <a:avLst/>
          </a:prstGeom>
          <a:noFill/>
          <a:ln>
            <a:noFill/>
          </a:ln>
        </p:spPr>
      </p:pic>
      <p:sp>
        <p:nvSpPr>
          <p:cNvPr id="106" name="Google Shape;106;p20"/>
          <p:cNvSpPr txBox="1"/>
          <p:nvPr>
            <p:ph type="title"/>
          </p:nvPr>
        </p:nvSpPr>
        <p:spPr>
          <a:xfrm>
            <a:off x="311700" y="25717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mfortaa"/>
                <a:ea typeface="Comfortaa"/>
                <a:cs typeface="Comfortaa"/>
                <a:sym typeface="Comfortaa"/>
              </a:rPr>
              <a:t>How have we communicated so far, what we have planned in the future and how it will benefit us?</a:t>
            </a:r>
            <a:endParaRPr>
              <a:latin typeface="Comfortaa"/>
              <a:ea typeface="Comfortaa"/>
              <a:cs typeface="Comfortaa"/>
              <a:sym typeface="Comforta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248475" y="119125"/>
            <a:ext cx="7590900" cy="95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mfortaa"/>
                <a:ea typeface="Comfortaa"/>
                <a:cs typeface="Comfortaa"/>
                <a:sym typeface="Comfortaa"/>
              </a:rPr>
              <a:t>Creating the Erasmus+ Corner and </a:t>
            </a:r>
            <a:r>
              <a:rPr lang="en">
                <a:latin typeface="Comfortaa"/>
                <a:ea typeface="Comfortaa"/>
                <a:cs typeface="Comfortaa"/>
                <a:sym typeface="Comfortaa"/>
              </a:rPr>
              <a:t>Collage </a:t>
            </a:r>
            <a:r>
              <a:rPr lang="en">
                <a:latin typeface="Comfortaa"/>
                <a:ea typeface="Comfortaa"/>
                <a:cs typeface="Comfortaa"/>
                <a:sym typeface="Comfortaa"/>
              </a:rPr>
              <a:t>Event</a:t>
            </a:r>
            <a:endParaRPr>
              <a:latin typeface="Comfortaa"/>
              <a:ea typeface="Comfortaa"/>
              <a:cs typeface="Comfortaa"/>
              <a:sym typeface="Comfortaa"/>
            </a:endParaRPr>
          </a:p>
        </p:txBody>
      </p:sp>
      <p:sp>
        <p:nvSpPr>
          <p:cNvPr id="112" name="Google Shape;112;p21"/>
          <p:cNvSpPr txBox="1"/>
          <p:nvPr>
            <p:ph idx="1" type="body"/>
          </p:nvPr>
        </p:nvSpPr>
        <p:spPr>
          <a:xfrm>
            <a:off x="137750" y="941275"/>
            <a:ext cx="6757500" cy="129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Verbal and visual communication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Promoting </a:t>
            </a:r>
            <a:r>
              <a:rPr lang="en">
                <a:solidFill>
                  <a:srgbClr val="000000"/>
                </a:solidFill>
              </a:rPr>
              <a:t>teamwork</a:t>
            </a:r>
            <a:r>
              <a:rPr lang="en">
                <a:solidFill>
                  <a:srgbClr val="000000"/>
                </a:solidFill>
              </a:rPr>
              <a:t>, solving problems, creating better relationships etc.</a:t>
            </a:r>
            <a:endParaRPr>
              <a:solidFill>
                <a:srgbClr val="000000"/>
              </a:solidFill>
            </a:endParaRPr>
          </a:p>
        </p:txBody>
      </p:sp>
      <p:pic>
        <p:nvPicPr>
          <p:cNvPr id="113" name="Google Shape;113;p21"/>
          <p:cNvPicPr preferRelativeResize="0"/>
          <p:nvPr/>
        </p:nvPicPr>
        <p:blipFill rotWithShape="1">
          <a:blip r:embed="rId3">
            <a:alphaModFix/>
          </a:blip>
          <a:srcRect b="14397" l="0" r="0" t="32221"/>
          <a:stretch/>
        </p:blipFill>
        <p:spPr>
          <a:xfrm rot="5400000">
            <a:off x="5817950" y="1802762"/>
            <a:ext cx="5114125" cy="1537975"/>
          </a:xfrm>
          <a:prstGeom prst="rect">
            <a:avLst/>
          </a:prstGeom>
          <a:noFill/>
          <a:ln>
            <a:noFill/>
          </a:ln>
        </p:spPr>
      </p:pic>
      <p:pic>
        <p:nvPicPr>
          <p:cNvPr id="114" name="Google Shape;114;p21"/>
          <p:cNvPicPr preferRelativeResize="0"/>
          <p:nvPr/>
        </p:nvPicPr>
        <p:blipFill rotWithShape="1">
          <a:blip r:embed="rId4">
            <a:alphaModFix/>
          </a:blip>
          <a:srcRect b="0" l="0" r="2391" t="7978"/>
          <a:stretch/>
        </p:blipFill>
        <p:spPr>
          <a:xfrm>
            <a:off x="-61025" y="3168900"/>
            <a:ext cx="4261400" cy="1935850"/>
          </a:xfrm>
          <a:prstGeom prst="rect">
            <a:avLst/>
          </a:prstGeom>
          <a:noFill/>
          <a:ln>
            <a:noFill/>
          </a:ln>
        </p:spPr>
      </p:pic>
      <p:pic>
        <p:nvPicPr>
          <p:cNvPr id="115" name="Google Shape;115;p21"/>
          <p:cNvPicPr preferRelativeResize="0"/>
          <p:nvPr/>
        </p:nvPicPr>
        <p:blipFill rotWithShape="1">
          <a:blip r:embed="rId5">
            <a:alphaModFix/>
          </a:blip>
          <a:srcRect b="2537" l="0" r="2657" t="34191"/>
          <a:stretch/>
        </p:blipFill>
        <p:spPr>
          <a:xfrm>
            <a:off x="4340875" y="3168900"/>
            <a:ext cx="3970724" cy="1935849"/>
          </a:xfrm>
          <a:prstGeom prst="rect">
            <a:avLst/>
          </a:prstGeom>
          <a:noFill/>
          <a:ln>
            <a:noFill/>
          </a:ln>
        </p:spPr>
      </p:pic>
      <p:pic>
        <p:nvPicPr>
          <p:cNvPr id="116" name="Google Shape;116;p21"/>
          <p:cNvPicPr preferRelativeResize="0"/>
          <p:nvPr/>
        </p:nvPicPr>
        <p:blipFill rotWithShape="1">
          <a:blip r:embed="rId6">
            <a:alphaModFix/>
          </a:blip>
          <a:srcRect b="46859" l="0" r="7071" t="18301"/>
          <a:stretch/>
        </p:blipFill>
        <p:spPr>
          <a:xfrm>
            <a:off x="3320350" y="1743737"/>
            <a:ext cx="5068375" cy="1425164"/>
          </a:xfrm>
          <a:prstGeom prst="rect">
            <a:avLst/>
          </a:prstGeom>
          <a:noFill/>
          <a:ln>
            <a:noFill/>
          </a:ln>
        </p:spPr>
      </p:pic>
      <p:pic>
        <p:nvPicPr>
          <p:cNvPr id="117" name="Google Shape;117;p21"/>
          <p:cNvPicPr preferRelativeResize="0"/>
          <p:nvPr/>
        </p:nvPicPr>
        <p:blipFill rotWithShape="1">
          <a:blip r:embed="rId7">
            <a:alphaModFix/>
          </a:blip>
          <a:srcRect b="22992" l="20288" r="17572" t="39371"/>
          <a:stretch/>
        </p:blipFill>
        <p:spPr>
          <a:xfrm>
            <a:off x="86975" y="1927000"/>
            <a:ext cx="3137248" cy="14251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