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0" r:id="rId2"/>
    <p:sldId id="257" r:id="rId3"/>
    <p:sldId id="278" r:id="rId4"/>
    <p:sldId id="269" r:id="rId5"/>
    <p:sldId id="277" r:id="rId6"/>
    <p:sldId id="276" r:id="rId7"/>
    <p:sldId id="268" r:id="rId8"/>
    <p:sldId id="275" r:id="rId9"/>
    <p:sldId id="267" r:id="rId10"/>
    <p:sldId id="266" r:id="rId11"/>
    <p:sldId id="265" r:id="rId12"/>
    <p:sldId id="274" r:id="rId13"/>
    <p:sldId id="264" r:id="rId14"/>
    <p:sldId id="279" r:id="rId15"/>
    <p:sldId id="273" r:id="rId16"/>
    <p:sldId id="262" r:id="rId17"/>
    <p:sldId id="259" r:id="rId18"/>
    <p:sldId id="272" r:id="rId19"/>
    <p:sldId id="271" r:id="rId20"/>
    <p:sldId id="261" r:id="rId21"/>
    <p:sldId id="270" r:id="rId22"/>
    <p:sldId id="281" r:id="rId23"/>
  </p:sldIdLst>
  <p:sldSz cx="12192000" cy="6858000"/>
  <p:notesSz cx="6858000" cy="9144000"/>
  <p:defaultTex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1"/>
  </p:normalViewPr>
  <p:slideViewPr>
    <p:cSldViewPr snapToGrid="0" snapToObjects="1">
      <p:cViewPr varScale="1">
        <p:scale>
          <a:sx n="90" d="100"/>
          <a:sy n="90" d="100"/>
        </p:scale>
        <p:origin x="232"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CDE3C-DF5E-CB45-9ED5-A7B82ED11A7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LT"/>
          </a:p>
        </p:txBody>
      </p:sp>
      <p:sp>
        <p:nvSpPr>
          <p:cNvPr id="3" name="Subtitle 2">
            <a:extLst>
              <a:ext uri="{FF2B5EF4-FFF2-40B4-BE49-F238E27FC236}">
                <a16:creationId xmlns:a16="http://schemas.microsoft.com/office/drawing/2014/main" id="{1E79C8F8-F1C8-A14A-8A47-43216D250D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LT"/>
          </a:p>
        </p:txBody>
      </p:sp>
      <p:sp>
        <p:nvSpPr>
          <p:cNvPr id="4" name="Date Placeholder 3">
            <a:extLst>
              <a:ext uri="{FF2B5EF4-FFF2-40B4-BE49-F238E27FC236}">
                <a16:creationId xmlns:a16="http://schemas.microsoft.com/office/drawing/2014/main" id="{1766745B-929A-1446-AD4B-2E365917B87E}"/>
              </a:ext>
            </a:extLst>
          </p:cNvPr>
          <p:cNvSpPr>
            <a:spLocks noGrp="1"/>
          </p:cNvSpPr>
          <p:nvPr>
            <p:ph type="dt" sz="half" idx="10"/>
          </p:nvPr>
        </p:nvSpPr>
        <p:spPr/>
        <p:txBody>
          <a:bodyPr/>
          <a:lstStyle/>
          <a:p>
            <a:fld id="{0022CAC3-32CE-D146-B400-B3F1685B0FE4}" type="datetimeFigureOut">
              <a:rPr lang="en-LT" smtClean="0"/>
              <a:t>2020-12-03</a:t>
            </a:fld>
            <a:endParaRPr lang="en-LT"/>
          </a:p>
        </p:txBody>
      </p:sp>
      <p:sp>
        <p:nvSpPr>
          <p:cNvPr id="5" name="Footer Placeholder 4">
            <a:extLst>
              <a:ext uri="{FF2B5EF4-FFF2-40B4-BE49-F238E27FC236}">
                <a16:creationId xmlns:a16="http://schemas.microsoft.com/office/drawing/2014/main" id="{529B86DD-6E7B-A248-94EE-5550F42258A6}"/>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BD876155-F117-4847-A9F1-EB60675ADDC7}"/>
              </a:ext>
            </a:extLst>
          </p:cNvPr>
          <p:cNvSpPr>
            <a:spLocks noGrp="1"/>
          </p:cNvSpPr>
          <p:nvPr>
            <p:ph type="sldNum" sz="quarter" idx="12"/>
          </p:nvPr>
        </p:nvSpPr>
        <p:spPr/>
        <p:txBody>
          <a:bodyPr/>
          <a:lstStyle/>
          <a:p>
            <a:fld id="{421B28C2-704A-1C47-AA00-3B4CD8479201}" type="slidenum">
              <a:rPr lang="en-LT" smtClean="0"/>
              <a:t>‹#›</a:t>
            </a:fld>
            <a:endParaRPr lang="en-LT"/>
          </a:p>
        </p:txBody>
      </p:sp>
    </p:spTree>
    <p:extLst>
      <p:ext uri="{BB962C8B-B14F-4D97-AF65-F5344CB8AC3E}">
        <p14:creationId xmlns:p14="http://schemas.microsoft.com/office/powerpoint/2010/main" val="4232609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4BFF3-A395-DC40-9DEC-9AAC87256855}"/>
              </a:ext>
            </a:extLst>
          </p:cNvPr>
          <p:cNvSpPr>
            <a:spLocks noGrp="1"/>
          </p:cNvSpPr>
          <p:nvPr>
            <p:ph type="title"/>
          </p:nvPr>
        </p:nvSpPr>
        <p:spPr/>
        <p:txBody>
          <a:bodyPr/>
          <a:lstStyle/>
          <a:p>
            <a:r>
              <a:rPr lang="en-GB"/>
              <a:t>Click to edit Master title style</a:t>
            </a:r>
            <a:endParaRPr lang="en-LT"/>
          </a:p>
        </p:txBody>
      </p:sp>
      <p:sp>
        <p:nvSpPr>
          <p:cNvPr id="3" name="Vertical Text Placeholder 2">
            <a:extLst>
              <a:ext uri="{FF2B5EF4-FFF2-40B4-BE49-F238E27FC236}">
                <a16:creationId xmlns:a16="http://schemas.microsoft.com/office/drawing/2014/main" id="{339CE0E3-BA3C-9249-B3F7-413BE713928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8CB9B57C-7C81-E842-BE65-E11C1EA17496}"/>
              </a:ext>
            </a:extLst>
          </p:cNvPr>
          <p:cNvSpPr>
            <a:spLocks noGrp="1"/>
          </p:cNvSpPr>
          <p:nvPr>
            <p:ph type="dt" sz="half" idx="10"/>
          </p:nvPr>
        </p:nvSpPr>
        <p:spPr/>
        <p:txBody>
          <a:bodyPr/>
          <a:lstStyle/>
          <a:p>
            <a:fld id="{0022CAC3-32CE-D146-B400-B3F1685B0FE4}" type="datetimeFigureOut">
              <a:rPr lang="en-LT" smtClean="0"/>
              <a:t>2020-12-03</a:t>
            </a:fld>
            <a:endParaRPr lang="en-LT"/>
          </a:p>
        </p:txBody>
      </p:sp>
      <p:sp>
        <p:nvSpPr>
          <p:cNvPr id="5" name="Footer Placeholder 4">
            <a:extLst>
              <a:ext uri="{FF2B5EF4-FFF2-40B4-BE49-F238E27FC236}">
                <a16:creationId xmlns:a16="http://schemas.microsoft.com/office/drawing/2014/main" id="{71BF6ACB-F1B0-1440-900D-FFD0A992E4F9}"/>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2AE16E13-512D-0740-AC3B-11F4D2E8ADA5}"/>
              </a:ext>
            </a:extLst>
          </p:cNvPr>
          <p:cNvSpPr>
            <a:spLocks noGrp="1"/>
          </p:cNvSpPr>
          <p:nvPr>
            <p:ph type="sldNum" sz="quarter" idx="12"/>
          </p:nvPr>
        </p:nvSpPr>
        <p:spPr/>
        <p:txBody>
          <a:bodyPr/>
          <a:lstStyle/>
          <a:p>
            <a:fld id="{421B28C2-704A-1C47-AA00-3B4CD8479201}" type="slidenum">
              <a:rPr lang="en-LT" smtClean="0"/>
              <a:t>‹#›</a:t>
            </a:fld>
            <a:endParaRPr lang="en-LT"/>
          </a:p>
        </p:txBody>
      </p:sp>
    </p:spTree>
    <p:extLst>
      <p:ext uri="{BB962C8B-B14F-4D97-AF65-F5344CB8AC3E}">
        <p14:creationId xmlns:p14="http://schemas.microsoft.com/office/powerpoint/2010/main" val="933702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39FA7C-E0FF-1949-82F8-B1437715A04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LT"/>
          </a:p>
        </p:txBody>
      </p:sp>
      <p:sp>
        <p:nvSpPr>
          <p:cNvPr id="3" name="Vertical Text Placeholder 2">
            <a:extLst>
              <a:ext uri="{FF2B5EF4-FFF2-40B4-BE49-F238E27FC236}">
                <a16:creationId xmlns:a16="http://schemas.microsoft.com/office/drawing/2014/main" id="{A60B4BA8-214C-F047-BF6A-0C3C43CD9DA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C42BF925-8A8B-1A49-B3C5-CE4BA5C02595}"/>
              </a:ext>
            </a:extLst>
          </p:cNvPr>
          <p:cNvSpPr>
            <a:spLocks noGrp="1"/>
          </p:cNvSpPr>
          <p:nvPr>
            <p:ph type="dt" sz="half" idx="10"/>
          </p:nvPr>
        </p:nvSpPr>
        <p:spPr/>
        <p:txBody>
          <a:bodyPr/>
          <a:lstStyle/>
          <a:p>
            <a:fld id="{0022CAC3-32CE-D146-B400-B3F1685B0FE4}" type="datetimeFigureOut">
              <a:rPr lang="en-LT" smtClean="0"/>
              <a:t>2020-12-03</a:t>
            </a:fld>
            <a:endParaRPr lang="en-LT"/>
          </a:p>
        </p:txBody>
      </p:sp>
      <p:sp>
        <p:nvSpPr>
          <p:cNvPr id="5" name="Footer Placeholder 4">
            <a:extLst>
              <a:ext uri="{FF2B5EF4-FFF2-40B4-BE49-F238E27FC236}">
                <a16:creationId xmlns:a16="http://schemas.microsoft.com/office/drawing/2014/main" id="{17D1D541-4098-2B49-AED3-BF7966AD6942}"/>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3EEF831C-DC54-A84E-A20B-4082B32F94A4}"/>
              </a:ext>
            </a:extLst>
          </p:cNvPr>
          <p:cNvSpPr>
            <a:spLocks noGrp="1"/>
          </p:cNvSpPr>
          <p:nvPr>
            <p:ph type="sldNum" sz="quarter" idx="12"/>
          </p:nvPr>
        </p:nvSpPr>
        <p:spPr/>
        <p:txBody>
          <a:bodyPr/>
          <a:lstStyle/>
          <a:p>
            <a:fld id="{421B28C2-704A-1C47-AA00-3B4CD8479201}" type="slidenum">
              <a:rPr lang="en-LT" smtClean="0"/>
              <a:t>‹#›</a:t>
            </a:fld>
            <a:endParaRPr lang="en-LT"/>
          </a:p>
        </p:txBody>
      </p:sp>
    </p:spTree>
    <p:extLst>
      <p:ext uri="{BB962C8B-B14F-4D97-AF65-F5344CB8AC3E}">
        <p14:creationId xmlns:p14="http://schemas.microsoft.com/office/powerpoint/2010/main" val="422923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FDD80-E72B-4D40-BB06-C3C3EED76F79}"/>
              </a:ext>
            </a:extLst>
          </p:cNvPr>
          <p:cNvSpPr>
            <a:spLocks noGrp="1"/>
          </p:cNvSpPr>
          <p:nvPr>
            <p:ph type="title"/>
          </p:nvPr>
        </p:nvSpPr>
        <p:spPr/>
        <p:txBody>
          <a:bodyPr/>
          <a:lstStyle/>
          <a:p>
            <a:r>
              <a:rPr lang="en-GB"/>
              <a:t>Click to edit Master title style</a:t>
            </a:r>
            <a:endParaRPr lang="en-LT"/>
          </a:p>
        </p:txBody>
      </p:sp>
      <p:sp>
        <p:nvSpPr>
          <p:cNvPr id="3" name="Content Placeholder 2">
            <a:extLst>
              <a:ext uri="{FF2B5EF4-FFF2-40B4-BE49-F238E27FC236}">
                <a16:creationId xmlns:a16="http://schemas.microsoft.com/office/drawing/2014/main" id="{A6776B7D-335E-BF46-B16C-13C1128F35C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57D48668-1327-F54F-8B10-4DA44AE91E34}"/>
              </a:ext>
            </a:extLst>
          </p:cNvPr>
          <p:cNvSpPr>
            <a:spLocks noGrp="1"/>
          </p:cNvSpPr>
          <p:nvPr>
            <p:ph type="dt" sz="half" idx="10"/>
          </p:nvPr>
        </p:nvSpPr>
        <p:spPr/>
        <p:txBody>
          <a:bodyPr/>
          <a:lstStyle/>
          <a:p>
            <a:fld id="{0022CAC3-32CE-D146-B400-B3F1685B0FE4}" type="datetimeFigureOut">
              <a:rPr lang="en-LT" smtClean="0"/>
              <a:t>2020-12-03</a:t>
            </a:fld>
            <a:endParaRPr lang="en-LT"/>
          </a:p>
        </p:txBody>
      </p:sp>
      <p:sp>
        <p:nvSpPr>
          <p:cNvPr id="5" name="Footer Placeholder 4">
            <a:extLst>
              <a:ext uri="{FF2B5EF4-FFF2-40B4-BE49-F238E27FC236}">
                <a16:creationId xmlns:a16="http://schemas.microsoft.com/office/drawing/2014/main" id="{91140AE1-D416-C34E-9CDB-9C915F33E0F6}"/>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784FE2F9-DD76-AE49-866C-7D3F2E756785}"/>
              </a:ext>
            </a:extLst>
          </p:cNvPr>
          <p:cNvSpPr>
            <a:spLocks noGrp="1"/>
          </p:cNvSpPr>
          <p:nvPr>
            <p:ph type="sldNum" sz="quarter" idx="12"/>
          </p:nvPr>
        </p:nvSpPr>
        <p:spPr/>
        <p:txBody>
          <a:bodyPr/>
          <a:lstStyle/>
          <a:p>
            <a:fld id="{421B28C2-704A-1C47-AA00-3B4CD8479201}" type="slidenum">
              <a:rPr lang="en-LT" smtClean="0"/>
              <a:t>‹#›</a:t>
            </a:fld>
            <a:endParaRPr lang="en-LT"/>
          </a:p>
        </p:txBody>
      </p:sp>
    </p:spTree>
    <p:extLst>
      <p:ext uri="{BB962C8B-B14F-4D97-AF65-F5344CB8AC3E}">
        <p14:creationId xmlns:p14="http://schemas.microsoft.com/office/powerpoint/2010/main" val="2183285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30E35-0B85-384C-97D8-D683F50B0B6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LT"/>
          </a:p>
        </p:txBody>
      </p:sp>
      <p:sp>
        <p:nvSpPr>
          <p:cNvPr id="3" name="Text Placeholder 2">
            <a:extLst>
              <a:ext uri="{FF2B5EF4-FFF2-40B4-BE49-F238E27FC236}">
                <a16:creationId xmlns:a16="http://schemas.microsoft.com/office/drawing/2014/main" id="{71A0F79F-917F-D140-80EC-1387662EF3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4AC8188-E39E-634D-B34B-5CA3A7A27805}"/>
              </a:ext>
            </a:extLst>
          </p:cNvPr>
          <p:cNvSpPr>
            <a:spLocks noGrp="1"/>
          </p:cNvSpPr>
          <p:nvPr>
            <p:ph type="dt" sz="half" idx="10"/>
          </p:nvPr>
        </p:nvSpPr>
        <p:spPr/>
        <p:txBody>
          <a:bodyPr/>
          <a:lstStyle/>
          <a:p>
            <a:fld id="{0022CAC3-32CE-D146-B400-B3F1685B0FE4}" type="datetimeFigureOut">
              <a:rPr lang="en-LT" smtClean="0"/>
              <a:t>2020-12-03</a:t>
            </a:fld>
            <a:endParaRPr lang="en-LT"/>
          </a:p>
        </p:txBody>
      </p:sp>
      <p:sp>
        <p:nvSpPr>
          <p:cNvPr id="5" name="Footer Placeholder 4">
            <a:extLst>
              <a:ext uri="{FF2B5EF4-FFF2-40B4-BE49-F238E27FC236}">
                <a16:creationId xmlns:a16="http://schemas.microsoft.com/office/drawing/2014/main" id="{BC57D070-2CEA-C742-A2B5-FAF7D47FDAF8}"/>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81B62291-49D8-074E-9D83-DF5B995398B0}"/>
              </a:ext>
            </a:extLst>
          </p:cNvPr>
          <p:cNvSpPr>
            <a:spLocks noGrp="1"/>
          </p:cNvSpPr>
          <p:nvPr>
            <p:ph type="sldNum" sz="quarter" idx="12"/>
          </p:nvPr>
        </p:nvSpPr>
        <p:spPr/>
        <p:txBody>
          <a:bodyPr/>
          <a:lstStyle/>
          <a:p>
            <a:fld id="{421B28C2-704A-1C47-AA00-3B4CD8479201}" type="slidenum">
              <a:rPr lang="en-LT" smtClean="0"/>
              <a:t>‹#›</a:t>
            </a:fld>
            <a:endParaRPr lang="en-LT"/>
          </a:p>
        </p:txBody>
      </p:sp>
    </p:spTree>
    <p:extLst>
      <p:ext uri="{BB962C8B-B14F-4D97-AF65-F5344CB8AC3E}">
        <p14:creationId xmlns:p14="http://schemas.microsoft.com/office/powerpoint/2010/main" val="4888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A903C-1164-0847-AA28-05A57D81B9C6}"/>
              </a:ext>
            </a:extLst>
          </p:cNvPr>
          <p:cNvSpPr>
            <a:spLocks noGrp="1"/>
          </p:cNvSpPr>
          <p:nvPr>
            <p:ph type="title"/>
          </p:nvPr>
        </p:nvSpPr>
        <p:spPr/>
        <p:txBody>
          <a:bodyPr/>
          <a:lstStyle/>
          <a:p>
            <a:r>
              <a:rPr lang="en-GB"/>
              <a:t>Click to edit Master title style</a:t>
            </a:r>
            <a:endParaRPr lang="en-LT"/>
          </a:p>
        </p:txBody>
      </p:sp>
      <p:sp>
        <p:nvSpPr>
          <p:cNvPr id="3" name="Content Placeholder 2">
            <a:extLst>
              <a:ext uri="{FF2B5EF4-FFF2-40B4-BE49-F238E27FC236}">
                <a16:creationId xmlns:a16="http://schemas.microsoft.com/office/drawing/2014/main" id="{86A05EBB-AF0A-BA4A-850D-8F2095BEA52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Content Placeholder 3">
            <a:extLst>
              <a:ext uri="{FF2B5EF4-FFF2-40B4-BE49-F238E27FC236}">
                <a16:creationId xmlns:a16="http://schemas.microsoft.com/office/drawing/2014/main" id="{4FFD7AB9-6191-5840-AF59-4BB0AA202FF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5" name="Date Placeholder 4">
            <a:extLst>
              <a:ext uri="{FF2B5EF4-FFF2-40B4-BE49-F238E27FC236}">
                <a16:creationId xmlns:a16="http://schemas.microsoft.com/office/drawing/2014/main" id="{7DC83374-C234-DC48-86DD-1426D0BA8202}"/>
              </a:ext>
            </a:extLst>
          </p:cNvPr>
          <p:cNvSpPr>
            <a:spLocks noGrp="1"/>
          </p:cNvSpPr>
          <p:nvPr>
            <p:ph type="dt" sz="half" idx="10"/>
          </p:nvPr>
        </p:nvSpPr>
        <p:spPr/>
        <p:txBody>
          <a:bodyPr/>
          <a:lstStyle/>
          <a:p>
            <a:fld id="{0022CAC3-32CE-D146-B400-B3F1685B0FE4}" type="datetimeFigureOut">
              <a:rPr lang="en-LT" smtClean="0"/>
              <a:t>2020-12-03</a:t>
            </a:fld>
            <a:endParaRPr lang="en-LT"/>
          </a:p>
        </p:txBody>
      </p:sp>
      <p:sp>
        <p:nvSpPr>
          <p:cNvPr id="6" name="Footer Placeholder 5">
            <a:extLst>
              <a:ext uri="{FF2B5EF4-FFF2-40B4-BE49-F238E27FC236}">
                <a16:creationId xmlns:a16="http://schemas.microsoft.com/office/drawing/2014/main" id="{B450AEC3-8386-FD46-ABBA-0EC3C758A3B2}"/>
              </a:ext>
            </a:extLst>
          </p:cNvPr>
          <p:cNvSpPr>
            <a:spLocks noGrp="1"/>
          </p:cNvSpPr>
          <p:nvPr>
            <p:ph type="ftr" sz="quarter" idx="11"/>
          </p:nvPr>
        </p:nvSpPr>
        <p:spPr/>
        <p:txBody>
          <a:bodyPr/>
          <a:lstStyle/>
          <a:p>
            <a:endParaRPr lang="en-LT"/>
          </a:p>
        </p:txBody>
      </p:sp>
      <p:sp>
        <p:nvSpPr>
          <p:cNvPr id="7" name="Slide Number Placeholder 6">
            <a:extLst>
              <a:ext uri="{FF2B5EF4-FFF2-40B4-BE49-F238E27FC236}">
                <a16:creationId xmlns:a16="http://schemas.microsoft.com/office/drawing/2014/main" id="{9FC48176-6D1B-4943-9795-66C4C41B216F}"/>
              </a:ext>
            </a:extLst>
          </p:cNvPr>
          <p:cNvSpPr>
            <a:spLocks noGrp="1"/>
          </p:cNvSpPr>
          <p:nvPr>
            <p:ph type="sldNum" sz="quarter" idx="12"/>
          </p:nvPr>
        </p:nvSpPr>
        <p:spPr/>
        <p:txBody>
          <a:bodyPr/>
          <a:lstStyle/>
          <a:p>
            <a:fld id="{421B28C2-704A-1C47-AA00-3B4CD8479201}" type="slidenum">
              <a:rPr lang="en-LT" smtClean="0"/>
              <a:t>‹#›</a:t>
            </a:fld>
            <a:endParaRPr lang="en-LT"/>
          </a:p>
        </p:txBody>
      </p:sp>
    </p:spTree>
    <p:extLst>
      <p:ext uri="{BB962C8B-B14F-4D97-AF65-F5344CB8AC3E}">
        <p14:creationId xmlns:p14="http://schemas.microsoft.com/office/powerpoint/2010/main" val="3255571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215F9-CDEB-AC45-B2B2-1FEFF912EAB3}"/>
              </a:ext>
            </a:extLst>
          </p:cNvPr>
          <p:cNvSpPr>
            <a:spLocks noGrp="1"/>
          </p:cNvSpPr>
          <p:nvPr>
            <p:ph type="title"/>
          </p:nvPr>
        </p:nvSpPr>
        <p:spPr>
          <a:xfrm>
            <a:off x="839788" y="365125"/>
            <a:ext cx="10515600" cy="1325563"/>
          </a:xfrm>
        </p:spPr>
        <p:txBody>
          <a:bodyPr/>
          <a:lstStyle/>
          <a:p>
            <a:r>
              <a:rPr lang="en-GB"/>
              <a:t>Click to edit Master title style</a:t>
            </a:r>
            <a:endParaRPr lang="en-LT"/>
          </a:p>
        </p:txBody>
      </p:sp>
      <p:sp>
        <p:nvSpPr>
          <p:cNvPr id="3" name="Text Placeholder 2">
            <a:extLst>
              <a:ext uri="{FF2B5EF4-FFF2-40B4-BE49-F238E27FC236}">
                <a16:creationId xmlns:a16="http://schemas.microsoft.com/office/drawing/2014/main" id="{F82C335B-1FFD-DC41-9FFA-A88B8CFD8D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61D9D41-6BFD-0140-A485-4B5C0253BF3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5" name="Text Placeholder 4">
            <a:extLst>
              <a:ext uri="{FF2B5EF4-FFF2-40B4-BE49-F238E27FC236}">
                <a16:creationId xmlns:a16="http://schemas.microsoft.com/office/drawing/2014/main" id="{28A104DB-C5CF-7945-89F7-BDA2849758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E499AAF-22AF-5144-990F-163EE58D087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7" name="Date Placeholder 6">
            <a:extLst>
              <a:ext uri="{FF2B5EF4-FFF2-40B4-BE49-F238E27FC236}">
                <a16:creationId xmlns:a16="http://schemas.microsoft.com/office/drawing/2014/main" id="{8DFC1E50-AFB8-2543-9493-C59CD4C21200}"/>
              </a:ext>
            </a:extLst>
          </p:cNvPr>
          <p:cNvSpPr>
            <a:spLocks noGrp="1"/>
          </p:cNvSpPr>
          <p:nvPr>
            <p:ph type="dt" sz="half" idx="10"/>
          </p:nvPr>
        </p:nvSpPr>
        <p:spPr/>
        <p:txBody>
          <a:bodyPr/>
          <a:lstStyle/>
          <a:p>
            <a:fld id="{0022CAC3-32CE-D146-B400-B3F1685B0FE4}" type="datetimeFigureOut">
              <a:rPr lang="en-LT" smtClean="0"/>
              <a:t>2020-12-03</a:t>
            </a:fld>
            <a:endParaRPr lang="en-LT"/>
          </a:p>
        </p:txBody>
      </p:sp>
      <p:sp>
        <p:nvSpPr>
          <p:cNvPr id="8" name="Footer Placeholder 7">
            <a:extLst>
              <a:ext uri="{FF2B5EF4-FFF2-40B4-BE49-F238E27FC236}">
                <a16:creationId xmlns:a16="http://schemas.microsoft.com/office/drawing/2014/main" id="{0AE549D3-427D-0044-814E-483063529B8F}"/>
              </a:ext>
            </a:extLst>
          </p:cNvPr>
          <p:cNvSpPr>
            <a:spLocks noGrp="1"/>
          </p:cNvSpPr>
          <p:nvPr>
            <p:ph type="ftr" sz="quarter" idx="11"/>
          </p:nvPr>
        </p:nvSpPr>
        <p:spPr/>
        <p:txBody>
          <a:bodyPr/>
          <a:lstStyle/>
          <a:p>
            <a:endParaRPr lang="en-LT"/>
          </a:p>
        </p:txBody>
      </p:sp>
      <p:sp>
        <p:nvSpPr>
          <p:cNvPr id="9" name="Slide Number Placeholder 8">
            <a:extLst>
              <a:ext uri="{FF2B5EF4-FFF2-40B4-BE49-F238E27FC236}">
                <a16:creationId xmlns:a16="http://schemas.microsoft.com/office/drawing/2014/main" id="{5160FE57-292C-BD4D-BCF9-A98AEF227A00}"/>
              </a:ext>
            </a:extLst>
          </p:cNvPr>
          <p:cNvSpPr>
            <a:spLocks noGrp="1"/>
          </p:cNvSpPr>
          <p:nvPr>
            <p:ph type="sldNum" sz="quarter" idx="12"/>
          </p:nvPr>
        </p:nvSpPr>
        <p:spPr/>
        <p:txBody>
          <a:bodyPr/>
          <a:lstStyle/>
          <a:p>
            <a:fld id="{421B28C2-704A-1C47-AA00-3B4CD8479201}" type="slidenum">
              <a:rPr lang="en-LT" smtClean="0"/>
              <a:t>‹#›</a:t>
            </a:fld>
            <a:endParaRPr lang="en-LT"/>
          </a:p>
        </p:txBody>
      </p:sp>
    </p:spTree>
    <p:extLst>
      <p:ext uri="{BB962C8B-B14F-4D97-AF65-F5344CB8AC3E}">
        <p14:creationId xmlns:p14="http://schemas.microsoft.com/office/powerpoint/2010/main" val="2034355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E140-4363-5748-8227-8203CEE1487F}"/>
              </a:ext>
            </a:extLst>
          </p:cNvPr>
          <p:cNvSpPr>
            <a:spLocks noGrp="1"/>
          </p:cNvSpPr>
          <p:nvPr>
            <p:ph type="title"/>
          </p:nvPr>
        </p:nvSpPr>
        <p:spPr/>
        <p:txBody>
          <a:bodyPr/>
          <a:lstStyle/>
          <a:p>
            <a:r>
              <a:rPr lang="en-GB"/>
              <a:t>Click to edit Master title style</a:t>
            </a:r>
            <a:endParaRPr lang="en-LT"/>
          </a:p>
        </p:txBody>
      </p:sp>
      <p:sp>
        <p:nvSpPr>
          <p:cNvPr id="3" name="Date Placeholder 2">
            <a:extLst>
              <a:ext uri="{FF2B5EF4-FFF2-40B4-BE49-F238E27FC236}">
                <a16:creationId xmlns:a16="http://schemas.microsoft.com/office/drawing/2014/main" id="{D96CF255-94E3-A84B-B18C-CE8704048955}"/>
              </a:ext>
            </a:extLst>
          </p:cNvPr>
          <p:cNvSpPr>
            <a:spLocks noGrp="1"/>
          </p:cNvSpPr>
          <p:nvPr>
            <p:ph type="dt" sz="half" idx="10"/>
          </p:nvPr>
        </p:nvSpPr>
        <p:spPr/>
        <p:txBody>
          <a:bodyPr/>
          <a:lstStyle/>
          <a:p>
            <a:fld id="{0022CAC3-32CE-D146-B400-B3F1685B0FE4}" type="datetimeFigureOut">
              <a:rPr lang="en-LT" smtClean="0"/>
              <a:t>2020-12-03</a:t>
            </a:fld>
            <a:endParaRPr lang="en-LT"/>
          </a:p>
        </p:txBody>
      </p:sp>
      <p:sp>
        <p:nvSpPr>
          <p:cNvPr id="4" name="Footer Placeholder 3">
            <a:extLst>
              <a:ext uri="{FF2B5EF4-FFF2-40B4-BE49-F238E27FC236}">
                <a16:creationId xmlns:a16="http://schemas.microsoft.com/office/drawing/2014/main" id="{00B27223-BDB1-2345-8CEB-D531289EC03D}"/>
              </a:ext>
            </a:extLst>
          </p:cNvPr>
          <p:cNvSpPr>
            <a:spLocks noGrp="1"/>
          </p:cNvSpPr>
          <p:nvPr>
            <p:ph type="ftr" sz="quarter" idx="11"/>
          </p:nvPr>
        </p:nvSpPr>
        <p:spPr/>
        <p:txBody>
          <a:bodyPr/>
          <a:lstStyle/>
          <a:p>
            <a:endParaRPr lang="en-LT"/>
          </a:p>
        </p:txBody>
      </p:sp>
      <p:sp>
        <p:nvSpPr>
          <p:cNvPr id="5" name="Slide Number Placeholder 4">
            <a:extLst>
              <a:ext uri="{FF2B5EF4-FFF2-40B4-BE49-F238E27FC236}">
                <a16:creationId xmlns:a16="http://schemas.microsoft.com/office/drawing/2014/main" id="{02F9DF27-A9E6-9E47-8E88-A61C014768EB}"/>
              </a:ext>
            </a:extLst>
          </p:cNvPr>
          <p:cNvSpPr>
            <a:spLocks noGrp="1"/>
          </p:cNvSpPr>
          <p:nvPr>
            <p:ph type="sldNum" sz="quarter" idx="12"/>
          </p:nvPr>
        </p:nvSpPr>
        <p:spPr/>
        <p:txBody>
          <a:bodyPr/>
          <a:lstStyle/>
          <a:p>
            <a:fld id="{421B28C2-704A-1C47-AA00-3B4CD8479201}" type="slidenum">
              <a:rPr lang="en-LT" smtClean="0"/>
              <a:t>‹#›</a:t>
            </a:fld>
            <a:endParaRPr lang="en-LT"/>
          </a:p>
        </p:txBody>
      </p:sp>
    </p:spTree>
    <p:extLst>
      <p:ext uri="{BB962C8B-B14F-4D97-AF65-F5344CB8AC3E}">
        <p14:creationId xmlns:p14="http://schemas.microsoft.com/office/powerpoint/2010/main" val="769469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1E9B0E-0CD6-D94E-AD70-684DE725BF60}"/>
              </a:ext>
            </a:extLst>
          </p:cNvPr>
          <p:cNvSpPr>
            <a:spLocks noGrp="1"/>
          </p:cNvSpPr>
          <p:nvPr>
            <p:ph type="dt" sz="half" idx="10"/>
          </p:nvPr>
        </p:nvSpPr>
        <p:spPr/>
        <p:txBody>
          <a:bodyPr/>
          <a:lstStyle/>
          <a:p>
            <a:fld id="{0022CAC3-32CE-D146-B400-B3F1685B0FE4}" type="datetimeFigureOut">
              <a:rPr lang="en-LT" smtClean="0"/>
              <a:t>2020-12-03</a:t>
            </a:fld>
            <a:endParaRPr lang="en-LT"/>
          </a:p>
        </p:txBody>
      </p:sp>
      <p:sp>
        <p:nvSpPr>
          <p:cNvPr id="3" name="Footer Placeholder 2">
            <a:extLst>
              <a:ext uri="{FF2B5EF4-FFF2-40B4-BE49-F238E27FC236}">
                <a16:creationId xmlns:a16="http://schemas.microsoft.com/office/drawing/2014/main" id="{3EB4E6BE-E502-2D49-AB58-FE2315FA687F}"/>
              </a:ext>
            </a:extLst>
          </p:cNvPr>
          <p:cNvSpPr>
            <a:spLocks noGrp="1"/>
          </p:cNvSpPr>
          <p:nvPr>
            <p:ph type="ftr" sz="quarter" idx="11"/>
          </p:nvPr>
        </p:nvSpPr>
        <p:spPr/>
        <p:txBody>
          <a:bodyPr/>
          <a:lstStyle/>
          <a:p>
            <a:endParaRPr lang="en-LT"/>
          </a:p>
        </p:txBody>
      </p:sp>
      <p:sp>
        <p:nvSpPr>
          <p:cNvPr id="4" name="Slide Number Placeholder 3">
            <a:extLst>
              <a:ext uri="{FF2B5EF4-FFF2-40B4-BE49-F238E27FC236}">
                <a16:creationId xmlns:a16="http://schemas.microsoft.com/office/drawing/2014/main" id="{7451E02B-30B2-944E-A6BB-66FBDD21576B}"/>
              </a:ext>
            </a:extLst>
          </p:cNvPr>
          <p:cNvSpPr>
            <a:spLocks noGrp="1"/>
          </p:cNvSpPr>
          <p:nvPr>
            <p:ph type="sldNum" sz="quarter" idx="12"/>
          </p:nvPr>
        </p:nvSpPr>
        <p:spPr/>
        <p:txBody>
          <a:bodyPr/>
          <a:lstStyle/>
          <a:p>
            <a:fld id="{421B28C2-704A-1C47-AA00-3B4CD8479201}" type="slidenum">
              <a:rPr lang="en-LT" smtClean="0"/>
              <a:t>‹#›</a:t>
            </a:fld>
            <a:endParaRPr lang="en-LT"/>
          </a:p>
        </p:txBody>
      </p:sp>
    </p:spTree>
    <p:extLst>
      <p:ext uri="{BB962C8B-B14F-4D97-AF65-F5344CB8AC3E}">
        <p14:creationId xmlns:p14="http://schemas.microsoft.com/office/powerpoint/2010/main" val="3365264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863A3-9D78-3341-BC9B-A6EF2EB6B24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LT"/>
          </a:p>
        </p:txBody>
      </p:sp>
      <p:sp>
        <p:nvSpPr>
          <p:cNvPr id="3" name="Content Placeholder 2">
            <a:extLst>
              <a:ext uri="{FF2B5EF4-FFF2-40B4-BE49-F238E27FC236}">
                <a16:creationId xmlns:a16="http://schemas.microsoft.com/office/drawing/2014/main" id="{BC4F36A3-067E-1D4D-A7E4-D103D07626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Text Placeholder 3">
            <a:extLst>
              <a:ext uri="{FF2B5EF4-FFF2-40B4-BE49-F238E27FC236}">
                <a16:creationId xmlns:a16="http://schemas.microsoft.com/office/drawing/2014/main" id="{4EBC6F79-2010-3B4D-B06E-D184A58B21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613F5BE-FA62-2C4C-9258-425AB7FCF47E}"/>
              </a:ext>
            </a:extLst>
          </p:cNvPr>
          <p:cNvSpPr>
            <a:spLocks noGrp="1"/>
          </p:cNvSpPr>
          <p:nvPr>
            <p:ph type="dt" sz="half" idx="10"/>
          </p:nvPr>
        </p:nvSpPr>
        <p:spPr/>
        <p:txBody>
          <a:bodyPr/>
          <a:lstStyle/>
          <a:p>
            <a:fld id="{0022CAC3-32CE-D146-B400-B3F1685B0FE4}" type="datetimeFigureOut">
              <a:rPr lang="en-LT" smtClean="0"/>
              <a:t>2020-12-03</a:t>
            </a:fld>
            <a:endParaRPr lang="en-LT"/>
          </a:p>
        </p:txBody>
      </p:sp>
      <p:sp>
        <p:nvSpPr>
          <p:cNvPr id="6" name="Footer Placeholder 5">
            <a:extLst>
              <a:ext uri="{FF2B5EF4-FFF2-40B4-BE49-F238E27FC236}">
                <a16:creationId xmlns:a16="http://schemas.microsoft.com/office/drawing/2014/main" id="{C0FFF4F5-5BCC-C548-9F49-316871C6EAB6}"/>
              </a:ext>
            </a:extLst>
          </p:cNvPr>
          <p:cNvSpPr>
            <a:spLocks noGrp="1"/>
          </p:cNvSpPr>
          <p:nvPr>
            <p:ph type="ftr" sz="quarter" idx="11"/>
          </p:nvPr>
        </p:nvSpPr>
        <p:spPr/>
        <p:txBody>
          <a:bodyPr/>
          <a:lstStyle/>
          <a:p>
            <a:endParaRPr lang="en-LT"/>
          </a:p>
        </p:txBody>
      </p:sp>
      <p:sp>
        <p:nvSpPr>
          <p:cNvPr id="7" name="Slide Number Placeholder 6">
            <a:extLst>
              <a:ext uri="{FF2B5EF4-FFF2-40B4-BE49-F238E27FC236}">
                <a16:creationId xmlns:a16="http://schemas.microsoft.com/office/drawing/2014/main" id="{74B073A2-2433-C646-861E-0F726EA713DD}"/>
              </a:ext>
            </a:extLst>
          </p:cNvPr>
          <p:cNvSpPr>
            <a:spLocks noGrp="1"/>
          </p:cNvSpPr>
          <p:nvPr>
            <p:ph type="sldNum" sz="quarter" idx="12"/>
          </p:nvPr>
        </p:nvSpPr>
        <p:spPr/>
        <p:txBody>
          <a:bodyPr/>
          <a:lstStyle/>
          <a:p>
            <a:fld id="{421B28C2-704A-1C47-AA00-3B4CD8479201}" type="slidenum">
              <a:rPr lang="en-LT" smtClean="0"/>
              <a:t>‹#›</a:t>
            </a:fld>
            <a:endParaRPr lang="en-LT"/>
          </a:p>
        </p:txBody>
      </p:sp>
    </p:spTree>
    <p:extLst>
      <p:ext uri="{BB962C8B-B14F-4D97-AF65-F5344CB8AC3E}">
        <p14:creationId xmlns:p14="http://schemas.microsoft.com/office/powerpoint/2010/main" val="551508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D210-8E6F-C14F-BC35-7BC80F1FC74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LT"/>
          </a:p>
        </p:txBody>
      </p:sp>
      <p:sp>
        <p:nvSpPr>
          <p:cNvPr id="3" name="Picture Placeholder 2">
            <a:extLst>
              <a:ext uri="{FF2B5EF4-FFF2-40B4-BE49-F238E27FC236}">
                <a16:creationId xmlns:a16="http://schemas.microsoft.com/office/drawing/2014/main" id="{56033C22-B885-F740-9702-59CE32806D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LT"/>
          </a:p>
        </p:txBody>
      </p:sp>
      <p:sp>
        <p:nvSpPr>
          <p:cNvPr id="4" name="Text Placeholder 3">
            <a:extLst>
              <a:ext uri="{FF2B5EF4-FFF2-40B4-BE49-F238E27FC236}">
                <a16:creationId xmlns:a16="http://schemas.microsoft.com/office/drawing/2014/main" id="{317FFEF7-A156-DA4A-9055-114D21C7A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D6CDE59-6F93-6A42-9A22-F1FAB401409F}"/>
              </a:ext>
            </a:extLst>
          </p:cNvPr>
          <p:cNvSpPr>
            <a:spLocks noGrp="1"/>
          </p:cNvSpPr>
          <p:nvPr>
            <p:ph type="dt" sz="half" idx="10"/>
          </p:nvPr>
        </p:nvSpPr>
        <p:spPr/>
        <p:txBody>
          <a:bodyPr/>
          <a:lstStyle/>
          <a:p>
            <a:fld id="{0022CAC3-32CE-D146-B400-B3F1685B0FE4}" type="datetimeFigureOut">
              <a:rPr lang="en-LT" smtClean="0"/>
              <a:t>2020-12-03</a:t>
            </a:fld>
            <a:endParaRPr lang="en-LT"/>
          </a:p>
        </p:txBody>
      </p:sp>
      <p:sp>
        <p:nvSpPr>
          <p:cNvPr id="6" name="Footer Placeholder 5">
            <a:extLst>
              <a:ext uri="{FF2B5EF4-FFF2-40B4-BE49-F238E27FC236}">
                <a16:creationId xmlns:a16="http://schemas.microsoft.com/office/drawing/2014/main" id="{A8586171-59E5-7D42-9FA9-F17D42D31E29}"/>
              </a:ext>
            </a:extLst>
          </p:cNvPr>
          <p:cNvSpPr>
            <a:spLocks noGrp="1"/>
          </p:cNvSpPr>
          <p:nvPr>
            <p:ph type="ftr" sz="quarter" idx="11"/>
          </p:nvPr>
        </p:nvSpPr>
        <p:spPr/>
        <p:txBody>
          <a:bodyPr/>
          <a:lstStyle/>
          <a:p>
            <a:endParaRPr lang="en-LT"/>
          </a:p>
        </p:txBody>
      </p:sp>
      <p:sp>
        <p:nvSpPr>
          <p:cNvPr id="7" name="Slide Number Placeholder 6">
            <a:extLst>
              <a:ext uri="{FF2B5EF4-FFF2-40B4-BE49-F238E27FC236}">
                <a16:creationId xmlns:a16="http://schemas.microsoft.com/office/drawing/2014/main" id="{26CD3F48-F8E1-1541-9119-64AE910AB804}"/>
              </a:ext>
            </a:extLst>
          </p:cNvPr>
          <p:cNvSpPr>
            <a:spLocks noGrp="1"/>
          </p:cNvSpPr>
          <p:nvPr>
            <p:ph type="sldNum" sz="quarter" idx="12"/>
          </p:nvPr>
        </p:nvSpPr>
        <p:spPr/>
        <p:txBody>
          <a:bodyPr/>
          <a:lstStyle/>
          <a:p>
            <a:fld id="{421B28C2-704A-1C47-AA00-3B4CD8479201}" type="slidenum">
              <a:rPr lang="en-LT" smtClean="0"/>
              <a:t>‹#›</a:t>
            </a:fld>
            <a:endParaRPr lang="en-LT"/>
          </a:p>
        </p:txBody>
      </p:sp>
    </p:spTree>
    <p:extLst>
      <p:ext uri="{BB962C8B-B14F-4D97-AF65-F5344CB8AC3E}">
        <p14:creationId xmlns:p14="http://schemas.microsoft.com/office/powerpoint/2010/main" val="226486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4E80E5-BB83-8040-AB4C-3FB6C81CFC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LT"/>
          </a:p>
        </p:txBody>
      </p:sp>
      <p:sp>
        <p:nvSpPr>
          <p:cNvPr id="3" name="Text Placeholder 2">
            <a:extLst>
              <a:ext uri="{FF2B5EF4-FFF2-40B4-BE49-F238E27FC236}">
                <a16:creationId xmlns:a16="http://schemas.microsoft.com/office/drawing/2014/main" id="{1525559A-CFBB-B048-A105-F37C676BB5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CFFCCB15-68EB-C241-AF63-E3487A10C4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22CAC3-32CE-D146-B400-B3F1685B0FE4}" type="datetimeFigureOut">
              <a:rPr lang="en-LT" smtClean="0"/>
              <a:t>2020-12-03</a:t>
            </a:fld>
            <a:endParaRPr lang="en-LT"/>
          </a:p>
        </p:txBody>
      </p:sp>
      <p:sp>
        <p:nvSpPr>
          <p:cNvPr id="5" name="Footer Placeholder 4">
            <a:extLst>
              <a:ext uri="{FF2B5EF4-FFF2-40B4-BE49-F238E27FC236}">
                <a16:creationId xmlns:a16="http://schemas.microsoft.com/office/drawing/2014/main" id="{87FE0FF6-A445-494C-8C97-DF21017199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LT"/>
          </a:p>
        </p:txBody>
      </p:sp>
      <p:sp>
        <p:nvSpPr>
          <p:cNvPr id="6" name="Slide Number Placeholder 5">
            <a:extLst>
              <a:ext uri="{FF2B5EF4-FFF2-40B4-BE49-F238E27FC236}">
                <a16:creationId xmlns:a16="http://schemas.microsoft.com/office/drawing/2014/main" id="{B4232A19-9F22-4C4D-A9D6-571271D3CC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1B28C2-704A-1C47-AA00-3B4CD8479201}" type="slidenum">
              <a:rPr lang="en-LT" smtClean="0"/>
              <a:t>‹#›</a:t>
            </a:fld>
            <a:endParaRPr lang="en-LT"/>
          </a:p>
        </p:txBody>
      </p:sp>
    </p:spTree>
    <p:extLst>
      <p:ext uri="{BB962C8B-B14F-4D97-AF65-F5344CB8AC3E}">
        <p14:creationId xmlns:p14="http://schemas.microsoft.com/office/powerpoint/2010/main" val="1240933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02212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A4F86C4E-5679-9748-A18E-043965078569}"/>
              </a:ext>
            </a:extLst>
          </p:cNvPr>
          <p:cNvSpPr>
            <a:spLocks noGrp="1"/>
          </p:cNvSpPr>
          <p:nvPr>
            <p:ph type="subTitle" idx="1"/>
          </p:nvPr>
        </p:nvSpPr>
        <p:spPr>
          <a:xfrm>
            <a:off x="5445676" y="3753492"/>
            <a:ext cx="5946202" cy="838831"/>
          </a:xfrm>
        </p:spPr>
        <p:txBody>
          <a:bodyPr anchor="b">
            <a:normAutofit/>
          </a:bodyPr>
          <a:lstStyle/>
          <a:p>
            <a:pPr algn="r"/>
            <a:r>
              <a:rPr lang="tr-TR" sz="1800" b="1" i="1">
                <a:solidFill>
                  <a:srgbClr val="000000"/>
                </a:solidFill>
              </a:rPr>
              <a:t>PROBIOTICS AWARENESS SURVEY</a:t>
            </a:r>
            <a:endParaRPr lang="en-LT" sz="1800">
              <a:solidFill>
                <a:srgbClr val="000000"/>
              </a:solidFill>
            </a:endParaRPr>
          </a:p>
          <a:p>
            <a:pPr algn="r"/>
            <a:endParaRPr lang="en-LT" sz="1800">
              <a:solidFill>
                <a:srgbClr val="000000"/>
              </a:solidFill>
            </a:endParaRPr>
          </a:p>
        </p:txBody>
      </p:sp>
      <p:sp>
        <p:nvSpPr>
          <p:cNvPr id="2" name="Title 1">
            <a:extLst>
              <a:ext uri="{FF2B5EF4-FFF2-40B4-BE49-F238E27FC236}">
                <a16:creationId xmlns:a16="http://schemas.microsoft.com/office/drawing/2014/main" id="{919D45A0-7216-314A-9091-7A6D285B985D}"/>
              </a:ext>
            </a:extLst>
          </p:cNvPr>
          <p:cNvSpPr>
            <a:spLocks noGrp="1"/>
          </p:cNvSpPr>
          <p:nvPr>
            <p:ph type="ctrTitle"/>
          </p:nvPr>
        </p:nvSpPr>
        <p:spPr>
          <a:xfrm>
            <a:off x="5445299" y="4592325"/>
            <a:ext cx="5946579" cy="1514185"/>
          </a:xfrm>
        </p:spPr>
        <p:txBody>
          <a:bodyPr anchor="t">
            <a:normAutofit/>
          </a:bodyPr>
          <a:lstStyle/>
          <a:p>
            <a:pPr algn="r"/>
            <a:r>
              <a:rPr lang="en-LT" sz="4000" i="1">
                <a:solidFill>
                  <a:srgbClr val="000000"/>
                </a:solidFill>
              </a:rPr>
              <a:t>All Disease Begins in the Gut</a:t>
            </a:r>
            <a:endParaRPr lang="en-LT" sz="4000">
              <a:solidFill>
                <a:srgbClr val="000000"/>
              </a:solidFill>
            </a:endParaRPr>
          </a:p>
        </p:txBody>
      </p:sp>
      <p:sp>
        <p:nvSpPr>
          <p:cNvPr id="14"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80219"/>
            <a:ext cx="4383459" cy="5287256"/>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2946" y="0"/>
            <a:ext cx="4185112" cy="3170097"/>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EU flag-Erasmus+_vect_POS_4">
            <a:extLst>
              <a:ext uri="{FF2B5EF4-FFF2-40B4-BE49-F238E27FC236}">
                <a16:creationId xmlns:a16="http://schemas.microsoft.com/office/drawing/2014/main" id="{D3BCCF21-060B-A44A-9D3E-8D4764FABE36}"/>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5418595" y="869549"/>
            <a:ext cx="2754249" cy="784960"/>
          </a:xfrm>
          <a:prstGeom prst="rect">
            <a:avLst/>
          </a:prstGeom>
          <a:noFill/>
        </p:spPr>
      </p:pic>
      <p:pic>
        <p:nvPicPr>
          <p:cNvPr id="4" name="Picture 3">
            <a:extLst>
              <a:ext uri="{FF2B5EF4-FFF2-40B4-BE49-F238E27FC236}">
                <a16:creationId xmlns:a16="http://schemas.microsoft.com/office/drawing/2014/main" id="{74156BA9-EE38-B445-8410-EDD5C25AB36B}"/>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323181" y="3657570"/>
            <a:ext cx="3163437" cy="1526358"/>
          </a:xfrm>
          <a:prstGeom prst="rect">
            <a:avLst/>
          </a:prstGeom>
          <a:noFill/>
        </p:spPr>
      </p:pic>
    </p:spTree>
    <p:extLst>
      <p:ext uri="{BB962C8B-B14F-4D97-AF65-F5344CB8AC3E}">
        <p14:creationId xmlns:p14="http://schemas.microsoft.com/office/powerpoint/2010/main" val="590723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D3DC6BDC-2F8C-C448-B9BA-6109C79B9EBB}"/>
              </a:ext>
            </a:extLst>
          </p:cNvPr>
          <p:cNvPicPr>
            <a:picLocks noChangeAspect="1"/>
          </p:cNvPicPr>
          <p:nvPr/>
        </p:nvPicPr>
        <p:blipFill>
          <a:blip r:embed="rId2"/>
          <a:stretch>
            <a:fillRect/>
          </a:stretch>
        </p:blipFill>
        <p:spPr>
          <a:xfrm>
            <a:off x="7863658" y="287080"/>
            <a:ext cx="3490142" cy="6097030"/>
          </a:xfrm>
          <a:prstGeom prst="rect">
            <a:avLst/>
          </a:prstGeom>
        </p:spPr>
      </p:pic>
      <p:sp>
        <p:nvSpPr>
          <p:cNvPr id="5" name="Rectangle 4">
            <a:extLst>
              <a:ext uri="{FF2B5EF4-FFF2-40B4-BE49-F238E27FC236}">
                <a16:creationId xmlns:a16="http://schemas.microsoft.com/office/drawing/2014/main" id="{AA3C4B5A-41EB-A84A-9380-3DE8ADB23A73}"/>
              </a:ext>
            </a:extLst>
          </p:cNvPr>
          <p:cNvSpPr/>
          <p:nvPr/>
        </p:nvSpPr>
        <p:spPr>
          <a:xfrm>
            <a:off x="2982096" y="444242"/>
            <a:ext cx="3981451" cy="5915274"/>
          </a:xfrm>
          <a:prstGeom prst="rect">
            <a:avLst/>
          </a:prstGeom>
        </p:spPr>
        <p:txBody>
          <a:bodyPr wrap="square">
            <a:spAutoFit/>
          </a:bodyPr>
          <a:lstStyle/>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9. </a:t>
            </a:r>
            <a:r>
              <a:rPr lang="tr-TR" dirty="0" err="1">
                <a:latin typeface="Calibri" panose="020F0502020204030204" pitchFamily="34" charset="0"/>
                <a:ea typeface="Calibri" panose="020F0502020204030204" pitchFamily="34" charset="0"/>
                <a:cs typeface="Times New Roman" panose="02020603050405020304" pitchFamily="18" charset="0"/>
              </a:rPr>
              <a:t>Would</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you</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use</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probiotics</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if</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they</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were</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recommended</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by</a:t>
            </a:r>
            <a:r>
              <a:rPr lang="tr-TR" dirty="0">
                <a:latin typeface="Calibri" panose="020F0502020204030204" pitchFamily="34" charset="0"/>
                <a:ea typeface="Calibri" panose="020F0502020204030204" pitchFamily="34" charset="0"/>
                <a:cs typeface="Times New Roman" panose="02020603050405020304" pitchFamily="18" charset="0"/>
              </a:rPr>
              <a:t> </a:t>
            </a:r>
            <a:endParaRPr lang="en-LT"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 </a:t>
            </a: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1. </a:t>
            </a:r>
            <a:r>
              <a:rPr lang="tr-TR" dirty="0" err="1">
                <a:latin typeface="Calibri" panose="020F0502020204030204" pitchFamily="34" charset="0"/>
                <a:ea typeface="Calibri" panose="020F0502020204030204" pitchFamily="34" charset="0"/>
                <a:cs typeface="Times New Roman" panose="02020603050405020304" pitchFamily="18" charset="0"/>
              </a:rPr>
              <a:t>Pharmacist</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2. </a:t>
            </a:r>
            <a:r>
              <a:rPr lang="tr-TR" dirty="0" err="1">
                <a:latin typeface="Calibri" panose="020F0502020204030204" pitchFamily="34" charset="0"/>
                <a:ea typeface="Calibri" panose="020F0502020204030204" pitchFamily="34" charset="0"/>
                <a:cs typeface="Times New Roman" panose="02020603050405020304" pitchFamily="18" charset="0"/>
              </a:rPr>
              <a:t>Dietician</a:t>
            </a:r>
            <a:r>
              <a:rPr lang="tr-TR" dirty="0">
                <a:latin typeface="Calibri" panose="020F0502020204030204" pitchFamily="34" charset="0"/>
                <a:ea typeface="Calibri" panose="020F0502020204030204" pitchFamily="34" charset="0"/>
                <a:cs typeface="Times New Roman" panose="02020603050405020304" pitchFamily="18" charset="0"/>
              </a:rPr>
              <a:t> / </a:t>
            </a:r>
            <a:r>
              <a:rPr lang="tr-TR" dirty="0" err="1">
                <a:latin typeface="Calibri" panose="020F0502020204030204" pitchFamily="34" charset="0"/>
                <a:ea typeface="Calibri" panose="020F0502020204030204" pitchFamily="34" charset="0"/>
                <a:cs typeface="Times New Roman" panose="02020603050405020304" pitchFamily="18" charset="0"/>
              </a:rPr>
              <a:t>Nutritionist</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3. </a:t>
            </a:r>
            <a:r>
              <a:rPr lang="tr-TR" dirty="0" err="1">
                <a:latin typeface="Calibri" panose="020F0502020204030204" pitchFamily="34" charset="0"/>
                <a:ea typeface="Calibri" panose="020F0502020204030204" pitchFamily="34" charset="0"/>
                <a:cs typeface="Times New Roman" panose="02020603050405020304" pitchFamily="18" charset="0"/>
              </a:rPr>
              <a:t>Friend</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or</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family</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member</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4. </a:t>
            </a:r>
            <a:r>
              <a:rPr lang="tr-TR" dirty="0" err="1">
                <a:latin typeface="Calibri" panose="020F0502020204030204" pitchFamily="34" charset="0"/>
                <a:ea typeface="Calibri" panose="020F0502020204030204" pitchFamily="34" charset="0"/>
                <a:cs typeface="Times New Roman" panose="02020603050405020304" pitchFamily="18" charset="0"/>
              </a:rPr>
              <a:t>Doctor</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5. </a:t>
            </a:r>
            <a:r>
              <a:rPr lang="tr-TR" dirty="0" err="1">
                <a:latin typeface="Calibri" panose="020F0502020204030204" pitchFamily="34" charset="0"/>
                <a:ea typeface="Calibri" panose="020F0502020204030204" pitchFamily="34" charset="0"/>
                <a:cs typeface="Times New Roman" panose="02020603050405020304" pitchFamily="18" charset="0"/>
              </a:rPr>
              <a:t>Naturopath</a:t>
            </a:r>
            <a:endParaRPr lang="tr-TR"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tr-TR"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Total</a:t>
            </a:r>
            <a:endParaRPr lang="en-LT"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60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1CED65BC-0F5D-3646-BC75-0AD19481F0DC}"/>
              </a:ext>
            </a:extLst>
          </p:cNvPr>
          <p:cNvPicPr>
            <a:picLocks noChangeAspect="1"/>
          </p:cNvPicPr>
          <p:nvPr/>
        </p:nvPicPr>
        <p:blipFill>
          <a:blip r:embed="rId2"/>
          <a:stretch>
            <a:fillRect/>
          </a:stretch>
        </p:blipFill>
        <p:spPr>
          <a:xfrm>
            <a:off x="8013840" y="365125"/>
            <a:ext cx="3042831" cy="6161970"/>
          </a:xfrm>
          <a:prstGeom prst="rect">
            <a:avLst/>
          </a:prstGeom>
        </p:spPr>
      </p:pic>
      <p:sp>
        <p:nvSpPr>
          <p:cNvPr id="5" name="Rectangle 4">
            <a:extLst>
              <a:ext uri="{FF2B5EF4-FFF2-40B4-BE49-F238E27FC236}">
                <a16:creationId xmlns:a16="http://schemas.microsoft.com/office/drawing/2014/main" id="{107DCF96-AC8C-4D45-A093-BC7A8EC4E41D}"/>
              </a:ext>
            </a:extLst>
          </p:cNvPr>
          <p:cNvSpPr/>
          <p:nvPr/>
        </p:nvSpPr>
        <p:spPr>
          <a:xfrm>
            <a:off x="3476625" y="518028"/>
            <a:ext cx="3338513" cy="6211637"/>
          </a:xfrm>
          <a:prstGeom prst="rect">
            <a:avLst/>
          </a:prstGeom>
        </p:spPr>
        <p:txBody>
          <a:bodyPr wrap="square">
            <a:spAutoFit/>
          </a:bodyPr>
          <a:lstStyle/>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10. How </a:t>
            </a:r>
            <a:r>
              <a:rPr lang="tr-TR" dirty="0" err="1">
                <a:latin typeface="Calibri" panose="020F0502020204030204" pitchFamily="34" charset="0"/>
                <a:ea typeface="Calibri" panose="020F0502020204030204" pitchFamily="34" charset="0"/>
                <a:cs typeface="Times New Roman" panose="02020603050405020304" pitchFamily="18" charset="0"/>
              </a:rPr>
              <a:t>would</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you</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reach</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information</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about</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probiotics</a:t>
            </a:r>
            <a:r>
              <a:rPr lang="tr-TR" dirty="0">
                <a:latin typeface="Calibri" panose="020F0502020204030204" pitchFamily="34" charset="0"/>
                <a:ea typeface="Calibri" panose="020F0502020204030204" pitchFamily="34" charset="0"/>
                <a:cs typeface="Times New Roman" panose="02020603050405020304" pitchFamily="18" charset="0"/>
              </a:rPr>
              <a:t>?</a:t>
            </a:r>
            <a:endParaRPr lang="en-LT"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 </a:t>
            </a: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1. </a:t>
            </a:r>
            <a:r>
              <a:rPr lang="tr-TR" dirty="0" err="1">
                <a:latin typeface="Calibri" panose="020F0502020204030204" pitchFamily="34" charset="0"/>
                <a:ea typeface="Calibri" panose="020F0502020204030204" pitchFamily="34" charset="0"/>
                <a:cs typeface="Times New Roman" panose="02020603050405020304" pitchFamily="18" charset="0"/>
              </a:rPr>
              <a:t>Television</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2. Internet</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3. </a:t>
            </a:r>
            <a:r>
              <a:rPr lang="tr-TR" dirty="0" err="1">
                <a:latin typeface="Calibri" panose="020F0502020204030204" pitchFamily="34" charset="0"/>
                <a:ea typeface="Calibri" panose="020F0502020204030204" pitchFamily="34" charset="0"/>
                <a:cs typeface="Times New Roman" panose="02020603050405020304" pitchFamily="18" charset="0"/>
              </a:rPr>
              <a:t>Friends</a:t>
            </a:r>
            <a:r>
              <a:rPr lang="tr-TR" dirty="0">
                <a:latin typeface="Calibri" panose="020F0502020204030204" pitchFamily="34" charset="0"/>
                <a:ea typeface="Calibri" panose="020F0502020204030204" pitchFamily="34" charset="0"/>
                <a:cs typeface="Times New Roman" panose="02020603050405020304" pitchFamily="18" charset="0"/>
              </a:rPr>
              <a:t> / </a:t>
            </a:r>
            <a:r>
              <a:rPr lang="tr-TR" dirty="0" err="1">
                <a:latin typeface="Calibri" panose="020F0502020204030204" pitchFamily="34" charset="0"/>
                <a:ea typeface="Calibri" panose="020F0502020204030204" pitchFamily="34" charset="0"/>
                <a:cs typeface="Times New Roman" panose="02020603050405020304" pitchFamily="18" charset="0"/>
              </a:rPr>
              <a:t>Family</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members</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4. </a:t>
            </a:r>
            <a:r>
              <a:rPr lang="tr-TR" dirty="0" err="1">
                <a:latin typeface="Calibri" panose="020F0502020204030204" pitchFamily="34" charset="0"/>
                <a:ea typeface="Calibri" panose="020F0502020204030204" pitchFamily="34" charset="0"/>
                <a:cs typeface="Times New Roman" panose="02020603050405020304" pitchFamily="18" charset="0"/>
              </a:rPr>
              <a:t>Dietician</a:t>
            </a:r>
            <a:r>
              <a:rPr lang="tr-TR" dirty="0">
                <a:latin typeface="Calibri" panose="020F0502020204030204" pitchFamily="34" charset="0"/>
                <a:ea typeface="Calibri" panose="020F0502020204030204" pitchFamily="34" charset="0"/>
                <a:cs typeface="Times New Roman" panose="02020603050405020304" pitchFamily="18" charset="0"/>
              </a:rPr>
              <a:t> / </a:t>
            </a:r>
            <a:r>
              <a:rPr lang="tr-TR" dirty="0" err="1">
                <a:latin typeface="Calibri" panose="020F0502020204030204" pitchFamily="34" charset="0"/>
                <a:ea typeface="Calibri" panose="020F0502020204030204" pitchFamily="34" charset="0"/>
                <a:cs typeface="Times New Roman" panose="02020603050405020304" pitchFamily="18" charset="0"/>
              </a:rPr>
              <a:t>Nutritionist</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5. </a:t>
            </a:r>
            <a:r>
              <a:rPr lang="tr-TR" dirty="0" err="1">
                <a:latin typeface="Calibri" panose="020F0502020204030204" pitchFamily="34" charset="0"/>
                <a:ea typeface="Calibri" panose="020F0502020204030204" pitchFamily="34" charset="0"/>
                <a:cs typeface="Times New Roman" panose="02020603050405020304" pitchFamily="18" charset="0"/>
              </a:rPr>
              <a:t>Doctor</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6. </a:t>
            </a:r>
            <a:r>
              <a:rPr lang="tr-TR" dirty="0" err="1">
                <a:latin typeface="Calibri" panose="020F0502020204030204" pitchFamily="34" charset="0"/>
                <a:ea typeface="Calibri" panose="020F0502020204030204" pitchFamily="34" charset="0"/>
                <a:cs typeface="Times New Roman" panose="02020603050405020304" pitchFamily="18" charset="0"/>
              </a:rPr>
              <a:t>Ads</a:t>
            </a:r>
            <a:endParaRPr lang="tr-TR"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tr-TR"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Total</a:t>
            </a:r>
            <a:endParaRPr lang="en-LT"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8037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6E8D00-D6E3-5A45-B5B5-1CB737A0B80E}"/>
              </a:ext>
            </a:extLst>
          </p:cNvPr>
          <p:cNvPicPr>
            <a:picLocks noChangeAspect="1"/>
          </p:cNvPicPr>
          <p:nvPr/>
        </p:nvPicPr>
        <p:blipFill>
          <a:blip r:embed="rId2"/>
          <a:stretch>
            <a:fillRect/>
          </a:stretch>
        </p:blipFill>
        <p:spPr>
          <a:xfrm>
            <a:off x="7586471" y="365125"/>
            <a:ext cx="3767329" cy="5964938"/>
          </a:xfrm>
          <a:prstGeom prst="rect">
            <a:avLst/>
          </a:prstGeom>
        </p:spPr>
      </p:pic>
      <p:sp>
        <p:nvSpPr>
          <p:cNvPr id="5" name="Rectangle 4">
            <a:extLst>
              <a:ext uri="{FF2B5EF4-FFF2-40B4-BE49-F238E27FC236}">
                <a16:creationId xmlns:a16="http://schemas.microsoft.com/office/drawing/2014/main" id="{1B9BF415-A194-D247-9004-17FA2E0993BD}"/>
              </a:ext>
            </a:extLst>
          </p:cNvPr>
          <p:cNvSpPr/>
          <p:nvPr/>
        </p:nvSpPr>
        <p:spPr>
          <a:xfrm>
            <a:off x="3305175" y="485778"/>
            <a:ext cx="3881438" cy="5618910"/>
          </a:xfrm>
          <a:prstGeom prst="rect">
            <a:avLst/>
          </a:prstGeom>
        </p:spPr>
        <p:txBody>
          <a:bodyPr wrap="square">
            <a:spAutoFit/>
          </a:bodyPr>
          <a:lstStyle/>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11. How </a:t>
            </a:r>
            <a:r>
              <a:rPr lang="tr-TR" dirty="0" err="1">
                <a:latin typeface="Calibri" panose="020F0502020204030204" pitchFamily="34" charset="0"/>
                <a:ea typeface="Calibri" panose="020F0502020204030204" pitchFamily="34" charset="0"/>
                <a:cs typeface="Times New Roman" panose="02020603050405020304" pitchFamily="18" charset="0"/>
              </a:rPr>
              <a:t>frequently</a:t>
            </a:r>
            <a:r>
              <a:rPr lang="tr-TR" dirty="0">
                <a:latin typeface="Calibri" panose="020F0502020204030204" pitchFamily="34" charset="0"/>
                <a:ea typeface="Calibri" panose="020F0502020204030204" pitchFamily="34" charset="0"/>
                <a:cs typeface="Times New Roman" panose="02020603050405020304" pitchFamily="18" charset="0"/>
              </a:rPr>
              <a:t> do </a:t>
            </a:r>
            <a:r>
              <a:rPr lang="tr-TR" dirty="0" err="1">
                <a:latin typeface="Calibri" panose="020F0502020204030204" pitchFamily="34" charset="0"/>
                <a:ea typeface="Calibri" panose="020F0502020204030204" pitchFamily="34" charset="0"/>
                <a:cs typeface="Times New Roman" panose="02020603050405020304" pitchFamily="18" charset="0"/>
              </a:rPr>
              <a:t>you</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consume</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probiotics</a:t>
            </a:r>
            <a:r>
              <a:rPr lang="tr-TR" dirty="0">
                <a:latin typeface="Calibri" panose="020F0502020204030204" pitchFamily="34" charset="0"/>
                <a:ea typeface="Calibri" panose="020F0502020204030204" pitchFamily="34" charset="0"/>
                <a:cs typeface="Times New Roman" panose="02020603050405020304" pitchFamily="18" charset="0"/>
              </a:rPr>
              <a:t>?</a:t>
            </a:r>
            <a:endParaRPr lang="en-LT"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 </a:t>
            </a: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1. Daily</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2. </a:t>
            </a:r>
            <a:r>
              <a:rPr lang="tr-TR" dirty="0" err="1">
                <a:latin typeface="Calibri" panose="020F0502020204030204" pitchFamily="34" charset="0"/>
                <a:ea typeface="Calibri" panose="020F0502020204030204" pitchFamily="34" charset="0"/>
                <a:cs typeface="Times New Roman" panose="02020603050405020304" pitchFamily="18" charset="0"/>
              </a:rPr>
              <a:t>Weekly</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3. </a:t>
            </a:r>
            <a:r>
              <a:rPr lang="tr-TR" dirty="0" err="1">
                <a:latin typeface="Calibri" panose="020F0502020204030204" pitchFamily="34" charset="0"/>
                <a:ea typeface="Calibri" panose="020F0502020204030204" pitchFamily="34" charset="0"/>
                <a:cs typeface="Times New Roman" panose="02020603050405020304" pitchFamily="18" charset="0"/>
              </a:rPr>
              <a:t>Several</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times</a:t>
            </a:r>
            <a:r>
              <a:rPr lang="tr-TR" dirty="0">
                <a:latin typeface="Calibri" panose="020F0502020204030204" pitchFamily="34" charset="0"/>
                <a:ea typeface="Calibri" panose="020F0502020204030204" pitchFamily="34" charset="0"/>
                <a:cs typeface="Times New Roman" panose="02020603050405020304" pitchFamily="18" charset="0"/>
              </a:rPr>
              <a:t> a </a:t>
            </a:r>
            <a:r>
              <a:rPr lang="tr-TR" dirty="0" err="1">
                <a:latin typeface="Calibri" panose="020F0502020204030204" pitchFamily="34" charset="0"/>
                <a:ea typeface="Calibri" panose="020F0502020204030204" pitchFamily="34" charset="0"/>
                <a:cs typeface="Times New Roman" panose="02020603050405020304" pitchFamily="18" charset="0"/>
              </a:rPr>
              <a:t>week</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4. </a:t>
            </a:r>
            <a:r>
              <a:rPr lang="tr-TR" dirty="0" err="1">
                <a:latin typeface="Calibri" panose="020F0502020204030204" pitchFamily="34" charset="0"/>
                <a:ea typeface="Calibri" panose="020F0502020204030204" pitchFamily="34" charset="0"/>
                <a:cs typeface="Times New Roman" panose="02020603050405020304" pitchFamily="18" charset="0"/>
              </a:rPr>
              <a:t>Only</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after</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consuming</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antibiotics</a:t>
            </a:r>
            <a:endParaRPr lang="tr-TR"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tr-TR"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Total</a:t>
            </a:r>
            <a:endParaRPr lang="en-LT"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1828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8C5EDC43-1089-F344-8AF4-148AE6586825}"/>
              </a:ext>
            </a:extLst>
          </p:cNvPr>
          <p:cNvPicPr>
            <a:picLocks noChangeAspect="1"/>
          </p:cNvPicPr>
          <p:nvPr/>
        </p:nvPicPr>
        <p:blipFill>
          <a:blip r:embed="rId2"/>
          <a:stretch>
            <a:fillRect/>
          </a:stretch>
        </p:blipFill>
        <p:spPr>
          <a:xfrm>
            <a:off x="8426543" y="549461"/>
            <a:ext cx="2817708" cy="5759077"/>
          </a:xfrm>
          <a:prstGeom prst="rect">
            <a:avLst/>
          </a:prstGeom>
        </p:spPr>
      </p:pic>
      <p:sp>
        <p:nvSpPr>
          <p:cNvPr id="5" name="Rectangle 4">
            <a:extLst>
              <a:ext uri="{FF2B5EF4-FFF2-40B4-BE49-F238E27FC236}">
                <a16:creationId xmlns:a16="http://schemas.microsoft.com/office/drawing/2014/main" id="{F3B9384D-A201-CC4B-83D5-737DBA966232}"/>
              </a:ext>
            </a:extLst>
          </p:cNvPr>
          <p:cNvSpPr/>
          <p:nvPr/>
        </p:nvSpPr>
        <p:spPr>
          <a:xfrm>
            <a:off x="4457700" y="549461"/>
            <a:ext cx="3276600" cy="5915274"/>
          </a:xfrm>
          <a:prstGeom prst="rect">
            <a:avLst/>
          </a:prstGeom>
        </p:spPr>
        <p:txBody>
          <a:bodyPr wrap="square">
            <a:spAutoFit/>
          </a:bodyPr>
          <a:lstStyle/>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12. </a:t>
            </a:r>
            <a:r>
              <a:rPr lang="tr-TR" dirty="0" err="1">
                <a:latin typeface="Calibri" panose="020F0502020204030204" pitchFamily="34" charset="0"/>
                <a:ea typeface="Calibri" panose="020F0502020204030204" pitchFamily="34" charset="0"/>
                <a:cs typeface="Times New Roman" panose="02020603050405020304" pitchFamily="18" charset="0"/>
              </a:rPr>
              <a:t>What</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benefits</a:t>
            </a:r>
            <a:r>
              <a:rPr lang="tr-TR" dirty="0">
                <a:latin typeface="Calibri" panose="020F0502020204030204" pitchFamily="34" charset="0"/>
                <a:ea typeface="Calibri" panose="020F0502020204030204" pitchFamily="34" charset="0"/>
                <a:cs typeface="Times New Roman" panose="02020603050405020304" pitchFamily="18" charset="0"/>
              </a:rPr>
              <a:t> do </a:t>
            </a:r>
            <a:r>
              <a:rPr lang="tr-TR" dirty="0" err="1">
                <a:latin typeface="Calibri" panose="020F0502020204030204" pitchFamily="34" charset="0"/>
                <a:ea typeface="Calibri" panose="020F0502020204030204" pitchFamily="34" charset="0"/>
                <a:cs typeface="Times New Roman" panose="02020603050405020304" pitchFamily="18" charset="0"/>
              </a:rPr>
              <a:t>you</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think</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probiotics</a:t>
            </a:r>
            <a:r>
              <a:rPr lang="tr-TR" dirty="0">
                <a:latin typeface="Calibri" panose="020F0502020204030204" pitchFamily="34" charset="0"/>
                <a:ea typeface="Calibri" panose="020F0502020204030204" pitchFamily="34" charset="0"/>
                <a:cs typeface="Times New Roman" panose="02020603050405020304" pitchFamily="18" charset="0"/>
              </a:rPr>
              <a:t> can </a:t>
            </a:r>
            <a:r>
              <a:rPr lang="tr-TR" dirty="0" err="1">
                <a:latin typeface="Calibri" panose="020F0502020204030204" pitchFamily="34" charset="0"/>
                <a:ea typeface="Calibri" panose="020F0502020204030204" pitchFamily="34" charset="0"/>
                <a:cs typeface="Times New Roman" panose="02020603050405020304" pitchFamily="18" charset="0"/>
              </a:rPr>
              <a:t>offer</a:t>
            </a:r>
            <a:r>
              <a:rPr lang="tr-TR" dirty="0">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 </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1. </a:t>
            </a:r>
            <a:r>
              <a:rPr lang="tr-TR" dirty="0" err="1">
                <a:latin typeface="Calibri" panose="020F0502020204030204" pitchFamily="34" charset="0"/>
                <a:ea typeface="Calibri" panose="020F0502020204030204" pitchFamily="34" charset="0"/>
                <a:cs typeface="Times New Roman" panose="02020603050405020304" pitchFamily="18" charset="0"/>
              </a:rPr>
              <a:t>It’s</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healthy</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2. </a:t>
            </a:r>
            <a:r>
              <a:rPr lang="tr-TR" dirty="0" err="1">
                <a:latin typeface="Calibri" panose="020F0502020204030204" pitchFamily="34" charset="0"/>
                <a:ea typeface="Calibri" panose="020F0502020204030204" pitchFamily="34" charset="0"/>
                <a:cs typeface="Times New Roman" panose="02020603050405020304" pitchFamily="18" charset="0"/>
              </a:rPr>
              <a:t>Improve</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my</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digestive</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health</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3. Help me </a:t>
            </a:r>
            <a:r>
              <a:rPr lang="tr-TR" dirty="0" err="1">
                <a:latin typeface="Calibri" panose="020F0502020204030204" pitchFamily="34" charset="0"/>
                <a:ea typeface="Calibri" panose="020F0502020204030204" pitchFamily="34" charset="0"/>
                <a:cs typeface="Times New Roman" panose="02020603050405020304" pitchFamily="18" charset="0"/>
              </a:rPr>
              <a:t>lose</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weight</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4. </a:t>
            </a:r>
            <a:r>
              <a:rPr lang="tr-TR" dirty="0" err="1">
                <a:latin typeface="Calibri" panose="020F0502020204030204" pitchFamily="34" charset="0"/>
                <a:ea typeface="Calibri" panose="020F0502020204030204" pitchFamily="34" charset="0"/>
                <a:cs typeface="Times New Roman" panose="02020603050405020304" pitchFamily="18" charset="0"/>
              </a:rPr>
              <a:t>Reduce</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bloating</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5. </a:t>
            </a:r>
            <a:r>
              <a:rPr lang="tr-TR" dirty="0" err="1">
                <a:latin typeface="Calibri" panose="020F0502020204030204" pitchFamily="34" charset="0"/>
                <a:ea typeface="Calibri" panose="020F0502020204030204" pitchFamily="34" charset="0"/>
                <a:cs typeface="Times New Roman" panose="02020603050405020304" pitchFamily="18" charset="0"/>
              </a:rPr>
              <a:t>Support</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my</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immune</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system</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6. </a:t>
            </a:r>
            <a:r>
              <a:rPr lang="tr-TR" dirty="0" err="1">
                <a:latin typeface="Calibri" panose="020F0502020204030204" pitchFamily="34" charset="0"/>
                <a:ea typeface="Calibri" panose="020F0502020204030204" pitchFamily="34" charset="0"/>
                <a:cs typeface="Times New Roman" panose="02020603050405020304" pitchFamily="18" charset="0"/>
              </a:rPr>
              <a:t>Relieve</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heartburn</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7. Help me </a:t>
            </a:r>
            <a:r>
              <a:rPr lang="tr-TR" dirty="0" err="1">
                <a:latin typeface="Calibri" panose="020F0502020204030204" pitchFamily="34" charset="0"/>
                <a:ea typeface="Calibri" panose="020F0502020204030204" pitchFamily="34" charset="0"/>
                <a:cs typeface="Times New Roman" panose="02020603050405020304" pitchFamily="18" charset="0"/>
              </a:rPr>
              <a:t>sleep</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better</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8. </a:t>
            </a:r>
            <a:r>
              <a:rPr lang="tr-TR" dirty="0" err="1">
                <a:latin typeface="Calibri" panose="020F0502020204030204" pitchFamily="34" charset="0"/>
                <a:ea typeface="Calibri" panose="020F0502020204030204" pitchFamily="34" charset="0"/>
                <a:cs typeface="Times New Roman" panose="02020603050405020304" pitchFamily="18" charset="0"/>
              </a:rPr>
              <a:t>Prevent</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constipation</a:t>
            </a:r>
            <a:endParaRPr lang="tr-TR"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tr-TR"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Total</a:t>
            </a:r>
            <a:endParaRPr lang="en-LT"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3238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BC435B-A6DE-AD4E-A30E-C286FD1B87B1}"/>
              </a:ext>
            </a:extLst>
          </p:cNvPr>
          <p:cNvPicPr>
            <a:picLocks noChangeAspect="1"/>
          </p:cNvPicPr>
          <p:nvPr/>
        </p:nvPicPr>
        <p:blipFill>
          <a:blip r:embed="rId2"/>
          <a:stretch>
            <a:fillRect/>
          </a:stretch>
        </p:blipFill>
        <p:spPr>
          <a:xfrm>
            <a:off x="7911501" y="582981"/>
            <a:ext cx="2801826" cy="5692037"/>
          </a:xfrm>
          <a:prstGeom prst="rect">
            <a:avLst/>
          </a:prstGeom>
        </p:spPr>
      </p:pic>
      <p:sp>
        <p:nvSpPr>
          <p:cNvPr id="5" name="Rectangle 4">
            <a:extLst>
              <a:ext uri="{FF2B5EF4-FFF2-40B4-BE49-F238E27FC236}">
                <a16:creationId xmlns:a16="http://schemas.microsoft.com/office/drawing/2014/main" id="{7A5F36FD-EE46-6149-B0EB-5A7BCA3E9173}"/>
              </a:ext>
            </a:extLst>
          </p:cNvPr>
          <p:cNvSpPr/>
          <p:nvPr/>
        </p:nvSpPr>
        <p:spPr>
          <a:xfrm>
            <a:off x="3862388" y="582981"/>
            <a:ext cx="3676650" cy="5915274"/>
          </a:xfrm>
          <a:prstGeom prst="rect">
            <a:avLst/>
          </a:prstGeom>
        </p:spPr>
        <p:txBody>
          <a:bodyPr wrap="square">
            <a:spAutoFit/>
          </a:bodyPr>
          <a:lstStyle/>
          <a:p>
            <a:pPr lvl="0">
              <a:lnSpc>
                <a:spcPct val="107000"/>
              </a:lnSpc>
            </a:pP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13.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which</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of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the</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following</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foods</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will</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you</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typically</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find</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probiotics</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LT"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p>
          <a:p>
            <a:pPr marL="457200">
              <a:lnSpc>
                <a:spcPct val="107000"/>
              </a:lnSpc>
            </a:pPr>
            <a:endParaRPr lang="tr-T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pPr>
            <a:endParaRPr lang="tr-T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pPr>
            <a:endParaRPr lang="tr-T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pPr>
            <a:endParaRPr lang="tr-T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pPr>
            <a:endParaRPr lang="tr-T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pPr>
            <a:endParaRPr lang="tr-T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pP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Clr>
                <a:srgbClr val="000000"/>
              </a:buClr>
            </a:pPr>
            <a:r>
              <a:rPr lang="tr-TR" dirty="0">
                <a:latin typeface="Calibri" panose="020F0502020204030204" pitchFamily="34" charset="0"/>
                <a:ea typeface="Times New Roman" panose="02020603050405020304" pitchFamily="18" charset="0"/>
                <a:cs typeface="Calibri" panose="020F0502020204030204" pitchFamily="34" charset="0"/>
              </a:rPr>
              <a:t>1. </a:t>
            </a:r>
            <a:r>
              <a:rPr lang="tr-TR" dirty="0" err="1">
                <a:latin typeface="Calibri" panose="020F0502020204030204" pitchFamily="34" charset="0"/>
                <a:ea typeface="Times New Roman" panose="02020603050405020304" pitchFamily="18" charset="0"/>
                <a:cs typeface="Calibri" panose="020F0502020204030204" pitchFamily="34" charset="0"/>
              </a:rPr>
              <a:t>Yoghurt</a:t>
            </a:r>
            <a:endParaRPr lang="en-LT" dirty="0">
              <a:latin typeface="Calibri" panose="020F0502020204030204" pitchFamily="34" charset="0"/>
              <a:ea typeface="Times New Roman" panose="02020603050405020304" pitchFamily="18" charset="0"/>
              <a:cs typeface="Calibri" panose="020F0502020204030204" pitchFamily="34" charset="0"/>
            </a:endParaRPr>
          </a:p>
          <a:p>
            <a:pPr lvl="0">
              <a:lnSpc>
                <a:spcPct val="107000"/>
              </a:lnSpc>
              <a:buClr>
                <a:srgbClr val="000000"/>
              </a:buClr>
            </a:pPr>
            <a:r>
              <a:rPr lang="tr-TR" dirty="0">
                <a:latin typeface="Calibri" panose="020F0502020204030204" pitchFamily="34" charset="0"/>
                <a:ea typeface="Times New Roman" panose="02020603050405020304" pitchFamily="18" charset="0"/>
                <a:cs typeface="Calibri" panose="020F0502020204030204" pitchFamily="34" charset="0"/>
              </a:rPr>
              <a:t>2. Kefir</a:t>
            </a:r>
            <a:endParaRPr lang="en-LT" dirty="0">
              <a:latin typeface="Calibri" panose="020F0502020204030204" pitchFamily="34" charset="0"/>
              <a:ea typeface="Times New Roman" panose="02020603050405020304" pitchFamily="18" charset="0"/>
              <a:cs typeface="Calibri" panose="020F0502020204030204" pitchFamily="34" charset="0"/>
            </a:endParaRPr>
          </a:p>
          <a:p>
            <a:pPr lvl="0">
              <a:lnSpc>
                <a:spcPct val="107000"/>
              </a:lnSpc>
              <a:buClr>
                <a:srgbClr val="000000"/>
              </a:buClr>
            </a:pPr>
            <a:r>
              <a:rPr lang="tr-TR" dirty="0">
                <a:latin typeface="Calibri" panose="020F0502020204030204" pitchFamily="34" charset="0"/>
                <a:ea typeface="Times New Roman" panose="02020603050405020304" pitchFamily="18" charset="0"/>
                <a:cs typeface="Calibri" panose="020F0502020204030204" pitchFamily="34" charset="0"/>
              </a:rPr>
              <a:t>3. Soya </a:t>
            </a:r>
            <a:r>
              <a:rPr lang="tr-TR" dirty="0" err="1">
                <a:latin typeface="Calibri" panose="020F0502020204030204" pitchFamily="34" charset="0"/>
                <a:ea typeface="Times New Roman" panose="02020603050405020304" pitchFamily="18" charset="0"/>
                <a:cs typeface="Calibri" panose="020F0502020204030204" pitchFamily="34" charset="0"/>
              </a:rPr>
              <a:t>products</a:t>
            </a:r>
            <a:endParaRPr lang="en-LT" dirty="0">
              <a:latin typeface="Calibri" panose="020F0502020204030204" pitchFamily="34" charset="0"/>
              <a:ea typeface="Times New Roman" panose="02020603050405020304" pitchFamily="18" charset="0"/>
              <a:cs typeface="Calibri" panose="020F0502020204030204" pitchFamily="34" charset="0"/>
            </a:endParaRPr>
          </a:p>
          <a:p>
            <a:pPr lvl="0">
              <a:lnSpc>
                <a:spcPct val="107000"/>
              </a:lnSpc>
              <a:buClr>
                <a:srgbClr val="000000"/>
              </a:buClr>
            </a:pPr>
            <a:r>
              <a:rPr lang="tr-TR" dirty="0">
                <a:latin typeface="Calibri" panose="020F0502020204030204" pitchFamily="34" charset="0"/>
                <a:ea typeface="Times New Roman" panose="02020603050405020304" pitchFamily="18" charset="0"/>
                <a:cs typeface="Calibri" panose="020F0502020204030204" pitchFamily="34" charset="0"/>
              </a:rPr>
              <a:t>4. </a:t>
            </a:r>
            <a:r>
              <a:rPr lang="tr-TR" dirty="0" err="1">
                <a:latin typeface="Calibri" panose="020F0502020204030204" pitchFamily="34" charset="0"/>
                <a:ea typeface="Times New Roman" panose="02020603050405020304" pitchFamily="18" charset="0"/>
                <a:cs typeface="Calibri" panose="020F0502020204030204" pitchFamily="34" charset="0"/>
              </a:rPr>
              <a:t>Sushi</a:t>
            </a:r>
            <a:endParaRPr lang="en-LT" dirty="0">
              <a:latin typeface="Calibri" panose="020F0502020204030204" pitchFamily="34" charset="0"/>
              <a:ea typeface="Times New Roman" panose="02020603050405020304" pitchFamily="18" charset="0"/>
              <a:cs typeface="Calibri" panose="020F0502020204030204" pitchFamily="34" charset="0"/>
            </a:endParaRPr>
          </a:p>
          <a:p>
            <a:pPr lvl="0">
              <a:lnSpc>
                <a:spcPct val="107000"/>
              </a:lnSpc>
              <a:buClr>
                <a:srgbClr val="000000"/>
              </a:buClr>
            </a:pPr>
            <a:r>
              <a:rPr lang="tr-TR" dirty="0">
                <a:latin typeface="Calibri" panose="020F0502020204030204" pitchFamily="34" charset="0"/>
                <a:ea typeface="Times New Roman" panose="02020603050405020304" pitchFamily="18" charset="0"/>
                <a:cs typeface="Calibri" panose="020F0502020204030204" pitchFamily="34" charset="0"/>
              </a:rPr>
              <a:t>5. </a:t>
            </a:r>
            <a:r>
              <a:rPr lang="tr-TR" dirty="0" err="1">
                <a:latin typeface="Calibri" panose="020F0502020204030204" pitchFamily="34" charset="0"/>
                <a:ea typeface="Times New Roman" panose="02020603050405020304" pitchFamily="18" charset="0"/>
                <a:cs typeface="Calibri" panose="020F0502020204030204" pitchFamily="34" charset="0"/>
              </a:rPr>
              <a:t>Milk</a:t>
            </a:r>
            <a:endParaRPr lang="en-LT" dirty="0">
              <a:latin typeface="Calibri" panose="020F0502020204030204" pitchFamily="34" charset="0"/>
              <a:ea typeface="Times New Roman" panose="02020603050405020304" pitchFamily="18" charset="0"/>
              <a:cs typeface="Calibri" panose="020F0502020204030204" pitchFamily="34" charset="0"/>
            </a:endParaRPr>
          </a:p>
          <a:p>
            <a:pPr lvl="0">
              <a:lnSpc>
                <a:spcPct val="107000"/>
              </a:lnSpc>
              <a:buClr>
                <a:srgbClr val="000000"/>
              </a:buClr>
            </a:pPr>
            <a:r>
              <a:rPr lang="tr-TR" dirty="0">
                <a:latin typeface="Calibri" panose="020F0502020204030204" pitchFamily="34" charset="0"/>
                <a:ea typeface="Times New Roman" panose="02020603050405020304" pitchFamily="18" charset="0"/>
                <a:cs typeface="Calibri" panose="020F0502020204030204" pitchFamily="34" charset="0"/>
              </a:rPr>
              <a:t>6. </a:t>
            </a:r>
            <a:r>
              <a:rPr lang="tr-TR" dirty="0" err="1">
                <a:latin typeface="Calibri" panose="020F0502020204030204" pitchFamily="34" charset="0"/>
                <a:ea typeface="Times New Roman" panose="02020603050405020304" pitchFamily="18" charset="0"/>
                <a:cs typeface="Calibri" panose="020F0502020204030204" pitchFamily="34" charset="0"/>
              </a:rPr>
              <a:t>Sauerkraut</a:t>
            </a:r>
            <a:endParaRPr lang="en-LT" dirty="0">
              <a:latin typeface="Calibri" panose="020F0502020204030204" pitchFamily="34" charset="0"/>
              <a:ea typeface="Times New Roman" panose="02020603050405020304" pitchFamily="18" charset="0"/>
              <a:cs typeface="Calibri" panose="020F0502020204030204" pitchFamily="34" charset="0"/>
            </a:endParaRPr>
          </a:p>
          <a:p>
            <a:pPr lvl="0">
              <a:lnSpc>
                <a:spcPct val="107000"/>
              </a:lnSpc>
              <a:spcAft>
                <a:spcPts val="800"/>
              </a:spcAft>
              <a:buClr>
                <a:srgbClr val="000000"/>
              </a:buClr>
            </a:pPr>
            <a:r>
              <a:rPr lang="tr-TR" dirty="0">
                <a:latin typeface="Calibri" panose="020F0502020204030204" pitchFamily="34" charset="0"/>
                <a:ea typeface="Times New Roman" panose="02020603050405020304" pitchFamily="18" charset="0"/>
                <a:cs typeface="Calibri" panose="020F0502020204030204" pitchFamily="34" charset="0"/>
              </a:rPr>
              <a:t>7. </a:t>
            </a:r>
            <a:r>
              <a:rPr lang="tr-TR" dirty="0" err="1">
                <a:latin typeface="Calibri" panose="020F0502020204030204" pitchFamily="34" charset="0"/>
                <a:ea typeface="Times New Roman" panose="02020603050405020304" pitchFamily="18" charset="0"/>
                <a:cs typeface="Calibri" panose="020F0502020204030204" pitchFamily="34" charset="0"/>
              </a:rPr>
              <a:t>Apples</a:t>
            </a:r>
            <a:endParaRPr lang="tr-TR" dirty="0">
              <a:latin typeface="Calibri" panose="020F0502020204030204" pitchFamily="34" charset="0"/>
              <a:ea typeface="Times New Roman" panose="02020603050405020304" pitchFamily="18" charset="0"/>
              <a:cs typeface="Calibri" panose="020F0502020204030204" pitchFamily="34" charset="0"/>
            </a:endParaRPr>
          </a:p>
          <a:p>
            <a:pPr lvl="0">
              <a:lnSpc>
                <a:spcPct val="107000"/>
              </a:lnSpc>
              <a:spcAft>
                <a:spcPts val="800"/>
              </a:spcAft>
              <a:buClr>
                <a:srgbClr val="000000"/>
              </a:buClr>
            </a:pPr>
            <a:endParaRPr lang="tr-TR" dirty="0">
              <a:latin typeface="Calibri" panose="020F0502020204030204" pitchFamily="34" charset="0"/>
              <a:ea typeface="Times New Roman" panose="02020603050405020304" pitchFamily="18" charset="0"/>
              <a:cs typeface="Calibri" panose="020F0502020204030204" pitchFamily="34" charset="0"/>
            </a:endParaRPr>
          </a:p>
          <a:p>
            <a:pPr lvl="0">
              <a:lnSpc>
                <a:spcPct val="107000"/>
              </a:lnSpc>
              <a:spcAft>
                <a:spcPts val="800"/>
              </a:spcAft>
              <a:buClr>
                <a:srgbClr val="000000"/>
              </a:buClr>
            </a:pPr>
            <a:r>
              <a:rPr lang="tr-TR" dirty="0">
                <a:latin typeface="Calibri" panose="020F0502020204030204" pitchFamily="34" charset="0"/>
                <a:ea typeface="Times New Roman" panose="02020603050405020304" pitchFamily="18" charset="0"/>
                <a:cs typeface="Calibri" panose="020F0502020204030204" pitchFamily="34" charset="0"/>
              </a:rPr>
              <a:t>Total</a:t>
            </a:r>
            <a:endParaRPr lang="en-LT"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381889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pie chart&#10;&#10;Description automatically generated">
            <a:extLst>
              <a:ext uri="{FF2B5EF4-FFF2-40B4-BE49-F238E27FC236}">
                <a16:creationId xmlns:a16="http://schemas.microsoft.com/office/drawing/2014/main" id="{6B3DBB9D-760B-E24C-B10A-49753D3FFB35}"/>
              </a:ext>
            </a:extLst>
          </p:cNvPr>
          <p:cNvPicPr>
            <a:picLocks noChangeAspect="1"/>
          </p:cNvPicPr>
          <p:nvPr/>
        </p:nvPicPr>
        <p:blipFill>
          <a:blip r:embed="rId2"/>
          <a:stretch>
            <a:fillRect/>
          </a:stretch>
        </p:blipFill>
        <p:spPr>
          <a:xfrm>
            <a:off x="7478244" y="365125"/>
            <a:ext cx="3875556" cy="5986350"/>
          </a:xfrm>
          <a:prstGeom prst="rect">
            <a:avLst/>
          </a:prstGeom>
        </p:spPr>
      </p:pic>
      <p:sp>
        <p:nvSpPr>
          <p:cNvPr id="5" name="Rectangle 4">
            <a:extLst>
              <a:ext uri="{FF2B5EF4-FFF2-40B4-BE49-F238E27FC236}">
                <a16:creationId xmlns:a16="http://schemas.microsoft.com/office/drawing/2014/main" id="{FFAC32DB-6D1A-904B-8FD6-D05EC456D968}"/>
              </a:ext>
            </a:extLst>
          </p:cNvPr>
          <p:cNvSpPr/>
          <p:nvPr/>
        </p:nvSpPr>
        <p:spPr>
          <a:xfrm>
            <a:off x="3114675" y="537622"/>
            <a:ext cx="3875556" cy="5618910"/>
          </a:xfrm>
          <a:prstGeom prst="rect">
            <a:avLst/>
          </a:prstGeom>
        </p:spPr>
        <p:txBody>
          <a:bodyPr wrap="square">
            <a:spAutoFit/>
          </a:bodyPr>
          <a:lstStyle/>
          <a:p>
            <a:pPr lvl="0">
              <a:lnSpc>
                <a:spcPct val="107000"/>
              </a:lnSpc>
            </a:pP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14. How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many</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probiotic</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bacteria</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should</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be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consumed</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each</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day</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for</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optimum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effect</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LT"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p>
          <a:p>
            <a:pPr marL="457200">
              <a:lnSpc>
                <a:spcPct val="107000"/>
              </a:lnSpc>
            </a:pPr>
            <a:endParaRPr lang="tr-T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pPr>
            <a:endParaRPr lang="tr-T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pPr>
            <a:endParaRPr lang="tr-T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pPr>
            <a:endParaRPr lang="tr-T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pPr>
            <a:endParaRPr lang="tr-T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pPr>
            <a:endParaRPr lang="tr-T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pPr>
            <a:endParaRPr lang="tr-T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pP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1. 10,000 (ten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thousand</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2. 100,000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one</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hundred</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thousand</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3. 1,000,000 (ten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million</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4. 1,000,000,000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one</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billion</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p>
          <a:p>
            <a:pPr lvl="0">
              <a:lnSpc>
                <a:spcPct val="107000"/>
              </a:lnSpc>
              <a:spcAft>
                <a:spcPts val="800"/>
              </a:spcAft>
            </a:pPr>
            <a:endParaRPr lang="tr-T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0">
              <a:lnSpc>
                <a:spcPct val="107000"/>
              </a:lnSpc>
              <a:spcAft>
                <a:spcPts val="800"/>
              </a:spcAft>
            </a:pPr>
            <a:r>
              <a:rPr lang="tr-TR" dirty="0">
                <a:solidFill>
                  <a:srgbClr val="000000"/>
                </a:solidFill>
                <a:latin typeface="Calibri" panose="020F0502020204030204" pitchFamily="34" charset="0"/>
                <a:ea typeface="Calibri" panose="020F0502020204030204" pitchFamily="34" charset="0"/>
                <a:cs typeface="Calibri" panose="020F0502020204030204" pitchFamily="34" charset="0"/>
              </a:rPr>
              <a:t>Total</a:t>
            </a:r>
            <a:endParaRPr lang="en-LT"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4511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able&#10;&#10;Description automatically generated">
            <a:extLst>
              <a:ext uri="{FF2B5EF4-FFF2-40B4-BE49-F238E27FC236}">
                <a16:creationId xmlns:a16="http://schemas.microsoft.com/office/drawing/2014/main" id="{5E69E0A4-6921-2243-8716-C541B6D27BA6}"/>
              </a:ext>
            </a:extLst>
          </p:cNvPr>
          <p:cNvPicPr>
            <a:picLocks noChangeAspect="1"/>
          </p:cNvPicPr>
          <p:nvPr/>
        </p:nvPicPr>
        <p:blipFill>
          <a:blip r:embed="rId2"/>
          <a:stretch>
            <a:fillRect/>
          </a:stretch>
        </p:blipFill>
        <p:spPr>
          <a:xfrm>
            <a:off x="8283135" y="681037"/>
            <a:ext cx="2731309" cy="5462617"/>
          </a:xfrm>
          <a:prstGeom prst="rect">
            <a:avLst/>
          </a:prstGeom>
        </p:spPr>
      </p:pic>
      <p:sp>
        <p:nvSpPr>
          <p:cNvPr id="5" name="Rectangle 4">
            <a:extLst>
              <a:ext uri="{FF2B5EF4-FFF2-40B4-BE49-F238E27FC236}">
                <a16:creationId xmlns:a16="http://schemas.microsoft.com/office/drawing/2014/main" id="{6569EF73-9F6B-4943-8ADA-88051458253C}"/>
              </a:ext>
            </a:extLst>
          </p:cNvPr>
          <p:cNvSpPr/>
          <p:nvPr/>
        </p:nvSpPr>
        <p:spPr>
          <a:xfrm>
            <a:off x="3529014" y="462510"/>
            <a:ext cx="4118416" cy="5947910"/>
          </a:xfrm>
          <a:prstGeom prst="rect">
            <a:avLst/>
          </a:prstGeom>
        </p:spPr>
        <p:txBody>
          <a:bodyPr wrap="square">
            <a:spAutoFit/>
          </a:bodyPr>
          <a:lstStyle/>
          <a:p>
            <a:pPr marL="685800">
              <a:lnSpc>
                <a:spcPct val="107000"/>
              </a:lnSpc>
            </a:pP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15. How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would</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you</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select</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which</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probiotic</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consume</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LT"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p>
          <a:p>
            <a:pPr marL="457200">
              <a:lnSpc>
                <a:spcPct val="107000"/>
              </a:lnSpc>
            </a:pPr>
            <a:endParaRPr lang="tr-T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pPr>
            <a:endParaRPr lang="tr-T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pPr>
            <a:endParaRPr lang="tr-T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pP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1.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Any</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bacteria</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is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helpful</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2.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Only</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documented</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specifis</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strains</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should</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be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trusted</a:t>
            </a:r>
            <a:endPar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lvl="0"/>
            <a:r>
              <a:rPr lang="tr-TR" dirty="0"/>
              <a:t>3. </a:t>
            </a:r>
            <a:r>
              <a:rPr lang="tr-TR" dirty="0" err="1"/>
              <a:t>The</a:t>
            </a:r>
            <a:r>
              <a:rPr lang="tr-TR" dirty="0"/>
              <a:t> </a:t>
            </a:r>
            <a:r>
              <a:rPr lang="tr-TR" dirty="0" err="1"/>
              <a:t>most</a:t>
            </a:r>
            <a:r>
              <a:rPr lang="tr-TR" dirty="0"/>
              <a:t> </a:t>
            </a:r>
            <a:r>
              <a:rPr lang="tr-TR" dirty="0" err="1"/>
              <a:t>expensive</a:t>
            </a:r>
            <a:r>
              <a:rPr lang="tr-TR" dirty="0"/>
              <a:t> </a:t>
            </a:r>
            <a:r>
              <a:rPr lang="tr-TR" dirty="0" err="1"/>
              <a:t>product</a:t>
            </a:r>
            <a:endParaRPr lang="en-LT" dirty="0"/>
          </a:p>
          <a:p>
            <a:pPr lvl="0"/>
            <a:r>
              <a:rPr lang="tr-TR" dirty="0"/>
              <a:t>4. </a:t>
            </a:r>
            <a:r>
              <a:rPr lang="tr-TR" dirty="0" err="1"/>
              <a:t>The</a:t>
            </a:r>
            <a:r>
              <a:rPr lang="tr-TR" dirty="0"/>
              <a:t> </a:t>
            </a:r>
            <a:r>
              <a:rPr lang="tr-TR" dirty="0" err="1"/>
              <a:t>product</a:t>
            </a:r>
            <a:r>
              <a:rPr lang="tr-TR" dirty="0"/>
              <a:t> </a:t>
            </a:r>
            <a:r>
              <a:rPr lang="tr-TR" dirty="0" err="1"/>
              <a:t>containing</a:t>
            </a:r>
            <a:r>
              <a:rPr lang="tr-TR" dirty="0"/>
              <a:t> </a:t>
            </a:r>
            <a:r>
              <a:rPr lang="tr-TR" dirty="0" err="1"/>
              <a:t>the</a:t>
            </a:r>
            <a:r>
              <a:rPr lang="tr-TR" dirty="0"/>
              <a:t> </a:t>
            </a:r>
            <a:r>
              <a:rPr lang="tr-TR" dirty="0" err="1"/>
              <a:t>highest</a:t>
            </a:r>
            <a:r>
              <a:rPr lang="tr-TR" dirty="0"/>
              <a:t> </a:t>
            </a:r>
            <a:r>
              <a:rPr lang="tr-TR" dirty="0" err="1"/>
              <a:t>number</a:t>
            </a:r>
            <a:r>
              <a:rPr lang="tr-TR" dirty="0"/>
              <a:t> of </a:t>
            </a:r>
            <a:r>
              <a:rPr lang="tr-TR" dirty="0" err="1"/>
              <a:t>bacteria</a:t>
            </a:r>
            <a:endParaRPr lang="en-LT" dirty="0"/>
          </a:p>
          <a:p>
            <a:pPr lvl="0"/>
            <a:r>
              <a:rPr lang="tr-TR" dirty="0"/>
              <a:t>5. </a:t>
            </a:r>
            <a:r>
              <a:rPr lang="tr-TR" dirty="0" err="1"/>
              <a:t>The</a:t>
            </a:r>
            <a:r>
              <a:rPr lang="tr-TR" dirty="0"/>
              <a:t> </a:t>
            </a:r>
            <a:r>
              <a:rPr lang="tr-TR" dirty="0" err="1"/>
              <a:t>products</a:t>
            </a:r>
            <a:r>
              <a:rPr lang="tr-TR" dirty="0"/>
              <a:t> </a:t>
            </a:r>
            <a:r>
              <a:rPr lang="tr-TR" dirty="0" err="1"/>
              <a:t>with</a:t>
            </a:r>
            <a:r>
              <a:rPr lang="tr-TR" dirty="0"/>
              <a:t> </a:t>
            </a:r>
            <a:r>
              <a:rPr lang="tr-TR" dirty="0" err="1"/>
              <a:t>the</a:t>
            </a:r>
            <a:r>
              <a:rPr lang="tr-TR" dirty="0"/>
              <a:t> </a:t>
            </a:r>
            <a:r>
              <a:rPr lang="tr-TR" dirty="0" err="1"/>
              <a:t>most</a:t>
            </a:r>
            <a:r>
              <a:rPr lang="tr-TR" dirty="0"/>
              <a:t> </a:t>
            </a:r>
            <a:r>
              <a:rPr lang="tr-TR" dirty="0" err="1"/>
              <a:t>adversitising</a:t>
            </a:r>
            <a:endParaRPr lang="en-LT" dirty="0"/>
          </a:p>
          <a:p>
            <a:pPr lvl="0"/>
            <a:r>
              <a:rPr lang="tr-TR" dirty="0"/>
              <a:t>6. </a:t>
            </a:r>
            <a:r>
              <a:rPr lang="tr-TR" dirty="0" err="1"/>
              <a:t>The</a:t>
            </a:r>
            <a:r>
              <a:rPr lang="tr-TR" dirty="0"/>
              <a:t> </a:t>
            </a:r>
            <a:r>
              <a:rPr lang="tr-TR" dirty="0" err="1"/>
              <a:t>product</a:t>
            </a:r>
            <a:r>
              <a:rPr lang="tr-TR" dirty="0"/>
              <a:t> </a:t>
            </a:r>
            <a:r>
              <a:rPr lang="tr-TR" dirty="0" err="1"/>
              <a:t>with</a:t>
            </a:r>
            <a:r>
              <a:rPr lang="tr-TR" dirty="0"/>
              <a:t> </a:t>
            </a:r>
            <a:r>
              <a:rPr lang="tr-TR" dirty="0" err="1"/>
              <a:t>the</a:t>
            </a:r>
            <a:r>
              <a:rPr lang="tr-TR" dirty="0"/>
              <a:t> </a:t>
            </a:r>
            <a:r>
              <a:rPr lang="tr-TR" dirty="0" err="1"/>
              <a:t>most</a:t>
            </a:r>
            <a:r>
              <a:rPr lang="tr-TR" dirty="0"/>
              <a:t> </a:t>
            </a:r>
            <a:r>
              <a:rPr lang="tr-TR" dirty="0" err="1"/>
              <a:t>bacterial</a:t>
            </a:r>
            <a:r>
              <a:rPr lang="tr-TR" dirty="0"/>
              <a:t> </a:t>
            </a:r>
            <a:r>
              <a:rPr lang="tr-TR" dirty="0" err="1"/>
              <a:t>strains</a:t>
            </a:r>
            <a:r>
              <a:rPr lang="tr-TR" dirty="0"/>
              <a:t>.</a:t>
            </a:r>
          </a:p>
          <a:p>
            <a:pPr lvl="0"/>
            <a:endParaRPr lang="tr-TR" dirty="0"/>
          </a:p>
          <a:p>
            <a:pPr lvl="0"/>
            <a:r>
              <a:rPr lang="tr-TR" dirty="0"/>
              <a:t>Total</a:t>
            </a:r>
            <a:endParaRPr lang="en-LT" dirty="0"/>
          </a:p>
        </p:txBody>
      </p:sp>
    </p:spTree>
    <p:extLst>
      <p:ext uri="{BB962C8B-B14F-4D97-AF65-F5344CB8AC3E}">
        <p14:creationId xmlns:p14="http://schemas.microsoft.com/office/powerpoint/2010/main" val="2296791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bar chart&#10;&#10;Description automatically generated">
            <a:extLst>
              <a:ext uri="{FF2B5EF4-FFF2-40B4-BE49-F238E27FC236}">
                <a16:creationId xmlns:a16="http://schemas.microsoft.com/office/drawing/2014/main" id="{813CE0D4-49D4-264F-B6E4-72237BE8CF1E}"/>
              </a:ext>
            </a:extLst>
          </p:cNvPr>
          <p:cNvPicPr>
            <a:picLocks noChangeAspect="1"/>
          </p:cNvPicPr>
          <p:nvPr/>
        </p:nvPicPr>
        <p:blipFill>
          <a:blip r:embed="rId2"/>
          <a:stretch>
            <a:fillRect/>
          </a:stretch>
        </p:blipFill>
        <p:spPr>
          <a:xfrm>
            <a:off x="8406647" y="336961"/>
            <a:ext cx="3297811" cy="6155914"/>
          </a:xfrm>
          <a:prstGeom prst="rect">
            <a:avLst/>
          </a:prstGeom>
        </p:spPr>
      </p:pic>
      <p:pic>
        <p:nvPicPr>
          <p:cNvPr id="5" name="Content Placeholder 4" descr="Table&#10;&#10;Description automatically generated">
            <a:extLst>
              <a:ext uri="{FF2B5EF4-FFF2-40B4-BE49-F238E27FC236}">
                <a16:creationId xmlns:a16="http://schemas.microsoft.com/office/drawing/2014/main" id="{1B86DAD6-E88B-7A49-B26B-0B5D7CC1285C}"/>
              </a:ext>
            </a:extLst>
          </p:cNvPr>
          <p:cNvPicPr>
            <a:picLocks noGrp="1" noChangeAspect="1"/>
          </p:cNvPicPr>
          <p:nvPr>
            <p:ph idx="1"/>
          </p:nvPr>
        </p:nvPicPr>
        <p:blipFill>
          <a:blip r:embed="rId3"/>
          <a:stretch>
            <a:fillRect/>
          </a:stretch>
        </p:blipFill>
        <p:spPr>
          <a:xfrm>
            <a:off x="5953250" y="1901825"/>
            <a:ext cx="2138371" cy="4351338"/>
          </a:xfrm>
          <a:prstGeom prst="rect">
            <a:avLst/>
          </a:prstGeom>
        </p:spPr>
      </p:pic>
      <p:sp>
        <p:nvSpPr>
          <p:cNvPr id="6" name="Rectangle 5">
            <a:extLst>
              <a:ext uri="{FF2B5EF4-FFF2-40B4-BE49-F238E27FC236}">
                <a16:creationId xmlns:a16="http://schemas.microsoft.com/office/drawing/2014/main" id="{6CEA3B96-FC4E-5D45-B4CD-53F48555E850}"/>
              </a:ext>
            </a:extLst>
          </p:cNvPr>
          <p:cNvSpPr/>
          <p:nvPr/>
        </p:nvSpPr>
        <p:spPr>
          <a:xfrm>
            <a:off x="2928711" y="336961"/>
            <a:ext cx="2867026" cy="6050054"/>
          </a:xfrm>
          <a:prstGeom prst="rect">
            <a:avLst/>
          </a:prstGeom>
        </p:spPr>
        <p:txBody>
          <a:bodyPr wrap="square">
            <a:spAutoFit/>
          </a:bodyPr>
          <a:lstStyle/>
          <a:p>
            <a:pPr lvl="0">
              <a:lnSpc>
                <a:spcPct val="107000"/>
              </a:lnSpc>
            </a:pP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16. </a:t>
            </a:r>
            <a:r>
              <a:rPr lang="tr-TR"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Which</a:t>
            </a: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of </a:t>
            </a:r>
            <a:r>
              <a:rPr lang="tr-TR"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the</a:t>
            </a: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following</a:t>
            </a: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words</a:t>
            </a: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or</a:t>
            </a: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products</a:t>
            </a: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 </a:t>
            </a:r>
            <a:r>
              <a:rPr lang="tr-TR"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you</a:t>
            </a: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associate</a:t>
            </a: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with</a:t>
            </a: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probiotics</a:t>
            </a: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select</a:t>
            </a: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all</a:t>
            </a: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that</a:t>
            </a: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apply</a:t>
            </a: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LT" sz="1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p>
          <a:p>
            <a:pPr marL="457200">
              <a:lnSpc>
                <a:spcPct val="107000"/>
              </a:lnSpc>
            </a:pPr>
            <a:endParaRPr lang="tr-TR"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pPr>
            <a:endParaRPr lang="en-LT"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1. </a:t>
            </a:r>
            <a:r>
              <a:rPr lang="tr-TR"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Organic</a:t>
            </a:r>
            <a:endParaRPr lang="en-LT"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2. </a:t>
            </a:r>
            <a:r>
              <a:rPr lang="tr-TR"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Yeast</a:t>
            </a:r>
            <a:endParaRPr lang="en-LT"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3. A2		</a:t>
            </a:r>
            <a:endParaRPr lang="en-LT"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4. </a:t>
            </a:r>
            <a:r>
              <a:rPr lang="tr-TR"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Bifidus</a:t>
            </a: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Actiregularis</a:t>
            </a:r>
            <a:endParaRPr lang="en-LT"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5. </a:t>
            </a:r>
            <a:r>
              <a:rPr lang="tr-TR"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Yakult</a:t>
            </a: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LT"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6. </a:t>
            </a:r>
            <a:r>
              <a:rPr lang="tr-TR"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Fibre</a:t>
            </a:r>
            <a:endParaRPr lang="en-LT"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7. </a:t>
            </a:r>
            <a:r>
              <a:rPr lang="tr-TR"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Bifidobacterium</a:t>
            </a: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LT"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8. </a:t>
            </a:r>
            <a:r>
              <a:rPr lang="tr-TR"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Linex</a:t>
            </a: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LT"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9. </a:t>
            </a:r>
            <a:r>
              <a:rPr lang="tr-TR"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Inulin</a:t>
            </a: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LT"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10. </a:t>
            </a:r>
            <a:r>
              <a:rPr lang="tr-TR"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Yoghurt</a:t>
            </a:r>
            <a:endParaRPr lang="en-LT"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11. </a:t>
            </a:r>
            <a:r>
              <a:rPr lang="tr-TR"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Activated</a:t>
            </a: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Almonds</a:t>
            </a: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LT"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12. Kefir</a:t>
            </a:r>
            <a:endParaRPr lang="en-LT"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13. </a:t>
            </a:r>
            <a:r>
              <a:rPr lang="tr-TR"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Lactobacillus</a:t>
            </a: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casei</a:t>
            </a: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LT"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14. </a:t>
            </a:r>
            <a:r>
              <a:rPr lang="tr-TR"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Lactobacillus</a:t>
            </a: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acidophilus</a:t>
            </a:r>
            <a:endPar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lvl="0">
              <a:lnSpc>
                <a:spcPct val="107000"/>
              </a:lnSpc>
            </a:pPr>
            <a:r>
              <a:rPr lang="tr-TR" sz="1400" dirty="0">
                <a:solidFill>
                  <a:srgbClr val="000000"/>
                </a:solidFill>
                <a:latin typeface="Calibri" panose="020F0502020204030204" pitchFamily="34" charset="0"/>
                <a:ea typeface="Calibri" panose="020F0502020204030204" pitchFamily="34" charset="0"/>
                <a:cs typeface="Calibri" panose="020F0502020204030204" pitchFamily="34" charset="0"/>
              </a:rPr>
              <a:t>15. </a:t>
            </a:r>
            <a:r>
              <a:rPr lang="tr-TR" sz="1400" dirty="0" err="1">
                <a:solidFill>
                  <a:srgbClr val="000000"/>
                </a:solidFill>
                <a:latin typeface="Calibri" panose="020F0502020204030204" pitchFamily="34" charset="0"/>
                <a:ea typeface="Calibri" panose="020F0502020204030204" pitchFamily="34" charset="0"/>
                <a:cs typeface="Calibri" panose="020F0502020204030204" pitchFamily="34" charset="0"/>
              </a:rPr>
              <a:t>Chia</a:t>
            </a:r>
            <a:r>
              <a:rPr lang="tr-TR" sz="1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tr-TR" sz="1400" dirty="0" err="1">
                <a:solidFill>
                  <a:srgbClr val="000000"/>
                </a:solidFill>
                <a:latin typeface="Calibri" panose="020F0502020204030204" pitchFamily="34" charset="0"/>
                <a:ea typeface="Calibri" panose="020F0502020204030204" pitchFamily="34" charset="0"/>
                <a:cs typeface="Calibri" panose="020F0502020204030204" pitchFamily="34" charset="0"/>
              </a:rPr>
              <a:t>seeds</a:t>
            </a:r>
            <a:endParaRPr lang="en-LT"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16. </a:t>
            </a:r>
            <a:r>
              <a:rPr lang="tr-TR"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Sauerkraut</a:t>
            </a:r>
            <a:endParaRPr lang="en-LT"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tr-T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17. LGG</a:t>
            </a:r>
          </a:p>
          <a:p>
            <a:pPr marL="342900" lvl="0" indent="-342900">
              <a:lnSpc>
                <a:spcPct val="107000"/>
              </a:lnSpc>
              <a:spcAft>
                <a:spcPts val="800"/>
              </a:spcAft>
              <a:buFont typeface="+mj-lt"/>
              <a:buAutoNum type="alphaLcParenR"/>
            </a:pPr>
            <a:endParaRPr lang="tr-TR"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0">
              <a:lnSpc>
                <a:spcPct val="107000"/>
              </a:lnSpc>
              <a:spcAft>
                <a:spcPts val="800"/>
              </a:spcAft>
            </a:pPr>
            <a:r>
              <a:rPr lang="tr-TR" sz="1400" dirty="0">
                <a:solidFill>
                  <a:srgbClr val="000000"/>
                </a:solidFill>
                <a:latin typeface="Calibri" panose="020F0502020204030204" pitchFamily="34" charset="0"/>
                <a:ea typeface="Calibri" panose="020F0502020204030204" pitchFamily="34" charset="0"/>
                <a:cs typeface="Calibri" panose="020F0502020204030204" pitchFamily="34" charset="0"/>
              </a:rPr>
              <a:t>Total</a:t>
            </a:r>
            <a:endParaRPr lang="en-LT"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3415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DA0DFF1F-3C6A-FB49-9F89-671D8559B3EE}"/>
              </a:ext>
            </a:extLst>
          </p:cNvPr>
          <p:cNvPicPr>
            <a:picLocks noChangeAspect="1"/>
          </p:cNvPicPr>
          <p:nvPr/>
        </p:nvPicPr>
        <p:blipFill>
          <a:blip r:embed="rId2"/>
          <a:stretch>
            <a:fillRect/>
          </a:stretch>
        </p:blipFill>
        <p:spPr>
          <a:xfrm>
            <a:off x="6789903" y="365126"/>
            <a:ext cx="4563897" cy="5811838"/>
          </a:xfrm>
          <a:prstGeom prst="rect">
            <a:avLst/>
          </a:prstGeom>
        </p:spPr>
      </p:pic>
      <p:sp>
        <p:nvSpPr>
          <p:cNvPr id="5" name="Rectangle 4">
            <a:extLst>
              <a:ext uri="{FF2B5EF4-FFF2-40B4-BE49-F238E27FC236}">
                <a16:creationId xmlns:a16="http://schemas.microsoft.com/office/drawing/2014/main" id="{6B832F2E-FB34-944D-8DD1-1E2E0425EFA4}"/>
              </a:ext>
            </a:extLst>
          </p:cNvPr>
          <p:cNvSpPr/>
          <p:nvPr/>
        </p:nvSpPr>
        <p:spPr>
          <a:xfrm>
            <a:off x="2914651" y="315914"/>
            <a:ext cx="3767137" cy="5721503"/>
          </a:xfrm>
          <a:prstGeom prst="rect">
            <a:avLst/>
          </a:prstGeom>
        </p:spPr>
        <p:txBody>
          <a:bodyPr wrap="square">
            <a:spAutoFit/>
          </a:bodyPr>
          <a:lstStyle/>
          <a:p>
            <a:pPr lvl="0">
              <a:lnSpc>
                <a:spcPct val="107000"/>
              </a:lnSpc>
            </a:pP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17. Do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you</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include</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yoghurt</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in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your</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diet</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because</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it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contains</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probiotics</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LT"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p>
          <a:p>
            <a:pPr marL="457200">
              <a:lnSpc>
                <a:spcPct val="107000"/>
              </a:lnSpc>
            </a:pPr>
            <a:endParaRPr lang="tr-T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pPr>
            <a:endParaRPr lang="tr-T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pPr>
            <a:endParaRPr lang="tr-T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pPr>
            <a:endParaRPr lang="tr-T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pPr>
            <a:endParaRPr lang="tr-T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pPr>
            <a:endParaRPr lang="tr-T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pPr>
            <a:endParaRPr lang="tr-T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pPr>
            <a:endParaRPr lang="tr-T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pPr>
            <a:endParaRPr lang="tr-T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pP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1.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Yes</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2. No</a:t>
            </a:r>
          </a:p>
          <a:p>
            <a:pPr lvl="0">
              <a:lnSpc>
                <a:spcPct val="107000"/>
              </a:lnSpc>
              <a:spcAft>
                <a:spcPts val="800"/>
              </a:spcAft>
            </a:pPr>
            <a:endParaRPr lang="tr-T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0">
              <a:lnSpc>
                <a:spcPct val="107000"/>
              </a:lnSpc>
              <a:spcAft>
                <a:spcPts val="800"/>
              </a:spcAft>
            </a:pPr>
            <a:r>
              <a:rPr lang="tr-TR" dirty="0">
                <a:solidFill>
                  <a:srgbClr val="000000"/>
                </a:solidFill>
                <a:latin typeface="Calibri" panose="020F0502020204030204" pitchFamily="34" charset="0"/>
                <a:ea typeface="Calibri" panose="020F0502020204030204" pitchFamily="34" charset="0"/>
                <a:cs typeface="Calibri" panose="020F0502020204030204" pitchFamily="34" charset="0"/>
              </a:rPr>
              <a:t>Total</a:t>
            </a:r>
          </a:p>
          <a:p>
            <a:pPr lvl="0">
              <a:lnSpc>
                <a:spcPct val="107000"/>
              </a:lnSpc>
              <a:spcAft>
                <a:spcPts val="800"/>
              </a:spcAft>
            </a:pPr>
            <a:endParaRPr lang="en-LT"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7833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135A4AAA-970C-664B-8C45-A8760212E4D6}"/>
              </a:ext>
            </a:extLst>
          </p:cNvPr>
          <p:cNvPicPr>
            <a:picLocks noChangeAspect="1"/>
          </p:cNvPicPr>
          <p:nvPr/>
        </p:nvPicPr>
        <p:blipFill>
          <a:blip r:embed="rId2"/>
          <a:stretch>
            <a:fillRect/>
          </a:stretch>
        </p:blipFill>
        <p:spPr>
          <a:xfrm>
            <a:off x="7160541" y="365125"/>
            <a:ext cx="3955563" cy="5457675"/>
          </a:xfrm>
          <a:prstGeom prst="rect">
            <a:avLst/>
          </a:prstGeom>
        </p:spPr>
      </p:pic>
      <p:sp>
        <p:nvSpPr>
          <p:cNvPr id="5" name="Rectangle 4">
            <a:extLst>
              <a:ext uri="{FF2B5EF4-FFF2-40B4-BE49-F238E27FC236}">
                <a16:creationId xmlns:a16="http://schemas.microsoft.com/office/drawing/2014/main" id="{E32FC38D-91A8-924C-AC94-06E95BF33DD0}"/>
              </a:ext>
            </a:extLst>
          </p:cNvPr>
          <p:cNvSpPr/>
          <p:nvPr/>
        </p:nvSpPr>
        <p:spPr>
          <a:xfrm>
            <a:off x="3801483" y="344487"/>
            <a:ext cx="3202903" cy="5322547"/>
          </a:xfrm>
          <a:prstGeom prst="rect">
            <a:avLst/>
          </a:prstGeom>
        </p:spPr>
        <p:txBody>
          <a:bodyPr wrap="square">
            <a:spAutoFit/>
          </a:bodyPr>
          <a:lstStyle/>
          <a:p>
            <a:pPr lvl="0">
              <a:lnSpc>
                <a:spcPct val="107000"/>
              </a:lnSpc>
            </a:pP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18. Do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you</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know</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which</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bacteria</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the</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product</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you</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consume</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contains</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LT"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457200">
              <a:lnSpc>
                <a:spcPct val="107000"/>
              </a:lnSpc>
            </a:pPr>
            <a:endPar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457200">
              <a:lnSpc>
                <a:spcPct val="107000"/>
              </a:lnSpc>
            </a:pPr>
            <a:endPar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457200">
              <a:lnSpc>
                <a:spcPct val="107000"/>
              </a:lnSpc>
            </a:pPr>
            <a:endPar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457200">
              <a:lnSpc>
                <a:spcPct val="107000"/>
              </a:lnSpc>
            </a:pPr>
            <a:endPar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457200">
              <a:lnSpc>
                <a:spcPct val="107000"/>
              </a:lnSpc>
            </a:pPr>
            <a:endPar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457200">
              <a:lnSpc>
                <a:spcPct val="107000"/>
              </a:lnSpc>
            </a:pPr>
            <a:endPar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457200">
              <a:lnSpc>
                <a:spcPct val="107000"/>
              </a:lnSpc>
            </a:pPr>
            <a:endPar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457200">
              <a:lnSpc>
                <a:spcPct val="107000"/>
              </a:lnSpc>
            </a:pPr>
            <a:endPar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457200">
              <a:lnSpc>
                <a:spcPct val="107000"/>
              </a:lnSpc>
            </a:pP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1.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Yes</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2. No</a:t>
            </a:r>
          </a:p>
          <a:p>
            <a:pPr lvl="0">
              <a:lnSpc>
                <a:spcPct val="107000"/>
              </a:lnSpc>
              <a:spcAft>
                <a:spcPts val="800"/>
              </a:spcAft>
            </a:pPr>
            <a:endParaRPr lang="tr-T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0">
              <a:lnSpc>
                <a:spcPct val="107000"/>
              </a:lnSpc>
              <a:spcAft>
                <a:spcPts val="800"/>
              </a:spcAft>
            </a:pPr>
            <a:r>
              <a:rPr lang="tr-TR" dirty="0">
                <a:solidFill>
                  <a:srgbClr val="000000"/>
                </a:solidFill>
                <a:latin typeface="Calibri" panose="020F0502020204030204" pitchFamily="34" charset="0"/>
                <a:ea typeface="Calibri" panose="020F0502020204030204" pitchFamily="34" charset="0"/>
                <a:cs typeface="Calibri" panose="020F0502020204030204" pitchFamily="34" charset="0"/>
              </a:rPr>
              <a:t>Total</a:t>
            </a:r>
            <a:endParaRPr lang="en-LT"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6513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descr="Chart&#10;&#10;Description automatically generated">
            <a:extLst>
              <a:ext uri="{FF2B5EF4-FFF2-40B4-BE49-F238E27FC236}">
                <a16:creationId xmlns:a16="http://schemas.microsoft.com/office/drawing/2014/main" id="{7DA03C76-A77A-184E-9145-042BCD04E807}"/>
              </a:ext>
            </a:extLst>
          </p:cNvPr>
          <p:cNvPicPr>
            <a:picLocks noGrp="1" noChangeAspect="1"/>
          </p:cNvPicPr>
          <p:nvPr>
            <p:ph idx="1"/>
          </p:nvPr>
        </p:nvPicPr>
        <p:blipFill>
          <a:blip r:embed="rId2"/>
          <a:stretch>
            <a:fillRect/>
          </a:stretch>
        </p:blipFill>
        <p:spPr>
          <a:xfrm>
            <a:off x="7353301" y="379413"/>
            <a:ext cx="4550758" cy="5868514"/>
          </a:xfrm>
        </p:spPr>
      </p:pic>
      <p:sp>
        <p:nvSpPr>
          <p:cNvPr id="62" name="Rectangle 61">
            <a:extLst>
              <a:ext uri="{FF2B5EF4-FFF2-40B4-BE49-F238E27FC236}">
                <a16:creationId xmlns:a16="http://schemas.microsoft.com/office/drawing/2014/main" id="{9EB71756-BDF1-764A-8553-CA8DD84A96C0}"/>
              </a:ext>
            </a:extLst>
          </p:cNvPr>
          <p:cNvSpPr/>
          <p:nvPr/>
        </p:nvSpPr>
        <p:spPr>
          <a:xfrm>
            <a:off x="4572001" y="506852"/>
            <a:ext cx="2781300" cy="4945969"/>
          </a:xfrm>
          <a:prstGeom prst="rect">
            <a:avLst/>
          </a:prstGeom>
        </p:spPr>
        <p:txBody>
          <a:bodyPr wrap="square">
            <a:spAutoFit/>
          </a:bodyPr>
          <a:lstStyle/>
          <a:p>
            <a:pPr marL="342900" lvl="0" indent="-342900">
              <a:lnSpc>
                <a:spcPct val="107000"/>
              </a:lnSpc>
              <a:spcAft>
                <a:spcPts val="800"/>
              </a:spcAft>
              <a:buFont typeface="+mj-lt"/>
              <a:buAutoNum type="arabicPeriod"/>
            </a:pPr>
            <a:r>
              <a:rPr lang="tr-TR" dirty="0" err="1">
                <a:latin typeface="Calibri" panose="020F0502020204030204" pitchFamily="34" charset="0"/>
                <a:ea typeface="Calibri" panose="020F0502020204030204" pitchFamily="34" charset="0"/>
                <a:cs typeface="Times New Roman" panose="02020603050405020304" pitchFamily="18" charset="0"/>
              </a:rPr>
              <a:t>Gender</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endParaRPr lang="tr-TR"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r>
              <a:rPr lang="tr-TR" dirty="0">
                <a:latin typeface="Calibri" panose="020F0502020204030204" pitchFamily="34" charset="0"/>
                <a:ea typeface="Calibri" panose="020F0502020204030204" pitchFamily="34" charset="0"/>
                <a:cs typeface="Times New Roman" panose="02020603050405020304" pitchFamily="18" charset="0"/>
              </a:rPr>
              <a:t>1. Male</a:t>
            </a:r>
          </a:p>
          <a:p>
            <a:pPr lvl="0"/>
            <a:endParaRPr lang="en-LT" dirty="0">
              <a:latin typeface="Calibri" panose="020F0502020204030204" pitchFamily="34" charset="0"/>
              <a:ea typeface="Calibri" panose="020F0502020204030204" pitchFamily="34" charset="0"/>
              <a:cs typeface="Times New Roman" panose="02020603050405020304" pitchFamily="18" charset="0"/>
            </a:endParaRPr>
          </a:p>
          <a:p>
            <a:pPr lvl="0"/>
            <a:r>
              <a:rPr lang="tr-TR" dirty="0">
                <a:latin typeface="Calibri" panose="020F0502020204030204" pitchFamily="34" charset="0"/>
                <a:ea typeface="Calibri" panose="020F0502020204030204" pitchFamily="34" charset="0"/>
                <a:cs typeface="Times New Roman" panose="02020603050405020304" pitchFamily="18" charset="0"/>
              </a:rPr>
              <a:t>2. </a:t>
            </a:r>
            <a:r>
              <a:rPr lang="tr-TR" dirty="0" err="1">
                <a:latin typeface="Calibri" panose="020F0502020204030204" pitchFamily="34" charset="0"/>
                <a:ea typeface="Calibri" panose="020F0502020204030204" pitchFamily="34" charset="0"/>
                <a:cs typeface="Times New Roman" panose="02020603050405020304" pitchFamily="18" charset="0"/>
              </a:rPr>
              <a:t>Female</a:t>
            </a:r>
            <a:endParaRPr lang="tr-TR" dirty="0">
              <a:latin typeface="Calibri" panose="020F0502020204030204" pitchFamily="34" charset="0"/>
              <a:ea typeface="Calibri" panose="020F0502020204030204" pitchFamily="34" charset="0"/>
              <a:cs typeface="Times New Roman" panose="02020603050405020304" pitchFamily="18" charset="0"/>
            </a:endParaRPr>
          </a:p>
          <a:p>
            <a:pPr lvl="0"/>
            <a:endParaRPr lang="tr-TR" dirty="0">
              <a:latin typeface="Calibri" panose="020F0502020204030204" pitchFamily="34" charset="0"/>
              <a:ea typeface="Calibri" panose="020F0502020204030204" pitchFamily="34" charset="0"/>
              <a:cs typeface="Times New Roman" panose="02020603050405020304" pitchFamily="18" charset="0"/>
            </a:endParaRPr>
          </a:p>
          <a:p>
            <a:pPr lvl="0"/>
            <a:endParaRPr lang="tr-TR" dirty="0">
              <a:latin typeface="Calibri" panose="020F0502020204030204" pitchFamily="34" charset="0"/>
              <a:ea typeface="Calibri" panose="020F0502020204030204" pitchFamily="34" charset="0"/>
              <a:cs typeface="Times New Roman" panose="02020603050405020304" pitchFamily="18" charset="0"/>
            </a:endParaRPr>
          </a:p>
          <a:p>
            <a:pPr lvl="0"/>
            <a:r>
              <a:rPr lang="tr-TR" dirty="0">
                <a:latin typeface="Calibri" panose="020F0502020204030204" pitchFamily="34" charset="0"/>
                <a:ea typeface="Calibri" panose="020F0502020204030204" pitchFamily="34" charset="0"/>
                <a:cs typeface="Times New Roman" panose="02020603050405020304" pitchFamily="18" charset="0"/>
              </a:rPr>
              <a:t>Total</a:t>
            </a:r>
            <a:endParaRPr lang="en-LT"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2326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59903FA7-A5A4-404C-B3C4-15225B70AED4}"/>
              </a:ext>
            </a:extLst>
          </p:cNvPr>
          <p:cNvPicPr>
            <a:picLocks noChangeAspect="1"/>
          </p:cNvPicPr>
          <p:nvPr/>
        </p:nvPicPr>
        <p:blipFill>
          <a:blip r:embed="rId2"/>
          <a:stretch>
            <a:fillRect/>
          </a:stretch>
        </p:blipFill>
        <p:spPr>
          <a:xfrm>
            <a:off x="8015288" y="354011"/>
            <a:ext cx="3901288" cy="3911860"/>
          </a:xfrm>
          <a:prstGeom prst="rect">
            <a:avLst/>
          </a:prstGeom>
        </p:spPr>
      </p:pic>
      <p:pic>
        <p:nvPicPr>
          <p:cNvPr id="5" name="Content Placeholder 4" descr="Table&#10;&#10;Description automatically generated">
            <a:extLst>
              <a:ext uri="{FF2B5EF4-FFF2-40B4-BE49-F238E27FC236}">
                <a16:creationId xmlns:a16="http://schemas.microsoft.com/office/drawing/2014/main" id="{E6EC40E6-E8B1-DD4D-A888-E37EB64672A6}"/>
              </a:ext>
            </a:extLst>
          </p:cNvPr>
          <p:cNvPicPr>
            <a:picLocks noGrp="1" noChangeAspect="1"/>
          </p:cNvPicPr>
          <p:nvPr>
            <p:ph idx="1"/>
          </p:nvPr>
        </p:nvPicPr>
        <p:blipFill>
          <a:blip r:embed="rId3"/>
          <a:stretch>
            <a:fillRect/>
          </a:stretch>
        </p:blipFill>
        <p:spPr>
          <a:xfrm>
            <a:off x="8115301" y="4050841"/>
            <a:ext cx="3101188" cy="2294131"/>
          </a:xfrm>
          <a:prstGeom prst="rect">
            <a:avLst/>
          </a:prstGeom>
        </p:spPr>
      </p:pic>
      <p:sp>
        <p:nvSpPr>
          <p:cNvPr id="6" name="Rectangle 5">
            <a:extLst>
              <a:ext uri="{FF2B5EF4-FFF2-40B4-BE49-F238E27FC236}">
                <a16:creationId xmlns:a16="http://schemas.microsoft.com/office/drawing/2014/main" id="{9153EB1F-30AA-BF43-A905-1CB78D2A117D}"/>
              </a:ext>
            </a:extLst>
          </p:cNvPr>
          <p:cNvSpPr/>
          <p:nvPr/>
        </p:nvSpPr>
        <p:spPr>
          <a:xfrm>
            <a:off x="4176713" y="471363"/>
            <a:ext cx="3481388" cy="5915274"/>
          </a:xfrm>
          <a:prstGeom prst="rect">
            <a:avLst/>
          </a:prstGeom>
        </p:spPr>
        <p:txBody>
          <a:bodyPr wrap="square">
            <a:spAutoFit/>
          </a:bodyPr>
          <a:lstStyle/>
          <a:p>
            <a:pPr lvl="0">
              <a:lnSpc>
                <a:spcPct val="107000"/>
              </a:lnSpc>
            </a:pP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19.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which</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of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the</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following</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products</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would</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you</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like</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probiotics</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be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used</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LT"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p>
          <a:p>
            <a:pPr marL="457200">
              <a:lnSpc>
                <a:spcPct val="107000"/>
              </a:lnSpc>
            </a:pPr>
            <a:endParaRPr lang="tr-T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pPr>
            <a:endParaRPr lang="tr-T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pPr>
            <a:endParaRPr lang="tr-T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pPr>
            <a:endParaRPr lang="tr-T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pPr>
            <a:endParaRPr lang="tr-T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pPr>
            <a:endParaRPr lang="tr-T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pPr>
            <a:endParaRPr lang="tr-T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pP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1. Pasta</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2.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Biscuit</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3.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Bread</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4.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Drinks</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5.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Other</a:t>
            </a:r>
            <a:endPar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lvl="0">
              <a:lnSpc>
                <a:spcPct val="107000"/>
              </a:lnSpc>
              <a:spcAft>
                <a:spcPts val="800"/>
              </a:spcAft>
            </a:pPr>
            <a:endParaRPr lang="tr-T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0">
              <a:lnSpc>
                <a:spcPct val="107000"/>
              </a:lnSpc>
              <a:spcAft>
                <a:spcPts val="800"/>
              </a:spcAft>
            </a:pPr>
            <a:r>
              <a:rPr lang="en-LT" dirty="0">
                <a:solidFill>
                  <a:srgbClr val="000000"/>
                </a:solidFill>
                <a:latin typeface="Calibri" panose="020F0502020204030204" pitchFamily="34" charset="0"/>
                <a:ea typeface="Calibri" panose="020F0502020204030204" pitchFamily="34" charset="0"/>
                <a:cs typeface="Times New Roman" panose="02020603050405020304" pitchFamily="18" charset="0"/>
              </a:rPr>
              <a:t>Total</a:t>
            </a:r>
            <a:endParaRPr lang="tr-TR"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4394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bubble chart&#10;&#10;Description automatically generated">
            <a:extLst>
              <a:ext uri="{FF2B5EF4-FFF2-40B4-BE49-F238E27FC236}">
                <a16:creationId xmlns:a16="http://schemas.microsoft.com/office/drawing/2014/main" id="{B1B46A31-753F-1349-8E26-4ACDD46D1839}"/>
              </a:ext>
            </a:extLst>
          </p:cNvPr>
          <p:cNvPicPr>
            <a:picLocks noChangeAspect="1"/>
          </p:cNvPicPr>
          <p:nvPr/>
        </p:nvPicPr>
        <p:blipFill>
          <a:blip r:embed="rId2"/>
          <a:stretch>
            <a:fillRect/>
          </a:stretch>
        </p:blipFill>
        <p:spPr>
          <a:xfrm>
            <a:off x="7336435" y="450185"/>
            <a:ext cx="4017365" cy="5639439"/>
          </a:xfrm>
          <a:prstGeom prst="rect">
            <a:avLst/>
          </a:prstGeom>
        </p:spPr>
      </p:pic>
      <p:sp>
        <p:nvSpPr>
          <p:cNvPr id="5" name="TextBox 4">
            <a:extLst>
              <a:ext uri="{FF2B5EF4-FFF2-40B4-BE49-F238E27FC236}">
                <a16:creationId xmlns:a16="http://schemas.microsoft.com/office/drawing/2014/main" id="{690A6F37-1D35-D042-B82C-1CEE2D9CC2F8}"/>
              </a:ext>
            </a:extLst>
          </p:cNvPr>
          <p:cNvSpPr txBox="1"/>
          <p:nvPr/>
        </p:nvSpPr>
        <p:spPr>
          <a:xfrm>
            <a:off x="3443289" y="458823"/>
            <a:ext cx="3543299" cy="5355312"/>
          </a:xfrm>
          <a:prstGeom prst="rect">
            <a:avLst/>
          </a:prstGeom>
          <a:noFill/>
        </p:spPr>
        <p:txBody>
          <a:bodyPr wrap="square" rtlCol="0">
            <a:spAutoFit/>
          </a:bodyPr>
          <a:lstStyle/>
          <a:p>
            <a:r>
              <a:rPr lang="en-LT" dirty="0"/>
              <a:t>20. Would you like to know more about probiotics and how they benefit your health?</a:t>
            </a:r>
          </a:p>
          <a:p>
            <a:endParaRPr lang="en-LT" dirty="0"/>
          </a:p>
          <a:p>
            <a:endParaRPr lang="en-LT" dirty="0"/>
          </a:p>
          <a:p>
            <a:endParaRPr lang="en-LT" dirty="0"/>
          </a:p>
          <a:p>
            <a:endParaRPr lang="en-LT" dirty="0"/>
          </a:p>
          <a:p>
            <a:endParaRPr lang="en-LT" dirty="0"/>
          </a:p>
          <a:p>
            <a:endParaRPr lang="en-LT" dirty="0"/>
          </a:p>
          <a:p>
            <a:endParaRPr lang="en-LT" dirty="0"/>
          </a:p>
          <a:p>
            <a:endParaRPr lang="en-LT" dirty="0"/>
          </a:p>
          <a:p>
            <a:endParaRPr lang="en-LT" dirty="0"/>
          </a:p>
          <a:p>
            <a:endParaRPr lang="en-LT" dirty="0"/>
          </a:p>
          <a:p>
            <a:endParaRPr lang="en-LT" dirty="0"/>
          </a:p>
          <a:p>
            <a:pPr marL="342900" indent="-342900">
              <a:buAutoNum type="arabicPeriod"/>
            </a:pPr>
            <a:r>
              <a:rPr lang="en-LT" dirty="0"/>
              <a:t>Yes</a:t>
            </a:r>
          </a:p>
          <a:p>
            <a:pPr marL="342900" indent="-342900">
              <a:buAutoNum type="arabicPeriod"/>
            </a:pPr>
            <a:r>
              <a:rPr lang="en-LT" dirty="0"/>
              <a:t>No</a:t>
            </a:r>
          </a:p>
          <a:p>
            <a:pPr marL="342900" indent="-342900">
              <a:buAutoNum type="arabicPeriod"/>
            </a:pPr>
            <a:endParaRPr lang="en-LT" dirty="0"/>
          </a:p>
          <a:p>
            <a:endParaRPr lang="en-LT" dirty="0"/>
          </a:p>
          <a:p>
            <a:r>
              <a:rPr lang="en-LT" dirty="0"/>
              <a:t>Total</a:t>
            </a:r>
          </a:p>
        </p:txBody>
      </p:sp>
    </p:spTree>
    <p:extLst>
      <p:ext uri="{BB962C8B-B14F-4D97-AF65-F5344CB8AC3E}">
        <p14:creationId xmlns:p14="http://schemas.microsoft.com/office/powerpoint/2010/main" val="1742650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82442-5968-8D4E-8E9B-540B13C54B23}"/>
              </a:ext>
            </a:extLst>
          </p:cNvPr>
          <p:cNvSpPr>
            <a:spLocks noGrp="1"/>
          </p:cNvSpPr>
          <p:nvPr>
            <p:ph type="title"/>
          </p:nvPr>
        </p:nvSpPr>
        <p:spPr/>
        <p:txBody>
          <a:bodyPr/>
          <a:lstStyle/>
          <a:p>
            <a:r>
              <a:rPr lang="en-LT" dirty="0"/>
              <a:t>Outcomes of the survey</a:t>
            </a:r>
          </a:p>
        </p:txBody>
      </p:sp>
      <p:sp>
        <p:nvSpPr>
          <p:cNvPr id="4" name="Rectangle 3">
            <a:extLst>
              <a:ext uri="{FF2B5EF4-FFF2-40B4-BE49-F238E27FC236}">
                <a16:creationId xmlns:a16="http://schemas.microsoft.com/office/drawing/2014/main" id="{C78B7626-E191-EE45-B3BD-2B02714A7B3D}"/>
              </a:ext>
            </a:extLst>
          </p:cNvPr>
          <p:cNvSpPr/>
          <p:nvPr/>
        </p:nvSpPr>
        <p:spPr>
          <a:xfrm>
            <a:off x="838200" y="1979612"/>
            <a:ext cx="10515600" cy="4247317"/>
          </a:xfrm>
          <a:prstGeom prst="rect">
            <a:avLst/>
          </a:prstGeom>
        </p:spPr>
        <p:txBody>
          <a:bodyPr wrap="square">
            <a:spAutoFit/>
          </a:bodyPr>
          <a:lstStyle/>
          <a:p>
            <a:r>
              <a:rPr lang="en-GB" dirty="0"/>
              <a:t>	A total of 287 people were interviewed at Klaipeda Tourism School. 69% of these were women and 31% were men. The majority of students interviewed (81%) were 15-19 year old. As many as 50% of those surveyed exercise 1-3 times a week. Only a third of respondents know what probiotics are. About half of the respondents do not know whether the food they consume contains probiotics. 64% of respondents use probiotics only after taking antibiotics. Most think you should consume 10,000 bacteria daily. 71% of participants surveyed are aware of the benefits of probiotics. For most of the respondents, traditional Lithuanian food is suitable. 42% believe that probiotics are microorganisms. Almost all of the participants does not know what probiotics are and whether they are beneficial. Most would trust if probiotics were suggested by a doctor. However, most people learn about probiotics from the internet and advertising. Half of those surveyed believe that probiotics improve well-being and strengthen the immune system. 63% think probiotics are found in yogurt. 44% trust only certified products. Kefir, yogurt, </a:t>
            </a:r>
            <a:r>
              <a:rPr lang="en-GB" dirty="0" err="1"/>
              <a:t>bifidobacteria</a:t>
            </a:r>
            <a:r>
              <a:rPr lang="en-GB" dirty="0"/>
              <a:t>, </a:t>
            </a:r>
            <a:r>
              <a:rPr lang="en-GB" dirty="0" err="1"/>
              <a:t>lactobacteria</a:t>
            </a:r>
            <a:r>
              <a:rPr lang="en-GB" dirty="0"/>
              <a:t>, </a:t>
            </a:r>
            <a:r>
              <a:rPr lang="en-GB" dirty="0" err="1"/>
              <a:t>linex</a:t>
            </a:r>
            <a:r>
              <a:rPr lang="en-GB" dirty="0"/>
              <a:t> - these words are often associated with probiotics. </a:t>
            </a:r>
          </a:p>
          <a:p>
            <a:r>
              <a:rPr lang="en-GB" dirty="0"/>
              <a:t>	After interviewing the respondents, it can be concluded that this is very important topic, but the awareness is rather limited. It’s great that most respondents want to know more. We hope that the project activities will encourage us not only gain more knowledge, but lead to a healthier life too.</a:t>
            </a:r>
            <a:endParaRPr lang="en-LT" dirty="0"/>
          </a:p>
        </p:txBody>
      </p:sp>
    </p:spTree>
    <p:extLst>
      <p:ext uri="{BB962C8B-B14F-4D97-AF65-F5344CB8AC3E}">
        <p14:creationId xmlns:p14="http://schemas.microsoft.com/office/powerpoint/2010/main" val="1562890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D620B4-2917-2246-8B9E-497016F8C4F8}"/>
              </a:ext>
            </a:extLst>
          </p:cNvPr>
          <p:cNvSpPr>
            <a:spLocks noGrp="1"/>
          </p:cNvSpPr>
          <p:nvPr>
            <p:ph idx="1"/>
          </p:nvPr>
        </p:nvSpPr>
        <p:spPr>
          <a:xfrm>
            <a:off x="3367087" y="360863"/>
            <a:ext cx="3148013" cy="5801812"/>
          </a:xfrm>
        </p:spPr>
        <p:txBody>
          <a:bodyPr>
            <a:normAutofit fontScale="92500" lnSpcReduction="10000"/>
          </a:bodyPr>
          <a:lstStyle/>
          <a:p>
            <a:pPr marL="0" lvl="0" indent="0">
              <a:buNone/>
            </a:pPr>
            <a:r>
              <a:rPr lang="tr-TR" sz="2600" dirty="0"/>
              <a:t>Age</a:t>
            </a:r>
            <a:endParaRPr lang="en-LT" sz="2600" dirty="0"/>
          </a:p>
          <a:p>
            <a:pPr marL="0" indent="0">
              <a:buNone/>
            </a:pPr>
            <a:endParaRPr lang="en-LT" dirty="0"/>
          </a:p>
          <a:p>
            <a:pPr marL="0" indent="0">
              <a:buNone/>
            </a:pPr>
            <a:endParaRPr lang="en-LT" dirty="0"/>
          </a:p>
          <a:p>
            <a:pPr marL="0" indent="0">
              <a:buNone/>
            </a:pPr>
            <a:endParaRPr lang="en-LT" dirty="0"/>
          </a:p>
          <a:p>
            <a:pPr marL="0" indent="0">
              <a:buNone/>
            </a:pPr>
            <a:endParaRPr lang="en-LT" dirty="0"/>
          </a:p>
          <a:p>
            <a:pPr marL="0" indent="0">
              <a:buNone/>
            </a:pPr>
            <a:endParaRPr lang="en-LT" dirty="0"/>
          </a:p>
          <a:p>
            <a:pPr marL="0" lvl="0" indent="0">
              <a:buNone/>
            </a:pPr>
            <a:r>
              <a:rPr lang="tr-TR" sz="2600" dirty="0"/>
              <a:t>1. 15-19</a:t>
            </a:r>
            <a:endParaRPr lang="en-LT" sz="2600" dirty="0"/>
          </a:p>
          <a:p>
            <a:pPr marL="0" lvl="0" indent="0">
              <a:buNone/>
            </a:pPr>
            <a:r>
              <a:rPr lang="tr-TR" sz="2600" dirty="0"/>
              <a:t>2. 20-29</a:t>
            </a:r>
            <a:endParaRPr lang="en-LT" sz="2600" dirty="0"/>
          </a:p>
          <a:p>
            <a:pPr marL="0" lvl="0" indent="0">
              <a:buNone/>
            </a:pPr>
            <a:r>
              <a:rPr lang="tr-TR" sz="2600" dirty="0"/>
              <a:t>3. 30-39</a:t>
            </a:r>
            <a:endParaRPr lang="en-LT" sz="2600" dirty="0"/>
          </a:p>
          <a:p>
            <a:pPr marL="0" lvl="0" indent="0">
              <a:buNone/>
            </a:pPr>
            <a:r>
              <a:rPr lang="tr-TR" sz="2600" dirty="0"/>
              <a:t>4. 40-49</a:t>
            </a:r>
            <a:endParaRPr lang="en-LT" sz="2600" dirty="0"/>
          </a:p>
          <a:p>
            <a:pPr marL="0" lvl="0" indent="0">
              <a:buNone/>
            </a:pPr>
            <a:r>
              <a:rPr lang="tr-TR" sz="2600" dirty="0"/>
              <a:t>5. 50 +</a:t>
            </a:r>
          </a:p>
          <a:p>
            <a:pPr marL="0" lvl="0" indent="0">
              <a:buNone/>
            </a:pPr>
            <a:endParaRPr lang="tr-TR" sz="2600" dirty="0"/>
          </a:p>
          <a:p>
            <a:pPr marL="0" lvl="0" indent="0">
              <a:buNone/>
            </a:pPr>
            <a:r>
              <a:rPr lang="tr-TR" sz="2600" dirty="0"/>
              <a:t>Tota</a:t>
            </a:r>
            <a:r>
              <a:rPr lang="tr-TR" dirty="0"/>
              <a:t>l</a:t>
            </a:r>
            <a:endParaRPr lang="en-LT" dirty="0"/>
          </a:p>
          <a:p>
            <a:endParaRPr lang="en-LT" dirty="0"/>
          </a:p>
        </p:txBody>
      </p:sp>
      <p:pic>
        <p:nvPicPr>
          <p:cNvPr id="4" name="Picture 3" descr="Table&#10;&#10;Description automatically generated">
            <a:extLst>
              <a:ext uri="{FF2B5EF4-FFF2-40B4-BE49-F238E27FC236}">
                <a16:creationId xmlns:a16="http://schemas.microsoft.com/office/drawing/2014/main" id="{14263548-2A27-DC4A-A992-6FE093B064E1}"/>
              </a:ext>
            </a:extLst>
          </p:cNvPr>
          <p:cNvPicPr>
            <a:picLocks noChangeAspect="1"/>
          </p:cNvPicPr>
          <p:nvPr/>
        </p:nvPicPr>
        <p:blipFill>
          <a:blip r:embed="rId2"/>
          <a:stretch>
            <a:fillRect/>
          </a:stretch>
        </p:blipFill>
        <p:spPr>
          <a:xfrm>
            <a:off x="7100889" y="235372"/>
            <a:ext cx="4252912" cy="5801812"/>
          </a:xfrm>
          <a:prstGeom prst="rect">
            <a:avLst/>
          </a:prstGeom>
        </p:spPr>
      </p:pic>
    </p:spTree>
    <p:extLst>
      <p:ext uri="{BB962C8B-B14F-4D97-AF65-F5344CB8AC3E}">
        <p14:creationId xmlns:p14="http://schemas.microsoft.com/office/powerpoint/2010/main" val="3866099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70AF82C9-4BF2-C041-B26F-9A8F0AAB5472}"/>
              </a:ext>
            </a:extLst>
          </p:cNvPr>
          <p:cNvPicPr>
            <a:picLocks noChangeAspect="1"/>
          </p:cNvPicPr>
          <p:nvPr/>
        </p:nvPicPr>
        <p:blipFill>
          <a:blip r:embed="rId2"/>
          <a:stretch>
            <a:fillRect/>
          </a:stretch>
        </p:blipFill>
        <p:spPr>
          <a:xfrm>
            <a:off x="7372351" y="309565"/>
            <a:ext cx="3628643" cy="6238869"/>
          </a:xfrm>
          <a:prstGeom prst="rect">
            <a:avLst/>
          </a:prstGeom>
        </p:spPr>
      </p:pic>
      <p:sp>
        <p:nvSpPr>
          <p:cNvPr id="5" name="Rectangle 4">
            <a:extLst>
              <a:ext uri="{FF2B5EF4-FFF2-40B4-BE49-F238E27FC236}">
                <a16:creationId xmlns:a16="http://schemas.microsoft.com/office/drawing/2014/main" id="{AC1168A8-201F-4A4F-AA3C-7B9C2B5C1330}"/>
              </a:ext>
            </a:extLst>
          </p:cNvPr>
          <p:cNvSpPr/>
          <p:nvPr/>
        </p:nvSpPr>
        <p:spPr>
          <a:xfrm>
            <a:off x="2733675" y="180977"/>
            <a:ext cx="3967163" cy="5909310"/>
          </a:xfrm>
          <a:prstGeom prst="rect">
            <a:avLst/>
          </a:prstGeom>
        </p:spPr>
        <p:txBody>
          <a:bodyPr wrap="square">
            <a:spAutoFit/>
          </a:bodyPr>
          <a:lstStyle/>
          <a:p>
            <a:endParaRPr lang="tr-TR" dirty="0">
              <a:latin typeface="Calibri" panose="020F0502020204030204" pitchFamily="34" charset="0"/>
              <a:ea typeface="Calibri" panose="020F0502020204030204" pitchFamily="34" charset="0"/>
              <a:cs typeface="Times New Roman" panose="02020603050405020304" pitchFamily="18" charset="0"/>
            </a:endParaRPr>
          </a:p>
          <a:p>
            <a:r>
              <a:rPr lang="tr-TR" dirty="0">
                <a:latin typeface="Calibri" panose="020F0502020204030204" pitchFamily="34" charset="0"/>
                <a:ea typeface="Calibri" panose="020F0502020204030204" pitchFamily="34" charset="0"/>
                <a:cs typeface="Times New Roman" panose="02020603050405020304" pitchFamily="18" charset="0"/>
              </a:rPr>
              <a:t> </a:t>
            </a:r>
            <a:r>
              <a:rPr lang="en-LT" dirty="0">
                <a:latin typeface="Calibri" panose="020F0502020204030204" pitchFamily="34" charset="0"/>
                <a:ea typeface="Calibri" panose="020F0502020204030204" pitchFamily="34" charset="0"/>
                <a:cs typeface="Times New Roman" panose="02020603050405020304" pitchFamily="18" charset="0"/>
              </a:rPr>
              <a:t>3.  </a:t>
            </a:r>
            <a:r>
              <a:rPr lang="tr-TR" dirty="0" err="1">
                <a:latin typeface="Calibri" panose="020F0502020204030204" pitchFamily="34" charset="0"/>
                <a:ea typeface="Calibri" panose="020F0502020204030204" pitchFamily="34" charset="0"/>
                <a:cs typeface="Times New Roman" panose="02020603050405020304" pitchFamily="18" charset="0"/>
              </a:rPr>
              <a:t>Which</a:t>
            </a:r>
            <a:r>
              <a:rPr lang="tr-TR" dirty="0">
                <a:latin typeface="Calibri" panose="020F0502020204030204" pitchFamily="34" charset="0"/>
                <a:ea typeface="Calibri" panose="020F0502020204030204" pitchFamily="34" charset="0"/>
                <a:cs typeface="Times New Roman" panose="02020603050405020304" pitchFamily="18" charset="0"/>
              </a:rPr>
              <a:t> of </a:t>
            </a:r>
            <a:r>
              <a:rPr lang="tr-TR" dirty="0" err="1">
                <a:latin typeface="Calibri" panose="020F0502020204030204" pitchFamily="34" charset="0"/>
                <a:ea typeface="Calibri" panose="020F0502020204030204" pitchFamily="34" charset="0"/>
                <a:cs typeface="Times New Roman" panose="02020603050405020304" pitchFamily="18" charset="0"/>
              </a:rPr>
              <a:t>the</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following</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dietary</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best</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fits</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you</a:t>
            </a:r>
            <a:r>
              <a:rPr lang="tr-TR" dirty="0">
                <a:latin typeface="Calibri" panose="020F0502020204030204" pitchFamily="34" charset="0"/>
                <a:ea typeface="Calibri" panose="020F0502020204030204" pitchFamily="34" charset="0"/>
                <a:cs typeface="Times New Roman" panose="02020603050405020304" pitchFamily="18" charset="0"/>
              </a:rPr>
              <a:t>?</a:t>
            </a:r>
            <a:endParaRPr lang="en-LT" dirty="0">
              <a:latin typeface="Calibri" panose="020F0502020204030204" pitchFamily="34" charset="0"/>
              <a:ea typeface="Calibri" panose="020F0502020204030204" pitchFamily="34" charset="0"/>
              <a:cs typeface="Times New Roman" panose="02020603050405020304" pitchFamily="18" charset="0"/>
            </a:endParaRPr>
          </a:p>
          <a:p>
            <a:pPr marL="457200"/>
            <a:r>
              <a:rPr lang="tr-TR" dirty="0">
                <a:latin typeface="Calibri" panose="020F0502020204030204" pitchFamily="34" charset="0"/>
                <a:ea typeface="Calibri" panose="020F0502020204030204" pitchFamily="34" charset="0"/>
                <a:cs typeface="Times New Roman" panose="02020603050405020304" pitchFamily="18" charset="0"/>
              </a:rPr>
              <a:t> </a:t>
            </a:r>
          </a:p>
          <a:p>
            <a:pPr marL="457200"/>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endParaRPr lang="en-LT" dirty="0">
              <a:latin typeface="Calibri" panose="020F0502020204030204" pitchFamily="34" charset="0"/>
              <a:ea typeface="Calibri" panose="020F0502020204030204" pitchFamily="34" charset="0"/>
              <a:cs typeface="Times New Roman" panose="02020603050405020304" pitchFamily="18" charset="0"/>
            </a:endParaRPr>
          </a:p>
          <a:p>
            <a:pPr lvl="0"/>
            <a:r>
              <a:rPr lang="tr-TR" dirty="0">
                <a:latin typeface="Calibri" panose="020F0502020204030204" pitchFamily="34" charset="0"/>
                <a:ea typeface="Calibri" panose="020F0502020204030204" pitchFamily="34" charset="0"/>
                <a:cs typeface="Times New Roman" panose="02020603050405020304" pitchFamily="18" charset="0"/>
              </a:rPr>
              <a:t>1. </a:t>
            </a:r>
            <a:r>
              <a:rPr lang="tr-TR" dirty="0" err="1">
                <a:latin typeface="Calibri" panose="020F0502020204030204" pitchFamily="34" charset="0"/>
                <a:ea typeface="Calibri" panose="020F0502020204030204" pitchFamily="34" charset="0"/>
                <a:cs typeface="Times New Roman" panose="02020603050405020304" pitchFamily="18" charset="0"/>
              </a:rPr>
              <a:t>Traditional</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Lithuanian</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r>
              <a:rPr lang="tr-TR" dirty="0">
                <a:latin typeface="Calibri" panose="020F0502020204030204" pitchFamily="34" charset="0"/>
                <a:ea typeface="Calibri" panose="020F0502020204030204" pitchFamily="34" charset="0"/>
                <a:cs typeface="Times New Roman" panose="02020603050405020304" pitchFamily="18" charset="0"/>
              </a:rPr>
              <a:t>2. </a:t>
            </a:r>
            <a:r>
              <a:rPr lang="tr-TR" dirty="0" err="1">
                <a:latin typeface="Calibri" panose="020F0502020204030204" pitchFamily="34" charset="0"/>
                <a:ea typeface="Calibri" panose="020F0502020204030204" pitchFamily="34" charset="0"/>
                <a:cs typeface="Times New Roman" panose="02020603050405020304" pitchFamily="18" charset="0"/>
              </a:rPr>
              <a:t>Vegetarian</a:t>
            </a:r>
            <a:r>
              <a:rPr lang="tr-TR" dirty="0">
                <a:latin typeface="Calibri" panose="020F0502020204030204" pitchFamily="34" charset="0"/>
                <a:ea typeface="Calibri" panose="020F0502020204030204" pitchFamily="34" charset="0"/>
                <a:cs typeface="Times New Roman" panose="02020603050405020304" pitchFamily="18" charset="0"/>
              </a:rPr>
              <a:t> / </a:t>
            </a:r>
            <a:r>
              <a:rPr lang="tr-TR" dirty="0" err="1">
                <a:latin typeface="Calibri" panose="020F0502020204030204" pitchFamily="34" charset="0"/>
                <a:ea typeface="Calibri" panose="020F0502020204030204" pitchFamily="34" charset="0"/>
                <a:cs typeface="Times New Roman" panose="02020603050405020304" pitchFamily="18" charset="0"/>
              </a:rPr>
              <a:t>Vegan</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r>
              <a:rPr lang="tr-TR" dirty="0">
                <a:latin typeface="Calibri" panose="020F0502020204030204" pitchFamily="34" charset="0"/>
                <a:ea typeface="Calibri" panose="020F0502020204030204" pitchFamily="34" charset="0"/>
                <a:cs typeface="Times New Roman" panose="02020603050405020304" pitchFamily="18" charset="0"/>
              </a:rPr>
              <a:t>3. </a:t>
            </a:r>
            <a:r>
              <a:rPr lang="tr-TR" dirty="0" err="1">
                <a:latin typeface="Calibri" panose="020F0502020204030204" pitchFamily="34" charset="0"/>
                <a:ea typeface="Calibri" panose="020F0502020204030204" pitchFamily="34" charset="0"/>
                <a:cs typeface="Times New Roman" panose="02020603050405020304" pitchFamily="18" charset="0"/>
              </a:rPr>
              <a:t>Fast</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Food</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r>
              <a:rPr lang="tr-TR" dirty="0">
                <a:latin typeface="Calibri" panose="020F0502020204030204" pitchFamily="34" charset="0"/>
                <a:ea typeface="Calibri" panose="020F0502020204030204" pitchFamily="34" charset="0"/>
                <a:cs typeface="Times New Roman" panose="02020603050405020304" pitchFamily="18" charset="0"/>
              </a:rPr>
              <a:t>4. </a:t>
            </a:r>
            <a:r>
              <a:rPr lang="tr-TR" dirty="0" err="1">
                <a:latin typeface="Calibri" panose="020F0502020204030204" pitchFamily="34" charset="0"/>
                <a:ea typeface="Calibri" panose="020F0502020204030204" pitchFamily="34" charset="0"/>
                <a:cs typeface="Times New Roman" panose="02020603050405020304" pitchFamily="18" charset="0"/>
              </a:rPr>
              <a:t>Other</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a:pPr>
            <a:endParaRPr lang="tr-TR" dirty="0">
              <a:latin typeface="Calibri" panose="020F0502020204030204" pitchFamily="34" charset="0"/>
              <a:ea typeface="Calibri" panose="020F0502020204030204" pitchFamily="34" charset="0"/>
              <a:cs typeface="Times New Roman" panose="02020603050405020304" pitchFamily="18" charset="0"/>
            </a:endParaRPr>
          </a:p>
          <a:p>
            <a:pPr lvl="0"/>
            <a:r>
              <a:rPr lang="tr-TR" dirty="0">
                <a:latin typeface="Calibri" panose="020F0502020204030204" pitchFamily="34" charset="0"/>
                <a:ea typeface="Calibri" panose="020F0502020204030204" pitchFamily="34" charset="0"/>
                <a:cs typeface="Times New Roman" panose="02020603050405020304" pitchFamily="18" charset="0"/>
              </a:rPr>
              <a:t>Total</a:t>
            </a:r>
            <a:endParaRPr lang="en-LT"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2012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A777F0D0-0CBE-3D47-BF89-935C620FCC0A}"/>
              </a:ext>
            </a:extLst>
          </p:cNvPr>
          <p:cNvPicPr>
            <a:picLocks noChangeAspect="1"/>
          </p:cNvPicPr>
          <p:nvPr/>
        </p:nvPicPr>
        <p:blipFill>
          <a:blip r:embed="rId2"/>
          <a:stretch>
            <a:fillRect/>
          </a:stretch>
        </p:blipFill>
        <p:spPr>
          <a:xfrm>
            <a:off x="7688240" y="842926"/>
            <a:ext cx="3170459" cy="4943512"/>
          </a:xfrm>
          <a:prstGeom prst="rect">
            <a:avLst/>
          </a:prstGeom>
        </p:spPr>
      </p:pic>
      <p:sp>
        <p:nvSpPr>
          <p:cNvPr id="5" name="Rectangle 4">
            <a:extLst>
              <a:ext uri="{FF2B5EF4-FFF2-40B4-BE49-F238E27FC236}">
                <a16:creationId xmlns:a16="http://schemas.microsoft.com/office/drawing/2014/main" id="{15C5823F-85F3-734D-B6A2-63665DFC27E9}"/>
              </a:ext>
            </a:extLst>
          </p:cNvPr>
          <p:cNvSpPr/>
          <p:nvPr/>
        </p:nvSpPr>
        <p:spPr>
          <a:xfrm>
            <a:off x="3619500" y="1012793"/>
            <a:ext cx="3170459" cy="4832413"/>
          </a:xfrm>
          <a:prstGeom prst="rect">
            <a:avLst/>
          </a:prstGeom>
        </p:spPr>
        <p:txBody>
          <a:bodyPr wrap="square">
            <a:spAutoFit/>
          </a:bodyPr>
          <a:lstStyle/>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4. How </a:t>
            </a:r>
            <a:r>
              <a:rPr lang="tr-TR" dirty="0" err="1">
                <a:latin typeface="Calibri" panose="020F0502020204030204" pitchFamily="34" charset="0"/>
                <a:ea typeface="Calibri" panose="020F0502020204030204" pitchFamily="34" charset="0"/>
                <a:cs typeface="Times New Roman" panose="02020603050405020304" pitchFamily="18" charset="0"/>
              </a:rPr>
              <a:t>often</a:t>
            </a:r>
            <a:r>
              <a:rPr lang="tr-TR" dirty="0">
                <a:latin typeface="Calibri" panose="020F0502020204030204" pitchFamily="34" charset="0"/>
                <a:ea typeface="Calibri" panose="020F0502020204030204" pitchFamily="34" charset="0"/>
                <a:cs typeface="Times New Roman" panose="02020603050405020304" pitchFamily="18" charset="0"/>
              </a:rPr>
              <a:t> do </a:t>
            </a:r>
            <a:r>
              <a:rPr lang="tr-TR" dirty="0" err="1">
                <a:latin typeface="Calibri" panose="020F0502020204030204" pitchFamily="34" charset="0"/>
                <a:ea typeface="Calibri" panose="020F0502020204030204" pitchFamily="34" charset="0"/>
                <a:cs typeface="Times New Roman" panose="02020603050405020304" pitchFamily="18" charset="0"/>
              </a:rPr>
              <a:t>you</a:t>
            </a:r>
            <a:r>
              <a:rPr lang="tr-TR" dirty="0">
                <a:latin typeface="Calibri" panose="020F0502020204030204" pitchFamily="34" charset="0"/>
                <a:ea typeface="Calibri" panose="020F0502020204030204" pitchFamily="34" charset="0"/>
                <a:cs typeface="Times New Roman" panose="02020603050405020304" pitchFamily="18" charset="0"/>
              </a:rPr>
              <a:t> do </a:t>
            </a:r>
            <a:r>
              <a:rPr lang="tr-TR" dirty="0" err="1">
                <a:latin typeface="Calibri" panose="020F0502020204030204" pitchFamily="34" charset="0"/>
                <a:ea typeface="Calibri" panose="020F0502020204030204" pitchFamily="34" charset="0"/>
                <a:cs typeface="Times New Roman" panose="02020603050405020304" pitchFamily="18" charset="0"/>
              </a:rPr>
              <a:t>sports</a:t>
            </a:r>
            <a:r>
              <a:rPr lang="tr-TR" dirty="0">
                <a:latin typeface="Calibri" panose="020F0502020204030204" pitchFamily="34" charset="0"/>
                <a:ea typeface="Calibri" panose="020F0502020204030204" pitchFamily="34" charset="0"/>
                <a:cs typeface="Times New Roman" panose="02020603050405020304" pitchFamily="18" charset="0"/>
              </a:rPr>
              <a:t>?</a:t>
            </a:r>
            <a:endParaRPr lang="en-LT"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 </a:t>
            </a: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1. </a:t>
            </a:r>
            <a:r>
              <a:rPr lang="tr-TR" dirty="0" err="1">
                <a:latin typeface="Calibri" panose="020F0502020204030204" pitchFamily="34" charset="0"/>
                <a:ea typeface="Calibri" panose="020F0502020204030204" pitchFamily="34" charset="0"/>
                <a:cs typeface="Times New Roman" panose="02020603050405020304" pitchFamily="18" charset="0"/>
              </a:rPr>
              <a:t>Everyday</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2. 4-6 </a:t>
            </a:r>
            <a:r>
              <a:rPr lang="tr-TR" dirty="0" err="1">
                <a:latin typeface="Calibri" panose="020F0502020204030204" pitchFamily="34" charset="0"/>
                <a:ea typeface="Calibri" panose="020F0502020204030204" pitchFamily="34" charset="0"/>
                <a:cs typeface="Times New Roman" panose="02020603050405020304" pitchFamily="18" charset="0"/>
              </a:rPr>
              <a:t>times</a:t>
            </a:r>
            <a:r>
              <a:rPr lang="tr-TR" dirty="0">
                <a:latin typeface="Calibri" panose="020F0502020204030204" pitchFamily="34" charset="0"/>
                <a:ea typeface="Calibri" panose="020F0502020204030204" pitchFamily="34" charset="0"/>
                <a:cs typeface="Times New Roman" panose="02020603050405020304" pitchFamily="18" charset="0"/>
              </a:rPr>
              <a:t> a </a:t>
            </a:r>
            <a:r>
              <a:rPr lang="tr-TR" dirty="0" err="1">
                <a:latin typeface="Calibri" panose="020F0502020204030204" pitchFamily="34" charset="0"/>
                <a:ea typeface="Calibri" panose="020F0502020204030204" pitchFamily="34" charset="0"/>
                <a:cs typeface="Times New Roman" panose="02020603050405020304" pitchFamily="18" charset="0"/>
              </a:rPr>
              <a:t>week</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3. 1-3 </a:t>
            </a:r>
            <a:r>
              <a:rPr lang="tr-TR" dirty="0" err="1">
                <a:latin typeface="Calibri" panose="020F0502020204030204" pitchFamily="34" charset="0"/>
                <a:ea typeface="Calibri" panose="020F0502020204030204" pitchFamily="34" charset="0"/>
                <a:cs typeface="Times New Roman" panose="02020603050405020304" pitchFamily="18" charset="0"/>
              </a:rPr>
              <a:t>times</a:t>
            </a:r>
            <a:r>
              <a:rPr lang="tr-TR" dirty="0">
                <a:latin typeface="Calibri" panose="020F0502020204030204" pitchFamily="34" charset="0"/>
                <a:ea typeface="Calibri" panose="020F0502020204030204" pitchFamily="34" charset="0"/>
                <a:cs typeface="Times New Roman" panose="02020603050405020304" pitchFamily="18" charset="0"/>
              </a:rPr>
              <a:t> a </a:t>
            </a:r>
            <a:r>
              <a:rPr lang="tr-TR" dirty="0" err="1">
                <a:latin typeface="Calibri" panose="020F0502020204030204" pitchFamily="34" charset="0"/>
                <a:ea typeface="Calibri" panose="020F0502020204030204" pitchFamily="34" charset="0"/>
                <a:cs typeface="Times New Roman" panose="02020603050405020304" pitchFamily="18" charset="0"/>
              </a:rPr>
              <a:t>week</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4. </a:t>
            </a:r>
            <a:r>
              <a:rPr lang="tr-TR" dirty="0" err="1">
                <a:latin typeface="Calibri" panose="020F0502020204030204" pitchFamily="34" charset="0"/>
                <a:ea typeface="Calibri" panose="020F0502020204030204" pitchFamily="34" charset="0"/>
                <a:cs typeface="Times New Roman" panose="02020603050405020304" pitchFamily="18" charset="0"/>
              </a:rPr>
              <a:t>Several</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times</a:t>
            </a:r>
            <a:r>
              <a:rPr lang="tr-TR" dirty="0">
                <a:latin typeface="Calibri" panose="020F0502020204030204" pitchFamily="34" charset="0"/>
                <a:ea typeface="Calibri" panose="020F0502020204030204" pitchFamily="34" charset="0"/>
                <a:cs typeface="Times New Roman" panose="02020603050405020304" pitchFamily="18" charset="0"/>
              </a:rPr>
              <a:t> a </a:t>
            </a:r>
            <a:r>
              <a:rPr lang="tr-TR" dirty="0" err="1">
                <a:latin typeface="Calibri" panose="020F0502020204030204" pitchFamily="34" charset="0"/>
                <a:ea typeface="Calibri" panose="020F0502020204030204" pitchFamily="34" charset="0"/>
                <a:cs typeface="Times New Roman" panose="02020603050405020304" pitchFamily="18" charset="0"/>
              </a:rPr>
              <a:t>month</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5. </a:t>
            </a:r>
            <a:r>
              <a:rPr lang="tr-TR" dirty="0" err="1">
                <a:latin typeface="Calibri" panose="020F0502020204030204" pitchFamily="34" charset="0"/>
                <a:ea typeface="Calibri" panose="020F0502020204030204" pitchFamily="34" charset="0"/>
                <a:cs typeface="Times New Roman" panose="02020603050405020304" pitchFamily="18" charset="0"/>
              </a:rPr>
              <a:t>Rarely</a:t>
            </a:r>
            <a:endParaRPr lang="tr-TR"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6. I </a:t>
            </a:r>
            <a:r>
              <a:rPr lang="tr-TR" dirty="0" err="1">
                <a:latin typeface="Calibri" panose="020F0502020204030204" pitchFamily="34" charset="0"/>
                <a:ea typeface="Calibri" panose="020F0502020204030204" pitchFamily="34" charset="0"/>
                <a:cs typeface="Times New Roman" panose="02020603050405020304" pitchFamily="18" charset="0"/>
              </a:rPr>
              <a:t>don’t</a:t>
            </a:r>
            <a:r>
              <a:rPr lang="tr-TR" dirty="0">
                <a:latin typeface="Calibri" panose="020F0502020204030204" pitchFamily="34" charset="0"/>
                <a:ea typeface="Calibri" panose="020F0502020204030204" pitchFamily="34" charset="0"/>
                <a:cs typeface="Times New Roman" panose="02020603050405020304" pitchFamily="18" charset="0"/>
              </a:rPr>
              <a:t> do </a:t>
            </a:r>
            <a:r>
              <a:rPr lang="tr-TR" dirty="0" err="1">
                <a:latin typeface="Calibri" panose="020F0502020204030204" pitchFamily="34" charset="0"/>
                <a:ea typeface="Calibri" panose="020F0502020204030204" pitchFamily="34" charset="0"/>
                <a:cs typeface="Times New Roman" panose="02020603050405020304" pitchFamily="18" charset="0"/>
              </a:rPr>
              <a:t>sports</a:t>
            </a:r>
            <a:endParaRPr lang="tr-TR"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tr-TR"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Total</a:t>
            </a:r>
            <a:endParaRPr lang="en-LT"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0688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pie chart&#10;&#10;Description automatically generated">
            <a:extLst>
              <a:ext uri="{FF2B5EF4-FFF2-40B4-BE49-F238E27FC236}">
                <a16:creationId xmlns:a16="http://schemas.microsoft.com/office/drawing/2014/main" id="{2AE96A2A-4814-0045-8EAF-D91FAA03A727}"/>
              </a:ext>
            </a:extLst>
          </p:cNvPr>
          <p:cNvPicPr>
            <a:picLocks noChangeAspect="1"/>
          </p:cNvPicPr>
          <p:nvPr/>
        </p:nvPicPr>
        <p:blipFill>
          <a:blip r:embed="rId2"/>
          <a:stretch>
            <a:fillRect/>
          </a:stretch>
        </p:blipFill>
        <p:spPr>
          <a:xfrm>
            <a:off x="7029687" y="681037"/>
            <a:ext cx="4127832" cy="5493488"/>
          </a:xfrm>
          <a:prstGeom prst="rect">
            <a:avLst/>
          </a:prstGeom>
        </p:spPr>
      </p:pic>
      <p:sp>
        <p:nvSpPr>
          <p:cNvPr id="5" name="Rectangle 4">
            <a:extLst>
              <a:ext uri="{FF2B5EF4-FFF2-40B4-BE49-F238E27FC236}">
                <a16:creationId xmlns:a16="http://schemas.microsoft.com/office/drawing/2014/main" id="{B6E93534-67F2-3B43-9990-2F27FEAB5C71}"/>
              </a:ext>
            </a:extLst>
          </p:cNvPr>
          <p:cNvSpPr/>
          <p:nvPr/>
        </p:nvSpPr>
        <p:spPr>
          <a:xfrm>
            <a:off x="3184857" y="897674"/>
            <a:ext cx="3629025" cy="5527732"/>
          </a:xfrm>
          <a:prstGeom prst="rect">
            <a:avLst/>
          </a:prstGeom>
        </p:spPr>
        <p:txBody>
          <a:bodyPr wrap="square">
            <a:spAutoFit/>
          </a:bodyPr>
          <a:lstStyle/>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5. Do </a:t>
            </a:r>
            <a:r>
              <a:rPr lang="tr-TR" dirty="0" err="1">
                <a:latin typeface="Calibri" panose="020F0502020204030204" pitchFamily="34" charset="0"/>
                <a:ea typeface="Calibri" panose="020F0502020204030204" pitchFamily="34" charset="0"/>
                <a:cs typeface="Times New Roman" panose="02020603050405020304" pitchFamily="18" charset="0"/>
              </a:rPr>
              <a:t>you</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know</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what</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probiotics</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are</a:t>
            </a:r>
            <a:r>
              <a:rPr lang="tr-TR" dirty="0">
                <a:latin typeface="Calibri" panose="020F0502020204030204" pitchFamily="34" charset="0"/>
                <a:ea typeface="Calibri" panose="020F0502020204030204" pitchFamily="34" charset="0"/>
                <a:cs typeface="Times New Roman" panose="02020603050405020304" pitchFamily="18" charset="0"/>
              </a:rPr>
              <a:t>?</a:t>
            </a:r>
            <a:endParaRPr lang="en-LT"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 </a:t>
            </a: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en-LT"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1. </a:t>
            </a:r>
            <a:r>
              <a:rPr lang="tr-TR" dirty="0" err="1">
                <a:latin typeface="Calibri" panose="020F0502020204030204" pitchFamily="34" charset="0"/>
                <a:ea typeface="Calibri" panose="020F0502020204030204" pitchFamily="34" charset="0"/>
                <a:cs typeface="Times New Roman" panose="02020603050405020304" pitchFamily="18" charset="0"/>
              </a:rPr>
              <a:t>Yes</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2. No</a:t>
            </a:r>
          </a:p>
          <a:p>
            <a:pPr lvl="0">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3. A </a:t>
            </a:r>
            <a:r>
              <a:rPr lang="tr-TR" dirty="0" err="1">
                <a:latin typeface="Calibri" panose="020F0502020204030204" pitchFamily="34" charset="0"/>
                <a:ea typeface="Calibri" panose="020F0502020204030204" pitchFamily="34" charset="0"/>
                <a:cs typeface="Times New Roman" panose="02020603050405020304" pitchFamily="18" charset="0"/>
              </a:rPr>
              <a:t>little</a:t>
            </a:r>
            <a:r>
              <a:rPr lang="tr-TR" dirty="0">
                <a:latin typeface="Calibri" panose="020F0502020204030204" pitchFamily="34" charset="0"/>
                <a:ea typeface="Calibri" panose="020F0502020204030204" pitchFamily="34" charset="0"/>
                <a:cs typeface="Times New Roman" panose="02020603050405020304" pitchFamily="18" charset="0"/>
              </a:rPr>
              <a:t> bit</a:t>
            </a:r>
          </a:p>
          <a:p>
            <a:pPr lvl="0">
              <a:lnSpc>
                <a:spcPct val="107000"/>
              </a:lnSpc>
              <a:spcAft>
                <a:spcPts val="800"/>
              </a:spcAft>
            </a:pPr>
            <a:endParaRPr lang="tr-TR"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Total</a:t>
            </a:r>
          </a:p>
          <a:p>
            <a:pPr lvl="0">
              <a:lnSpc>
                <a:spcPct val="107000"/>
              </a:lnSpc>
              <a:spcAft>
                <a:spcPts val="800"/>
              </a:spcAft>
            </a:pPr>
            <a:endParaRPr lang="en-LT"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766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9B413F4C-AEA3-4949-931F-2AEF34A3D2D7}"/>
              </a:ext>
            </a:extLst>
          </p:cNvPr>
          <p:cNvPicPr>
            <a:picLocks noChangeAspect="1"/>
          </p:cNvPicPr>
          <p:nvPr/>
        </p:nvPicPr>
        <p:blipFill>
          <a:blip r:embed="rId2"/>
          <a:stretch>
            <a:fillRect/>
          </a:stretch>
        </p:blipFill>
        <p:spPr>
          <a:xfrm>
            <a:off x="7606040" y="560686"/>
            <a:ext cx="3138508" cy="5616277"/>
          </a:xfrm>
          <a:prstGeom prst="rect">
            <a:avLst/>
          </a:prstGeom>
        </p:spPr>
      </p:pic>
      <p:sp>
        <p:nvSpPr>
          <p:cNvPr id="5" name="Rectangle 4">
            <a:extLst>
              <a:ext uri="{FF2B5EF4-FFF2-40B4-BE49-F238E27FC236}">
                <a16:creationId xmlns:a16="http://schemas.microsoft.com/office/drawing/2014/main" id="{D5F8CF49-2480-E142-8B3E-01734AC78892}"/>
              </a:ext>
            </a:extLst>
          </p:cNvPr>
          <p:cNvSpPr/>
          <p:nvPr/>
        </p:nvSpPr>
        <p:spPr>
          <a:xfrm>
            <a:off x="3233738" y="660903"/>
            <a:ext cx="3624263" cy="5915274"/>
          </a:xfrm>
          <a:prstGeom prst="rect">
            <a:avLst/>
          </a:prstGeom>
        </p:spPr>
        <p:txBody>
          <a:bodyPr wrap="square">
            <a:spAutoFit/>
          </a:bodyPr>
          <a:lstStyle/>
          <a:p>
            <a:pPr marL="342900" lvl="0" indent="-342900">
              <a:lnSpc>
                <a:spcPct val="107000"/>
              </a:lnSpc>
              <a:buFont typeface="+mj-lt"/>
              <a:buAutoNum type="arabicPeriod"/>
            </a:pPr>
            <a:r>
              <a:rPr lang="tr-TR" dirty="0" err="1">
                <a:latin typeface="Calibri" panose="020F0502020204030204" pitchFamily="34" charset="0"/>
                <a:ea typeface="Calibri" panose="020F0502020204030204" pitchFamily="34" charset="0"/>
                <a:cs typeface="Times New Roman" panose="02020603050405020304" pitchFamily="18" charset="0"/>
              </a:rPr>
              <a:t>What</a:t>
            </a:r>
            <a:r>
              <a:rPr lang="tr-TR" dirty="0">
                <a:latin typeface="Calibri" panose="020F0502020204030204" pitchFamily="34" charset="0"/>
                <a:ea typeface="Calibri" panose="020F0502020204030204" pitchFamily="34" charset="0"/>
                <a:cs typeface="Times New Roman" panose="02020603050405020304" pitchFamily="18" charset="0"/>
              </a:rPr>
              <a:t> do </a:t>
            </a:r>
            <a:r>
              <a:rPr lang="tr-TR" dirty="0" err="1">
                <a:latin typeface="Calibri" panose="020F0502020204030204" pitchFamily="34" charset="0"/>
                <a:ea typeface="Calibri" panose="020F0502020204030204" pitchFamily="34" charset="0"/>
                <a:cs typeface="Times New Roman" panose="02020603050405020304" pitchFamily="18" charset="0"/>
              </a:rPr>
              <a:t>you</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think</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Probiotics</a:t>
            </a:r>
            <a:r>
              <a:rPr lang="tr-TR" dirty="0">
                <a:latin typeface="Calibri" panose="020F0502020204030204" pitchFamily="34" charset="0"/>
                <a:ea typeface="Calibri" panose="020F0502020204030204" pitchFamily="34" charset="0"/>
                <a:cs typeface="Times New Roman" panose="02020603050405020304" pitchFamily="18" charset="0"/>
              </a:rPr>
              <a:t> is?</a:t>
            </a:r>
            <a:endParaRPr lang="en-LT"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 </a:t>
            </a: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1. </a:t>
            </a:r>
            <a:r>
              <a:rPr lang="tr-TR" dirty="0" err="1">
                <a:latin typeface="Calibri" panose="020F0502020204030204" pitchFamily="34" charset="0"/>
                <a:ea typeface="Calibri" panose="020F0502020204030204" pitchFamily="34" charset="0"/>
                <a:cs typeface="Times New Roman" panose="02020603050405020304" pitchFamily="18" charset="0"/>
              </a:rPr>
              <a:t>Microorganisms</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2. Protein</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3. Vitamine</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4. </a:t>
            </a:r>
            <a:r>
              <a:rPr lang="tr-TR" dirty="0" err="1">
                <a:latin typeface="Calibri" panose="020F0502020204030204" pitchFamily="34" charset="0"/>
                <a:ea typeface="Calibri" panose="020F0502020204030204" pitchFamily="34" charset="0"/>
                <a:cs typeface="Times New Roman" panose="02020603050405020304" pitchFamily="18" charset="0"/>
              </a:rPr>
              <a:t>Alcohol</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5. </a:t>
            </a:r>
            <a:r>
              <a:rPr lang="tr-TR" dirty="0" err="1">
                <a:latin typeface="Calibri" panose="020F0502020204030204" pitchFamily="34" charset="0"/>
                <a:ea typeface="Calibri" panose="020F0502020204030204" pitchFamily="34" charset="0"/>
                <a:cs typeface="Times New Roman" panose="02020603050405020304" pitchFamily="18" charset="0"/>
              </a:rPr>
              <a:t>Carbohydrates</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6. I </a:t>
            </a:r>
            <a:r>
              <a:rPr lang="tr-TR" dirty="0" err="1">
                <a:latin typeface="Calibri" panose="020F0502020204030204" pitchFamily="34" charset="0"/>
                <a:ea typeface="Calibri" panose="020F0502020204030204" pitchFamily="34" charset="0"/>
                <a:cs typeface="Times New Roman" panose="02020603050405020304" pitchFamily="18" charset="0"/>
              </a:rPr>
              <a:t>don’t</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know</a:t>
            </a:r>
            <a:endParaRPr lang="tr-TR"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tr-TR"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Total</a:t>
            </a:r>
            <a:endParaRPr lang="en-LT"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8035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907211-DCAB-5444-B3BA-7FAE269EAADD}"/>
              </a:ext>
            </a:extLst>
          </p:cNvPr>
          <p:cNvPicPr>
            <a:picLocks noChangeAspect="1"/>
          </p:cNvPicPr>
          <p:nvPr/>
        </p:nvPicPr>
        <p:blipFill>
          <a:blip r:embed="rId2"/>
          <a:stretch>
            <a:fillRect/>
          </a:stretch>
        </p:blipFill>
        <p:spPr>
          <a:xfrm>
            <a:off x="7518050" y="681037"/>
            <a:ext cx="3631292" cy="5472038"/>
          </a:xfrm>
          <a:prstGeom prst="rect">
            <a:avLst/>
          </a:prstGeom>
        </p:spPr>
      </p:pic>
      <p:sp>
        <p:nvSpPr>
          <p:cNvPr id="5" name="Rectangle 4">
            <a:extLst>
              <a:ext uri="{FF2B5EF4-FFF2-40B4-BE49-F238E27FC236}">
                <a16:creationId xmlns:a16="http://schemas.microsoft.com/office/drawing/2014/main" id="{0E132E88-5C21-EE44-B321-4F1AFDB4F4D5}"/>
              </a:ext>
            </a:extLst>
          </p:cNvPr>
          <p:cNvSpPr/>
          <p:nvPr/>
        </p:nvSpPr>
        <p:spPr>
          <a:xfrm>
            <a:off x="3062288" y="833985"/>
            <a:ext cx="3867150" cy="5026184"/>
          </a:xfrm>
          <a:prstGeom prst="rect">
            <a:avLst/>
          </a:prstGeom>
        </p:spPr>
        <p:txBody>
          <a:bodyPr wrap="square">
            <a:spAutoFit/>
          </a:bodyPr>
          <a:lstStyle/>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7. Do </a:t>
            </a:r>
            <a:r>
              <a:rPr lang="tr-TR" dirty="0" err="1">
                <a:latin typeface="Calibri" panose="020F0502020204030204" pitchFamily="34" charset="0"/>
                <a:ea typeface="Calibri" panose="020F0502020204030204" pitchFamily="34" charset="0"/>
                <a:cs typeface="Times New Roman" panose="02020603050405020304" pitchFamily="18" charset="0"/>
              </a:rPr>
              <a:t>you</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consume</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foods</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that</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include</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probiotics</a:t>
            </a:r>
            <a:r>
              <a:rPr lang="tr-TR" dirty="0">
                <a:latin typeface="Calibri" panose="020F0502020204030204" pitchFamily="34" charset="0"/>
                <a:ea typeface="Calibri" panose="020F0502020204030204" pitchFamily="34" charset="0"/>
                <a:cs typeface="Times New Roman" panose="02020603050405020304" pitchFamily="18" charset="0"/>
              </a:rPr>
              <a:t>?</a:t>
            </a:r>
            <a:endParaRPr lang="en-LT"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 </a:t>
            </a: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1. </a:t>
            </a:r>
            <a:r>
              <a:rPr lang="tr-TR" dirty="0" err="1">
                <a:latin typeface="Calibri" panose="020F0502020204030204" pitchFamily="34" charset="0"/>
                <a:ea typeface="Calibri" panose="020F0502020204030204" pitchFamily="34" charset="0"/>
                <a:cs typeface="Times New Roman" panose="02020603050405020304" pitchFamily="18" charset="0"/>
              </a:rPr>
              <a:t>Yes</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2. No</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3. I  </a:t>
            </a:r>
            <a:r>
              <a:rPr lang="tr-TR" dirty="0" err="1">
                <a:latin typeface="Calibri" panose="020F0502020204030204" pitchFamily="34" charset="0"/>
                <a:ea typeface="Calibri" panose="020F0502020204030204" pitchFamily="34" charset="0"/>
                <a:cs typeface="Times New Roman" panose="02020603050405020304" pitchFamily="18" charset="0"/>
              </a:rPr>
              <a:t>have</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no</a:t>
            </a:r>
            <a:r>
              <a:rPr lang="tr-TR" dirty="0">
                <a:latin typeface="Calibri" panose="020F0502020204030204" pitchFamily="34" charset="0"/>
                <a:ea typeface="Calibri" panose="020F0502020204030204" pitchFamily="34" charset="0"/>
                <a:cs typeface="Times New Roman" panose="02020603050405020304" pitchFamily="18" charset="0"/>
              </a:rPr>
              <a:t> idea </a:t>
            </a:r>
            <a:r>
              <a:rPr lang="tr-TR" dirty="0" err="1">
                <a:latin typeface="Calibri" panose="020F0502020204030204" pitchFamily="34" charset="0"/>
                <a:ea typeface="Calibri" panose="020F0502020204030204" pitchFamily="34" charset="0"/>
                <a:cs typeface="Times New Roman" panose="02020603050405020304" pitchFamily="18" charset="0"/>
              </a:rPr>
              <a:t>what</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they</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are</a:t>
            </a:r>
            <a:endParaRPr lang="tr-TR"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tr-TR"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Total</a:t>
            </a:r>
            <a:endParaRPr lang="en-LT"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6138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52EEB7D7-7218-4B4C-B2F6-9DDD953A6C78}"/>
              </a:ext>
            </a:extLst>
          </p:cNvPr>
          <p:cNvPicPr>
            <a:picLocks noChangeAspect="1"/>
          </p:cNvPicPr>
          <p:nvPr/>
        </p:nvPicPr>
        <p:blipFill>
          <a:blip r:embed="rId2"/>
          <a:stretch>
            <a:fillRect/>
          </a:stretch>
        </p:blipFill>
        <p:spPr>
          <a:xfrm>
            <a:off x="7772400" y="301312"/>
            <a:ext cx="3241762" cy="5825297"/>
          </a:xfrm>
          <a:prstGeom prst="rect">
            <a:avLst/>
          </a:prstGeom>
        </p:spPr>
      </p:pic>
      <p:sp>
        <p:nvSpPr>
          <p:cNvPr id="5" name="Rectangle 4">
            <a:extLst>
              <a:ext uri="{FF2B5EF4-FFF2-40B4-BE49-F238E27FC236}">
                <a16:creationId xmlns:a16="http://schemas.microsoft.com/office/drawing/2014/main" id="{E9E3AE68-FF74-E84F-B0DB-2A112A52AD12}"/>
              </a:ext>
            </a:extLst>
          </p:cNvPr>
          <p:cNvSpPr/>
          <p:nvPr/>
        </p:nvSpPr>
        <p:spPr>
          <a:xfrm>
            <a:off x="3148013" y="404505"/>
            <a:ext cx="4352925" cy="5618910"/>
          </a:xfrm>
          <a:prstGeom prst="rect">
            <a:avLst/>
          </a:prstGeom>
        </p:spPr>
        <p:txBody>
          <a:bodyPr wrap="square">
            <a:spAutoFit/>
          </a:bodyPr>
          <a:lstStyle/>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8. </a:t>
            </a:r>
            <a:r>
              <a:rPr lang="tr-TR" dirty="0" err="1">
                <a:latin typeface="Calibri" panose="020F0502020204030204" pitchFamily="34" charset="0"/>
                <a:ea typeface="Calibri" panose="020F0502020204030204" pitchFamily="34" charset="0"/>
                <a:cs typeface="Times New Roman" panose="02020603050405020304" pitchFamily="18" charset="0"/>
              </a:rPr>
              <a:t>What</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are</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the</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reasons</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for</a:t>
            </a:r>
            <a:r>
              <a:rPr lang="tr-TR" dirty="0">
                <a:latin typeface="Calibri" panose="020F0502020204030204" pitchFamily="34" charset="0"/>
                <a:ea typeface="Calibri" panose="020F0502020204030204" pitchFamily="34" charset="0"/>
                <a:cs typeface="Times New Roman" panose="02020603050405020304" pitchFamily="18" charset="0"/>
              </a:rPr>
              <a:t>  not </a:t>
            </a:r>
            <a:r>
              <a:rPr lang="tr-TR" dirty="0" err="1">
                <a:latin typeface="Calibri" panose="020F0502020204030204" pitchFamily="34" charset="0"/>
                <a:ea typeface="Calibri" panose="020F0502020204030204" pitchFamily="34" charset="0"/>
                <a:cs typeface="Times New Roman" panose="02020603050405020304" pitchFamily="18" charset="0"/>
              </a:rPr>
              <a:t>consuming</a:t>
            </a:r>
            <a:r>
              <a:rPr lang="tr-TR" dirty="0">
                <a:latin typeface="Calibri" panose="020F0502020204030204" pitchFamily="34" charset="0"/>
                <a:ea typeface="Calibri" panose="020F0502020204030204" pitchFamily="34" charset="0"/>
                <a:cs typeface="Times New Roman" panose="02020603050405020304" pitchFamily="18" charset="0"/>
              </a:rPr>
              <a:t>?</a:t>
            </a:r>
            <a:endParaRPr lang="en-LT"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 </a:t>
            </a: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1. </a:t>
            </a:r>
            <a:r>
              <a:rPr lang="tr-TR" dirty="0" err="1">
                <a:latin typeface="Calibri" panose="020F0502020204030204" pitchFamily="34" charset="0"/>
                <a:ea typeface="Calibri" panose="020F0502020204030204" pitchFamily="34" charset="0"/>
                <a:cs typeface="Times New Roman" panose="02020603050405020304" pitchFamily="18" charset="0"/>
              </a:rPr>
              <a:t>They</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don’t</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taste</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good</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2. </a:t>
            </a:r>
            <a:r>
              <a:rPr lang="tr-TR" dirty="0" err="1">
                <a:latin typeface="Calibri" panose="020F0502020204030204" pitchFamily="34" charset="0"/>
                <a:ea typeface="Calibri" panose="020F0502020204030204" pitchFamily="34" charset="0"/>
                <a:cs typeface="Times New Roman" panose="02020603050405020304" pitchFamily="18" charset="0"/>
              </a:rPr>
              <a:t>They’re</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expensive</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dirty="0">
                <a:latin typeface="Calibri" panose="020F0502020204030204" pitchFamily="34" charset="0"/>
                <a:ea typeface="Calibri" panose="020F0502020204030204" pitchFamily="34" charset="0"/>
                <a:cs typeface="Times New Roman" panose="02020603050405020304" pitchFamily="18" charset="0"/>
              </a:rPr>
              <a:t>3. I </a:t>
            </a:r>
            <a:r>
              <a:rPr lang="tr-TR" dirty="0" err="1">
                <a:latin typeface="Calibri" panose="020F0502020204030204" pitchFamily="34" charset="0"/>
                <a:ea typeface="Calibri" panose="020F0502020204030204" pitchFamily="34" charset="0"/>
                <a:cs typeface="Times New Roman" panose="02020603050405020304" pitchFamily="18" charset="0"/>
              </a:rPr>
              <a:t>don’t</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think</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they’re</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useful</a:t>
            </a:r>
            <a:r>
              <a:rPr lang="tr-TR" dirty="0">
                <a:latin typeface="Calibri" panose="020F0502020204030204" pitchFamily="34" charset="0"/>
                <a:ea typeface="Calibri" panose="020F0502020204030204" pitchFamily="34" charset="0"/>
                <a:cs typeface="Times New Roman" panose="02020603050405020304" pitchFamily="18" charset="0"/>
              </a:rPr>
              <a:t>.</a:t>
            </a:r>
            <a:endParaRPr lang="en-LT"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4. I </a:t>
            </a:r>
            <a:r>
              <a:rPr lang="tr-TR" dirty="0" err="1">
                <a:latin typeface="Calibri" panose="020F0502020204030204" pitchFamily="34" charset="0"/>
                <a:ea typeface="Calibri" panose="020F0502020204030204" pitchFamily="34" charset="0"/>
                <a:cs typeface="Times New Roman" panose="02020603050405020304" pitchFamily="18" charset="0"/>
              </a:rPr>
              <a:t>don’t</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think</a:t>
            </a:r>
            <a:r>
              <a:rPr lang="tr-TR" dirty="0">
                <a:latin typeface="Calibri" panose="020F0502020204030204" pitchFamily="34" charset="0"/>
                <a:ea typeface="Calibri" panose="020F0502020204030204" pitchFamily="34" charset="0"/>
                <a:cs typeface="Times New Roman" panose="02020603050405020304" pitchFamily="18" charset="0"/>
              </a:rPr>
              <a:t> I </a:t>
            </a:r>
            <a:r>
              <a:rPr lang="tr-TR" dirty="0" err="1">
                <a:latin typeface="Calibri" panose="020F0502020204030204" pitchFamily="34" charset="0"/>
                <a:ea typeface="Calibri" panose="020F0502020204030204" pitchFamily="34" charset="0"/>
                <a:cs typeface="Times New Roman" panose="02020603050405020304" pitchFamily="18" charset="0"/>
              </a:rPr>
              <a:t>need</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to</a:t>
            </a:r>
            <a:r>
              <a:rPr lang="tr-TR" dirty="0">
                <a:latin typeface="Calibri" panose="020F0502020204030204" pitchFamily="34" charset="0"/>
                <a:ea typeface="Calibri" panose="020F0502020204030204" pitchFamily="34" charset="0"/>
                <a:cs typeface="Times New Roman" panose="02020603050405020304" pitchFamily="18" charset="0"/>
              </a:rPr>
              <a:t> </a:t>
            </a:r>
          </a:p>
          <a:p>
            <a:pPr lvl="0">
              <a:lnSpc>
                <a:spcPct val="107000"/>
              </a:lnSpc>
              <a:spcAft>
                <a:spcPts val="800"/>
              </a:spcAft>
            </a:pPr>
            <a:endParaRPr lang="tr-TR"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Total</a:t>
            </a:r>
            <a:endParaRPr lang="en-LT"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6425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986</Words>
  <Application>Microsoft Macintosh PowerPoint</Application>
  <PresentationFormat>Widescreen</PresentationFormat>
  <Paragraphs>344</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All Disease Begins in the Gut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Outcomes of the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Disease Begins in the Gut</dc:title>
  <dc:creator>Klsideikiene</dc:creator>
  <cp:lastModifiedBy>Klsideikiene</cp:lastModifiedBy>
  <cp:revision>3</cp:revision>
  <dcterms:created xsi:type="dcterms:W3CDTF">2020-12-03T08:29:54Z</dcterms:created>
  <dcterms:modified xsi:type="dcterms:W3CDTF">2020-12-03T08:48:11Z</dcterms:modified>
</cp:coreProperties>
</file>