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564A97-9CEB-4485-8375-16214BB92729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6A7E56-B343-4DEF-94F5-417F6F88D1A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STROM</a:t>
            </a:r>
            <a:br>
              <a:rPr lang="cs-CZ" dirty="0" smtClean="0"/>
            </a:br>
            <a:r>
              <a:rPr lang="cs-CZ" dirty="0" smtClean="0"/>
              <a:t>                             </a:t>
            </a:r>
            <a:r>
              <a:rPr lang="cs-CZ" sz="2800" dirty="0" smtClean="0"/>
              <a:t>STARÝ STROM  A  NAPRAVENÝ DRAK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611560" y="47667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cs-CZ" sz="2000" dirty="0">
                <a:solidFill>
                  <a:srgbClr val="4E3B30"/>
                </a:solidFill>
              </a:rPr>
              <a:t>6. mateřská škola Plzeň, Republikánská 25, příspěvková organizace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98" y="2348880"/>
            <a:ext cx="6677196" cy="3769384"/>
          </a:xfrm>
        </p:spPr>
      </p:pic>
    </p:spTree>
    <p:extLst>
      <p:ext uri="{BB962C8B-B14F-4D97-AF65-F5344CB8AC3E}">
        <p14:creationId xmlns:p14="http://schemas.microsoft.com/office/powerpoint/2010/main" val="38651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fs2.plzen-edu.cz\UsrMS6$\ms6.banikovama\Plocha\stromy-18\IMG_20181026_153701_resized_20181031_1113466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554139" cy="52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fs2.plzen-edu.cz\UsrMS6$\ms6.banikovama\Plocha\stromy-18\strom-8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54421"/>
            <a:ext cx="3537266" cy="52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5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09959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Slovníček </a:t>
            </a:r>
            <a:br>
              <a:rPr lang="cs-CZ" sz="2400" dirty="0" smtClean="0"/>
            </a:br>
            <a:r>
              <a:rPr lang="cs-CZ" sz="2400" dirty="0" smtClean="0"/>
              <a:t>							</a:t>
            </a:r>
            <a:r>
              <a:rPr lang="cs-CZ" sz="2000" dirty="0" err="1" smtClean="0"/>
              <a:t>vocabulary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30689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omic Sans MS" panose="030F0702030302020204" pitchFamily="66" charset="0"/>
              </a:rPr>
              <a:t>            </a:t>
            </a:r>
            <a:r>
              <a:rPr lang="cs-CZ" sz="1600" dirty="0" smtClean="0">
                <a:latin typeface="Comic Sans MS" panose="030F0702030302020204" pitchFamily="66" charset="0"/>
              </a:rPr>
              <a:t>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listy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	    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strom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	            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drak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cs-CZ" sz="1600" dirty="0" smtClean="0">
                <a:latin typeface="Comic Sans MS" panose="030F0702030302020204" pitchFamily="66" charset="0"/>
              </a:rPr>
              <a:t>  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leaves</a:t>
            </a:r>
            <a:r>
              <a:rPr lang="cs-CZ" sz="1600" dirty="0" smtClean="0">
                <a:latin typeface="Comic Sans MS" panose="030F0702030302020204" pitchFamily="66" charset="0"/>
              </a:rPr>
              <a:t> </a:t>
            </a:r>
            <a:r>
              <a:rPr lang="cs-CZ" sz="1600" dirty="0" smtClean="0">
                <a:latin typeface="Comic Sans MS" panose="030F0702030302020204" pitchFamily="66" charset="0"/>
              </a:rPr>
              <a:t>		  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tree</a:t>
            </a:r>
            <a:r>
              <a:rPr lang="cs-CZ" sz="1600" dirty="0" smtClean="0">
                <a:latin typeface="Comic Sans MS" panose="030F0702030302020204" pitchFamily="66" charset="0"/>
              </a:rPr>
              <a:t>    </a:t>
            </a:r>
            <a:r>
              <a:rPr lang="cs-CZ" sz="1600" dirty="0" smtClean="0">
                <a:latin typeface="Comic Sans MS" panose="030F0702030302020204" pitchFamily="66" charset="0"/>
              </a:rPr>
              <a:t>		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dragon</a:t>
            </a:r>
            <a:endParaRPr lang="cs-CZ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59900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pavouk  		        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podzim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	          brouci</a:t>
            </a:r>
          </a:p>
          <a:p>
            <a:r>
              <a:rPr lang="cs-CZ" sz="1600" b="1" dirty="0">
                <a:latin typeface="Comic Sans MS" panose="030F0702030302020204" pitchFamily="66" charset="0"/>
              </a:rPr>
              <a:t> </a:t>
            </a:r>
            <a:r>
              <a:rPr lang="cs-CZ" sz="1600" b="1" dirty="0" smtClean="0">
                <a:latin typeface="Comic Sans MS" panose="030F0702030302020204" pitchFamily="66" charset="0"/>
              </a:rPr>
              <a:t>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spider</a:t>
            </a:r>
            <a:r>
              <a:rPr lang="cs-CZ" sz="1600" dirty="0" smtClean="0">
                <a:latin typeface="Comic Sans MS" panose="030F0702030302020204" pitchFamily="66" charset="0"/>
              </a:rPr>
              <a:t> 		            </a:t>
            </a:r>
            <a:r>
              <a:rPr lang="cs-CZ" sz="1600" dirty="0" smtClean="0">
                <a:latin typeface="Comic Sans MS" panose="030F0702030302020204" pitchFamily="66" charset="0"/>
              </a:rPr>
              <a:t>  </a:t>
            </a:r>
            <a:r>
              <a:rPr lang="cs-CZ" sz="1600" dirty="0" err="1" smtClean="0">
                <a:latin typeface="Comic Sans MS" panose="030F0702030302020204" pitchFamily="66" charset="0"/>
              </a:rPr>
              <a:t>autumn</a:t>
            </a:r>
            <a:r>
              <a:rPr lang="cs-CZ" sz="1600" dirty="0" smtClean="0">
                <a:latin typeface="Comic Sans MS" panose="030F0702030302020204" pitchFamily="66" charset="0"/>
              </a:rPr>
              <a:t>		                </a:t>
            </a:r>
            <a:r>
              <a:rPr lang="cs-CZ" sz="1600" dirty="0" err="1" smtClean="0">
                <a:latin typeface="Comic Sans MS" panose="030F0702030302020204" pitchFamily="66" charset="0"/>
              </a:rPr>
              <a:t>bugs</a:t>
            </a:r>
            <a:endParaRPr lang="cs-CZ" sz="1600" dirty="0"/>
          </a:p>
        </p:txBody>
      </p:sp>
      <p:pic>
        <p:nvPicPr>
          <p:cNvPr id="9218" name="Picture 2" descr="\\fs2.plzen-edu.cz\UsrMS6$\ms6.banikovama\Plocha\stromy-18\strom-3-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2996"/>
            <a:ext cx="1872208" cy="16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fs2.plzen-edu.cz\UsrMS6$\ms6.banikovama\Plocha\stromy-18\IMG_20181026_152906_resized_20181031_111255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5" y="1228903"/>
            <a:ext cx="1533405" cy="17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fs2.plzen-edu.cz\UsrMS6$\ms6.banikovama\Plocha\stromy-18\IMG_20181024_140430_resized_20181024_020522162 – k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8903"/>
            <a:ext cx="1432835" cy="17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fs2.plzen-edu.cz\UsrMS6$\ms6.banikovama\Plocha\stromy-18\IMG_20181026_153701_resized_20181031_1113466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7" y="3800142"/>
            <a:ext cx="1871690" cy="27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\fs2.plzen-edu.cz\UsrMS6$\ms6.banikovama\Plocha\stromy-18\strom-8-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79536"/>
            <a:ext cx="1890294" cy="27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\\fs2.plzen-edu.cz\UsrMS6$\ms6.banikovama\Plocha\eTwinning-18-19\stromy-18\POZ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92" y="3779536"/>
            <a:ext cx="2924199" cy="16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smtClean="0"/>
              <a:t>POZOROVALI JSME PODZIMNÍ STROMY </a:t>
            </a:r>
            <a:endParaRPr lang="cs-CZ" sz="24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3716485" cy="2098016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5141044" cy="29022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2795546" cy="49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TVOŘILI JSME LISTY A POVÍDALI SI O STROMECH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děti vyplétaly žilnatinu listů a zafixovaly listy lepidlem, </a:t>
            </a:r>
            <a:endParaRPr lang="cs-CZ" sz="1600" dirty="0" smtClean="0"/>
          </a:p>
          <a:p>
            <a:endParaRPr lang="cs-CZ" sz="1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43400" cy="505584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kreslily listy tuší …</a:t>
            </a:r>
            <a:endParaRPr lang="cs-CZ" sz="1600" dirty="0" smtClean="0"/>
          </a:p>
          <a:p>
            <a:endParaRPr lang="cs-CZ" sz="1600" dirty="0"/>
          </a:p>
        </p:txBody>
      </p:sp>
      <p:pic>
        <p:nvPicPr>
          <p:cNvPr id="1026" name="Picture 2" descr="\\fs2.plzen-edu.cz\UsrMS6$\ms6.banikovama\Plocha\stromy-18\IMG_20181022_075327_resized_20181023_030503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422317" cy="39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2.plzen-edu.cz\UsrMS6$\ms6.banikovama\Plocha\stromy-18\IMG_20181023_150344_resized_20181023_030504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2588972" cy="39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s2.plzen-edu.cz\UsrMS6$\ms6.banikovama\Plocha\stromy-18\IMG_20181023_093147_resized_20181023_0302164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50" y="2037614"/>
            <a:ext cx="2492747" cy="44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7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VZNIKLY RŮZNÉ PODZIMNÍ LISTY A TAKÉ PŘÍBĚH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43400" cy="512784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… a hotový obrázek rozmývaly vodou, nebo jsme kresbu zakryly klovatinou a vybarvily barevnými pastely</a:t>
            </a:r>
            <a:endParaRPr lang="cs-CZ" sz="1600" dirty="0" smtClean="0"/>
          </a:p>
          <a:p>
            <a:endParaRPr lang="cs-CZ" sz="1600" dirty="0"/>
          </a:p>
        </p:txBody>
      </p:sp>
      <p:pic>
        <p:nvPicPr>
          <p:cNvPr id="2050" name="Picture 2" descr="\\fs2.plzen-edu.cz\UsrMS6$\ms6.banikovama\Plocha\stromy-18\IMG_20181023_074615_resized_20181023_030215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7" y="1268760"/>
            <a:ext cx="3465446" cy="50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s2.plzen-edu.cz\UsrMS6$\ms6.banikovama\Plocha\stromy-18\strom-3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228845" cy="37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2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/>
              <a:t>O STARÉM </a:t>
            </a:r>
            <a:r>
              <a:rPr lang="cs-CZ" sz="2400" dirty="0" smtClean="0"/>
              <a:t>STROMĚ A </a:t>
            </a:r>
            <a:r>
              <a:rPr lang="cs-CZ" sz="2400" dirty="0"/>
              <a:t>DRAKOVI Z </a:t>
            </a:r>
            <a:r>
              <a:rPr lang="cs-CZ" sz="2400" dirty="0" smtClean="0"/>
              <a:t>PAPÍRU</a:t>
            </a:r>
            <a:endParaRPr lang="cs-CZ" sz="2400" dirty="0"/>
          </a:p>
        </p:txBody>
      </p:sp>
      <p:pic>
        <p:nvPicPr>
          <p:cNvPr id="3074" name="Picture 2" descr="\\fs2.plzen-edu.cz\UsrMS6$\ms6.banikovama\Plocha\stromy-18\IMG_20181026_152906_resized_20181031_1112550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8" y="1600200"/>
            <a:ext cx="410180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s2.plzen-edu.cz\UsrMS6$\ms6.banikovama\Plocha\eTwinning-18-19\stromy-18\strom1-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06" y="1600200"/>
            <a:ext cx="37553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9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955576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DRAK ZLOBIL A DĚLAL NEPLECHU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                                                       </a:t>
            </a:r>
            <a:r>
              <a:rPr lang="cs-CZ" sz="2400" dirty="0" smtClean="0"/>
              <a:t>A STROM HO CHYTIL ZA OCÁSEK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/>
          </a:bodyPr>
          <a:lstStyle/>
          <a:p>
            <a:r>
              <a:rPr lang="cs-CZ" sz="1600" dirty="0" smtClean="0"/>
              <a:t>                                                  … </a:t>
            </a:r>
            <a:r>
              <a:rPr lang="cs-CZ" sz="1600" dirty="0" smtClean="0"/>
              <a:t>a nepustil</a:t>
            </a:r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… </a:t>
            </a:r>
            <a:r>
              <a:rPr lang="cs-CZ" sz="1600" dirty="0" smtClean="0"/>
              <a:t>dokud se drak nenapravil</a:t>
            </a:r>
            <a:endParaRPr lang="cs-CZ" sz="1600" dirty="0" smtClean="0"/>
          </a:p>
          <a:p>
            <a:endParaRPr lang="cs-CZ" sz="1600" dirty="0"/>
          </a:p>
        </p:txBody>
      </p:sp>
      <p:pic>
        <p:nvPicPr>
          <p:cNvPr id="4099" name="Picture 3" descr="\\fs2.plzen-edu.cz\UsrMS6$\ms6.banikovama\Plocha\stromy-18\IMG_20181024_140301_resized_20181024_020521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49" y="2348880"/>
            <a:ext cx="2956764" cy="403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fs2.plzen-edu.cz\UsrMS6$\ms6.banikovama\Plocha\stromy-18\IMG_20181024_103754_resized_20181024_020520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3"/>
            <a:ext cx="565858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fs2.plzen-edu.cz\UsrMS6$\ms6.banikovama\Plocha\stromy-18\IMG_20181024_140342_resized_20181024_02052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2551082" cy="34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1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7200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 vymýšlet, co se mohlo stát … 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\\fs2.plzen-edu.cz\UsrMS6$\ms6.banikovama\Plocha\stromy-18\IMG_20181026_153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512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5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VZNIKL DALŠÍ PŘÍBĚH O DĚTECH, STROMĚ A DRAKOVI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568952" cy="547260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4400" b="1" dirty="0">
                <a:latin typeface="Comic Sans MS"/>
                <a:ea typeface="Calibri"/>
                <a:cs typeface="Times New Roman"/>
              </a:rPr>
              <a:t>STROM A DRAK „BAREVŇÁK“</a:t>
            </a:r>
            <a:r>
              <a:rPr lang="cs-CZ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cs-CZ" sz="3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000" i="1" dirty="0">
                <a:latin typeface="Comic Sans MS"/>
                <a:ea typeface="Calibri"/>
                <a:cs typeface="Times New Roman"/>
              </a:rPr>
              <a:t>VENKU STOJÍ STROM – MÁ KOŘENY JAK HROM	</a:t>
            </a:r>
            <a:br>
              <a:rPr lang="cs-CZ" sz="2000" i="1" dirty="0">
                <a:latin typeface="Comic Sans MS"/>
                <a:ea typeface="Calibri"/>
                <a:cs typeface="Times New Roman"/>
              </a:rPr>
            </a:br>
            <a:r>
              <a:rPr lang="cs-CZ" sz="2000" i="1" dirty="0">
                <a:latin typeface="Comic Sans MS"/>
                <a:ea typeface="Calibri"/>
                <a:cs typeface="Times New Roman"/>
              </a:rPr>
              <a:t>KMEN A VĚTVE DLOHÉ DO VŠECH STRAN		</a:t>
            </a:r>
            <a:br>
              <a:rPr lang="cs-CZ" sz="2000" i="1" dirty="0">
                <a:latin typeface="Comic Sans MS"/>
                <a:ea typeface="Calibri"/>
                <a:cs typeface="Times New Roman"/>
              </a:rPr>
            </a:br>
            <a:r>
              <a:rPr lang="cs-CZ" sz="2000" i="1" dirty="0">
                <a:latin typeface="Comic Sans MS"/>
                <a:ea typeface="Calibri"/>
                <a:cs typeface="Times New Roman"/>
              </a:rPr>
              <a:t>A NAKLÁNÍ SE SEM A ZASE TAM. 			</a:t>
            </a:r>
            <a:br>
              <a:rPr lang="cs-CZ" sz="2000" i="1" dirty="0">
                <a:latin typeface="Comic Sans MS"/>
                <a:ea typeface="Calibri"/>
                <a:cs typeface="Times New Roman"/>
              </a:rPr>
            </a:br>
            <a:r>
              <a:rPr lang="cs-CZ" sz="2000" i="1" dirty="0">
                <a:latin typeface="Comic Sans MS"/>
                <a:ea typeface="Calibri"/>
                <a:cs typeface="Times New Roman"/>
              </a:rPr>
              <a:t>FOUKÁ, VÍTR FOUKÁ – VĚTVE NAKLÁNÍ,		</a:t>
            </a:r>
            <a:br>
              <a:rPr lang="cs-CZ" sz="2000" i="1" dirty="0">
                <a:latin typeface="Comic Sans MS"/>
                <a:ea typeface="Calibri"/>
                <a:cs typeface="Times New Roman"/>
              </a:rPr>
            </a:br>
            <a:r>
              <a:rPr lang="cs-CZ" sz="2000" i="1" dirty="0">
                <a:latin typeface="Comic Sans MS"/>
                <a:ea typeface="Calibri"/>
                <a:cs typeface="Times New Roman"/>
              </a:rPr>
              <a:t>LÍSTEČKY SE TŘEPETAJÍ, K ZEMI PADAJÍ.  	</a:t>
            </a:r>
            <a:br>
              <a:rPr lang="cs-CZ" sz="2000" i="1" dirty="0">
                <a:latin typeface="Comic Sans MS"/>
                <a:ea typeface="Calibri"/>
                <a:cs typeface="Times New Roman"/>
              </a:rPr>
            </a:br>
            <a:r>
              <a:rPr lang="cs-CZ" sz="2000" i="1" dirty="0">
                <a:latin typeface="Comic Sans MS"/>
                <a:ea typeface="Calibri"/>
                <a:cs typeface="Times New Roman"/>
              </a:rPr>
              <a:t>A TO LISTÍ BAREVNÉ OZNAMUJE SVĚTU:</a:t>
            </a:r>
            <a:br>
              <a:rPr lang="cs-CZ" sz="2000" i="1" dirty="0">
                <a:latin typeface="Comic Sans MS"/>
                <a:ea typeface="Calibri"/>
                <a:cs typeface="Times New Roman"/>
              </a:rPr>
            </a:br>
            <a:r>
              <a:rPr lang="cs-CZ" sz="2000" i="1" dirty="0">
                <a:latin typeface="Comic Sans MS"/>
                <a:ea typeface="Calibri"/>
                <a:cs typeface="Times New Roman"/>
              </a:rPr>
              <a:t>LÉTO UŽ JE DÁVNO PRYČ – A TEĎ PODZIM JE TU!</a:t>
            </a:r>
            <a:endParaRPr lang="cs-CZ" sz="3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>
                <a:latin typeface="Comic Sans MS"/>
                <a:ea typeface="Calibri"/>
                <a:cs typeface="Times New Roman"/>
              </a:rPr>
              <a:t>V jednom parku stál starý strom. Začínal podzim, vítr si pohrával s jeho listy, které se barvily do žluta, hněda, oranžova a červena. Děti pouštěly draky, ale jeden z nich byl moc zlobivý a klukovi uletěl, aby mohl dělat neplechu. Jmenoval se drak „</a:t>
            </a:r>
            <a:r>
              <a:rPr lang="cs-CZ" b="1" dirty="0" err="1">
                <a:latin typeface="Comic Sans MS"/>
                <a:ea typeface="Calibri"/>
                <a:cs typeface="Times New Roman"/>
              </a:rPr>
              <a:t>Barevňák</a:t>
            </a:r>
            <a:r>
              <a:rPr lang="cs-CZ" b="1" dirty="0">
                <a:latin typeface="Comic Sans MS"/>
                <a:ea typeface="Calibri"/>
                <a:cs typeface="Times New Roman"/>
              </a:rPr>
              <a:t>“. Povalil na zem dědečka, sebral čepici klukovi, švihal ocáskem kolem sebe a proháněl všechno smetí z ulice mezi lidmi. Starý strom to všechno viděl, a když letěl drak okolo něho, zachytil jeho ocásek mezi větve s listím a nechtěl ho pustit. Drak cenil zuby, vrčel a vřískal, škubal sebou, ale nic naplat. Strom ho držel pevně. Každý den kolem něj chodila malá dvojčátka „Johanka“ a „Kristýnka“. Dívky šplhaly po větvích stromu, ze kterého koukaly na svět jako z rozhledny. Pozorovaly, co se děje, povídaly si o školce a o dětech, zpívaly své oblíbené písničky, říkaly si básničky, smály se a také odpočívaly. Drak byl zpočátku mrzutý a zlý, ale jak plynul čas a listí opadávalo, začal mít to dětské povídání rád. A co víc – nemohl se dočkat, až půjdou děvčátka okolo, vylezou do větví a on uslyší něco nového. Když všechny listy opadaly a strom byl úplně holý, pustil konečně draka. Tomu se ale už létat a zlobit nechtělo. Těšil se na děvčátka, jejich smích, písničky, příběhy i překvapení. Vždycky je pohoupal na ocásku a dával na ně pozor, aby při lezení po větvích nespadly. Často si potom hrály mezi listy na schovávanou a pozorovaly svět společně. </a:t>
            </a:r>
            <a:endParaRPr lang="cs-CZ" sz="3600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  <p:pic>
        <p:nvPicPr>
          <p:cNvPr id="6150" name="Picture 6" descr="\\fs2.plzen-edu.cz\UsrMS6$\ms6.banikovama\Plocha\stromy-18\strom-5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293381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8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… a vznikl tento příběh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000" b="1" dirty="0">
                <a:latin typeface="Comic Sans MS"/>
                <a:ea typeface="Calibri"/>
                <a:cs typeface="Times New Roman"/>
              </a:rPr>
              <a:t> 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00"/>
                </a:solidFill>
                <a:latin typeface="Comic Sans MS"/>
                <a:ea typeface="Times New Roman"/>
                <a:cs typeface="Helvetica"/>
              </a:rPr>
              <a:t>A TREE and A DRAGON „COLORS“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1F497D"/>
                </a:solidFill>
                <a:latin typeface="Calibri"/>
                <a:ea typeface="Times New Roman"/>
                <a:cs typeface="Helvetica"/>
              </a:rPr>
              <a:t> 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 err="1">
                <a:latin typeface="Calibri"/>
                <a:ea typeface="Times New Roman"/>
                <a:cs typeface="Helvetica"/>
              </a:rPr>
              <a:t>Outside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there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is</a:t>
            </a:r>
            <a:r>
              <a:rPr lang="cs-CZ" dirty="0">
                <a:latin typeface="Calibri"/>
                <a:ea typeface="Times New Roman"/>
                <a:cs typeface="Helvetica"/>
              </a:rPr>
              <a:t> a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tree</a:t>
            </a:r>
            <a:r>
              <a:rPr lang="cs-CZ" dirty="0">
                <a:latin typeface="Calibri"/>
                <a:ea typeface="Times New Roman"/>
                <a:cs typeface="Helvetica"/>
              </a:rPr>
              <a:t> 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with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roots</a:t>
            </a:r>
            <a:r>
              <a:rPr lang="cs-CZ" dirty="0">
                <a:latin typeface="Calibri"/>
                <a:ea typeface="Times New Roman"/>
                <a:cs typeface="Helvetica"/>
              </a:rPr>
              <a:t> on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its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spree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>
                <a:latin typeface="Calibri"/>
                <a:ea typeface="Times New Roman"/>
                <a:cs typeface="Helvetica"/>
              </a:rPr>
              <a:t>Base and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branches</a:t>
            </a:r>
            <a:r>
              <a:rPr lang="cs-CZ" dirty="0">
                <a:latin typeface="Calibri"/>
                <a:ea typeface="Times New Roman"/>
                <a:cs typeface="Helvetica"/>
              </a:rPr>
              <a:t> to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all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sides</a:t>
            </a:r>
            <a:r>
              <a:rPr lang="cs-CZ" sz="3200" dirty="0">
                <a:latin typeface="Helvetica"/>
                <a:ea typeface="Times New Roman"/>
                <a:cs typeface="Times New Roman"/>
              </a:rPr>
              <a:t>,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leaning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places</a:t>
            </a:r>
            <a:r>
              <a:rPr lang="cs-CZ" dirty="0">
                <a:latin typeface="Calibri"/>
                <a:ea typeface="Times New Roman"/>
                <a:cs typeface="Helvetica"/>
              </a:rPr>
              <a:t> ,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squeaks</a:t>
            </a:r>
            <a:r>
              <a:rPr lang="cs-CZ" dirty="0">
                <a:latin typeface="Calibri"/>
                <a:ea typeface="Times New Roman"/>
                <a:cs typeface="Helvetica"/>
              </a:rPr>
              <a:t> and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glides</a:t>
            </a:r>
            <a:r>
              <a:rPr lang="cs-CZ" dirty="0">
                <a:latin typeface="Calibri"/>
                <a:ea typeface="Times New Roman"/>
                <a:cs typeface="Helvetica"/>
              </a:rPr>
              <a:t>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 err="1">
                <a:latin typeface="Calibri"/>
                <a:ea typeface="Times New Roman"/>
                <a:cs typeface="Helvetica"/>
              </a:rPr>
              <a:t>Wind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blows</a:t>
            </a:r>
            <a:r>
              <a:rPr lang="cs-CZ" dirty="0">
                <a:latin typeface="Calibri"/>
                <a:ea typeface="Times New Roman"/>
                <a:cs typeface="Helvetica"/>
              </a:rPr>
              <a:t> hard and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branches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lean</a:t>
            </a:r>
            <a:r>
              <a:rPr lang="cs-CZ" dirty="0">
                <a:latin typeface="Calibri"/>
                <a:ea typeface="Times New Roman"/>
                <a:cs typeface="Helvetica"/>
              </a:rPr>
              <a:t>,</a:t>
            </a:r>
            <a:r>
              <a:rPr lang="cs-CZ" sz="3200" dirty="0">
                <a:latin typeface="Helvetica"/>
                <a:ea typeface="Times New Roman"/>
                <a:cs typeface="Times New Roman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falling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leaves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rattle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mean</a:t>
            </a:r>
            <a:r>
              <a:rPr lang="cs-CZ" dirty="0">
                <a:latin typeface="Calibri"/>
                <a:ea typeface="Times New Roman"/>
                <a:cs typeface="Helvetica"/>
              </a:rPr>
              <a:t>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 err="1">
                <a:latin typeface="Calibri"/>
                <a:ea typeface="Times New Roman"/>
                <a:cs typeface="Helvetica"/>
              </a:rPr>
              <a:t>All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those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leaves</a:t>
            </a:r>
            <a:r>
              <a:rPr lang="cs-CZ" dirty="0">
                <a:latin typeface="Calibri"/>
                <a:ea typeface="Times New Roman"/>
                <a:cs typeface="Helvetica"/>
              </a:rPr>
              <a:t> in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all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its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color</a:t>
            </a:r>
            <a:r>
              <a:rPr lang="cs-CZ" sz="3200" dirty="0">
                <a:latin typeface="Helvetica"/>
                <a:ea typeface="Times New Roman"/>
                <a:cs typeface="Times New Roman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tell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the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world</a:t>
            </a:r>
            <a:r>
              <a:rPr lang="cs-CZ" dirty="0">
                <a:latin typeface="Calibri"/>
                <a:ea typeface="Times New Roman"/>
                <a:cs typeface="Helvetica"/>
              </a:rPr>
              <a:t>: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 err="1" smtClean="0">
                <a:latin typeface="Calibri"/>
                <a:ea typeface="Times New Roman"/>
                <a:cs typeface="Helvetica"/>
              </a:rPr>
              <a:t>fall</a:t>
            </a:r>
            <a:r>
              <a:rPr lang="cs-CZ" dirty="0" smtClean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took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over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the</a:t>
            </a:r>
            <a:r>
              <a:rPr lang="cs-CZ" dirty="0">
                <a:latin typeface="Calibri"/>
                <a:ea typeface="Times New Roman"/>
                <a:cs typeface="Helvetica"/>
              </a:rPr>
              <a:t> </a:t>
            </a:r>
            <a:r>
              <a:rPr lang="cs-CZ" dirty="0" err="1">
                <a:latin typeface="Calibri"/>
                <a:ea typeface="Times New Roman"/>
                <a:cs typeface="Helvetica"/>
              </a:rPr>
              <a:t>summer</a:t>
            </a:r>
            <a:r>
              <a:rPr lang="cs-CZ" dirty="0">
                <a:latin typeface="Calibri"/>
                <a:ea typeface="Times New Roman"/>
                <a:cs typeface="Helvetica"/>
              </a:rPr>
              <a:t>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1F497D"/>
                </a:solidFill>
                <a:latin typeface="Calibri"/>
                <a:ea typeface="Times New Roman"/>
                <a:cs typeface="Helvetica"/>
              </a:rPr>
              <a:t> 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There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a park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with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an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old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tree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  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Fall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just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coming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in 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an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wind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playing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with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leaves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all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colored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in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yellow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brown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orange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red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Kids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were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flying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kites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when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one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of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them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took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off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name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dragon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“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Colors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”.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knock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down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old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man,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stole a 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hat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from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 boy and as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 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tail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wagging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side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to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side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making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huge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mess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in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streets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Old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Tree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saw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everything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When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dragon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flying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by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tree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caught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by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tail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between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branches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 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wouldn’t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let go.  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grind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 grunt,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wiggled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twitched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but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nothing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helped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tree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had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clipped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twins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Johanka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Kristynka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walked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by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every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day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girls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 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would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climb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tree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branches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to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watch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world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from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up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high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They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watched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world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talked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about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kindergden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other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kids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sang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favorite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songs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poems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giggled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relaxed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dragon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 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grumpy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 sad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at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first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but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with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time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he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really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started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to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enjoy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kids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’ talk.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Once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all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leaves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were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gone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 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tree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guite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naked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and bare –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let go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of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Dragon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 But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Dragon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no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longer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interested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in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bad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things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behaviour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It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looking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 forward to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those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girls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their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laughter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songs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,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stories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suprises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 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They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used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 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Dragon’s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tail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as a swing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dragon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was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their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guardian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when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climbing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tree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. 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They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often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played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hide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and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watched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the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</a:t>
            </a:r>
            <a:r>
              <a:rPr lang="cs-CZ" sz="2000" b="1" dirty="0" err="1">
                <a:latin typeface="Comic Sans MS"/>
                <a:ea typeface="Times New Roman"/>
                <a:cs typeface="Helvetica"/>
              </a:rPr>
              <a:t>world</a:t>
            </a:r>
            <a:r>
              <a:rPr lang="cs-CZ" sz="2000" b="1" dirty="0">
                <a:latin typeface="Comic Sans MS"/>
                <a:ea typeface="Times New Roman"/>
                <a:cs typeface="Helvetica"/>
              </a:rPr>
              <a:t> TOGETHER.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0044"/>
            <a:ext cx="204787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31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123</Words>
  <Application>Microsoft Office PowerPoint</Application>
  <PresentationFormat>Předvádění na obrazovce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      STROM                              STARÝ STROM  A  NAPRAVENÝ DRAK</vt:lpstr>
      <vt:lpstr>POZOROVALI JSME PODZIMNÍ STROMY </vt:lpstr>
      <vt:lpstr>TVOŘILI JSME LISTY A POVÍDALI SI O STROMECH</vt:lpstr>
      <vt:lpstr>VZNIKLY RŮZNÉ PODZIMNÍ LISTY A TAKÉ PŘÍBĚH</vt:lpstr>
      <vt:lpstr>O STARÉM STROMĚ A DRAKOVI Z PAPÍRU</vt:lpstr>
      <vt:lpstr>DRAK ZLOBIL A DĚLAL NEPLECHU                                                         A STROM HO CHYTIL ZA OCÁSEK</vt:lpstr>
      <vt:lpstr>A vymýšlet, co se mohlo stát … </vt:lpstr>
      <vt:lpstr>VZNIKL DALŠÍ PŘÍBĚH O DĚTECH, STROMĚ A DRAKOVI</vt:lpstr>
      <vt:lpstr>… a vznikl tento příběh</vt:lpstr>
      <vt:lpstr>Prezentace aplikace PowerPoint</vt:lpstr>
      <vt:lpstr>Slovníček         vocabulary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se děje v trávě                       z pavučiny trampolína</dc:title>
  <dc:creator>Baníková Martina</dc:creator>
  <cp:lastModifiedBy>Baníková Martina</cp:lastModifiedBy>
  <cp:revision>18</cp:revision>
  <dcterms:created xsi:type="dcterms:W3CDTF">2018-10-15T08:32:40Z</dcterms:created>
  <dcterms:modified xsi:type="dcterms:W3CDTF">2018-11-02T15:50:09Z</dcterms:modified>
</cp:coreProperties>
</file>