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57" r:id="rId5"/>
    <p:sldId id="259" r:id="rId6"/>
    <p:sldId id="260" r:id="rId7"/>
    <p:sldId id="261" r:id="rId8"/>
    <p:sldId id="263" r:id="rId9"/>
    <p:sldId id="265" r:id="rId10"/>
    <p:sldId id="266" r:id="rId11"/>
    <p:sldId id="268" r:id="rId12"/>
    <p:sldId id="270" r:id="rId13"/>
    <p:sldId id="274" r:id="rId14"/>
    <p:sldId id="275" r:id="rId15"/>
    <p:sldId id="271" r:id="rId16"/>
    <p:sldId id="27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4FCD-02D8-4BE7-8893-C61EE2E5E3EA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106F-3284-4F24-83C3-248DE57104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4FCD-02D8-4BE7-8893-C61EE2E5E3EA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106F-3284-4F24-83C3-248DE57104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4FCD-02D8-4BE7-8893-C61EE2E5E3EA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106F-3284-4F24-83C3-248DE57104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4FCD-02D8-4BE7-8893-C61EE2E5E3EA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106F-3284-4F24-83C3-248DE57104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4FCD-02D8-4BE7-8893-C61EE2E5E3EA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106F-3284-4F24-83C3-248DE57104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4FCD-02D8-4BE7-8893-C61EE2E5E3EA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106F-3284-4F24-83C3-248DE57104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4FCD-02D8-4BE7-8893-C61EE2E5E3EA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106F-3284-4F24-83C3-248DE57104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4FCD-02D8-4BE7-8893-C61EE2E5E3EA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106F-3284-4F24-83C3-248DE57104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4FCD-02D8-4BE7-8893-C61EE2E5E3EA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106F-3284-4F24-83C3-248DE57104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4FCD-02D8-4BE7-8893-C61EE2E5E3EA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106F-3284-4F24-83C3-248DE57104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4FCD-02D8-4BE7-8893-C61EE2E5E3EA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106F-3284-4F24-83C3-248DE57104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4FCD-02D8-4BE7-8893-C61EE2E5E3EA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F106F-3284-4F24-83C3-248DE571044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206680" cy="1470025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Návšteva múzea v Spišskej Novej Vsi</a:t>
            </a:r>
            <a:endParaRPr lang="sk-SK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Expozícia – </a:t>
            </a:r>
            <a:r>
              <a:rPr lang="sk-SK" b="1" dirty="0" err="1" smtClean="0">
                <a:solidFill>
                  <a:srgbClr val="C00000"/>
                </a:solidFill>
              </a:rPr>
              <a:t>XVl</a:t>
            </a:r>
            <a:r>
              <a:rPr lang="sk-SK" b="1" dirty="0" smtClean="0">
                <a:solidFill>
                  <a:srgbClr val="C00000"/>
                </a:solidFill>
              </a:rPr>
              <a:t>. Spišských miest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dko\Desktop\aktuálne\eTwinning-LogoHorizontal_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041006" cy="1213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ko\Desktop\múzeum\IMG_594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0108"/>
            <a:ext cx="4752528" cy="6336704"/>
          </a:xfrm>
          <a:prstGeom prst="rect">
            <a:avLst/>
          </a:prstGeom>
          <a:noFill/>
        </p:spPr>
      </p:pic>
      <p:pic>
        <p:nvPicPr>
          <p:cNvPr id="5" name="Picture 2" descr="C:\Users\dko\Desktop\múzeum\IMG_59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06224"/>
            <a:ext cx="3960440" cy="5280587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5148064" y="25010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Náradie do bane</a:t>
            </a:r>
            <a:endParaRPr lang="sk-SK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ko\Desktop\múzeum\múzeum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6104"/>
            <a:ext cx="4824536" cy="6432715"/>
          </a:xfrm>
          <a:prstGeom prst="rect">
            <a:avLst/>
          </a:prstGeom>
          <a:noFill/>
        </p:spPr>
      </p:pic>
      <p:pic>
        <p:nvPicPr>
          <p:cNvPr id="5" name="Picture 2" descr="C:\Users\dko\Desktop\múzeum\múzeum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02236"/>
            <a:ext cx="3888432" cy="5184576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5076056" y="47667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Textové exponáty – história Provinčného domu</a:t>
            </a:r>
            <a:endParaRPr lang="sk-SK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338" name="Picture 2" descr="C:\Users\dko\Desktop\múzeum\IMG_594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72708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79512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/>
              <a:t>XVl</a:t>
            </a:r>
            <a:r>
              <a:rPr lang="sk-SK" sz="3200" b="1" dirty="0" smtClean="0"/>
              <a:t> spišských miest</a:t>
            </a:r>
            <a:endParaRPr lang="sk-SK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dirty="0" smtClean="0"/>
              <a:t>Provincia</a:t>
            </a:r>
            <a:r>
              <a:rPr lang="sk-SK" b="1" dirty="0" smtClean="0"/>
              <a:t> 16 spišských miest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62500" lnSpcReduction="20000"/>
          </a:bodyPr>
          <a:lstStyle/>
          <a:p>
            <a:r>
              <a:rPr lang="sk-SK" sz="3800" dirty="0" smtClean="0"/>
              <a:t>Uhorský kráľ Žigmund si od poľského kráľa Vladislava požičal peniaze, aby porazil Benátky a obnovil uhorský vplyv v oblasti Dalmácie. Spor sa nakoniec skončil prímerím a 360 rokov trvajúcim zálohom 16 spišských miest.</a:t>
            </a:r>
          </a:p>
          <a:p>
            <a:r>
              <a:rPr lang="sk-SK" sz="3800" dirty="0" smtClean="0"/>
              <a:t>Provincia 13 spišských miest bol samosprávny celok spišských miest v rokoch 1412 – 1778.</a:t>
            </a:r>
          </a:p>
          <a:p>
            <a:r>
              <a:rPr lang="sk-SK" sz="3800" dirty="0" smtClean="0"/>
              <a:t>Vznikol z miest spišského zálohu a tvorili ho: </a:t>
            </a:r>
            <a:r>
              <a:rPr lang="sk-SK" sz="3800" b="1" dirty="0" smtClean="0"/>
              <a:t>Spišská Nová Ves, Spišské Vlachy, Spišské Podhradie, Poprad, Veľká, Spišská Sobota, Stráže pod Tatrami, Matejovce, Spišská Belá, Vrbov, Ľubica, </a:t>
            </a:r>
            <a:r>
              <a:rPr lang="sk-SK" sz="3800" b="1" dirty="0" err="1" smtClean="0"/>
              <a:t>Ruskinovce</a:t>
            </a:r>
            <a:r>
              <a:rPr lang="sk-SK" sz="3800" b="1" dirty="0" smtClean="0"/>
              <a:t> a Tvarožná.</a:t>
            </a:r>
          </a:p>
          <a:p>
            <a:r>
              <a:rPr lang="sk-SK" sz="3800" dirty="0" smtClean="0"/>
              <a:t>Poľskí králi mestám potvrdili všetky privilégia uhorských panovníkov a ponechali pôvodnú, hoci značne oklieštenú samosprávu. V roku 1769 zálohované mestá obsadilo uhorské vojsko a v roku 1772 boli opäť včlenené do Uhorska (formálne 18. 9. 1773). Provincia ako samostatný celok trvala ešte niekoľko rokov, do júna 1778, keď boli k pôvodnej trinástke pričlenené mestá </a:t>
            </a:r>
            <a:r>
              <a:rPr lang="sk-SK" sz="3800" b="1" dirty="0" smtClean="0"/>
              <a:t>Stará Ľubovňa, Podolínec a Hniezdne a utvorená Provincia 16 spišských miest.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4"/>
            <a:ext cx="4618856" cy="62646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k-SK" b="1" dirty="0" smtClean="0"/>
              <a:t>Národná kultúrna pamiatka</a:t>
            </a:r>
            <a:r>
              <a:rPr lang="sk-SK" dirty="0" smtClean="0"/>
              <a:t> Mariánsky stĺp s kamennou sochou Nepoškvrnenej Panny Márie, tzv. </a:t>
            </a:r>
            <a:r>
              <a:rPr lang="sk-SK" dirty="0" err="1" smtClean="0"/>
              <a:t>Immaculatou</a:t>
            </a:r>
            <a:r>
              <a:rPr lang="sk-SK" dirty="0" smtClean="0"/>
              <a:t>, má svoje miesto v historickom srdci mesta pred farským kostolom už </a:t>
            </a:r>
            <a:r>
              <a:rPr lang="sk-SK" b="1" dirty="0" smtClean="0"/>
              <a:t>od roku 1724</a:t>
            </a:r>
            <a:r>
              <a:rPr lang="sk-SK" dirty="0" smtClean="0"/>
              <a:t>. Spišskonovoveský mariánsky stĺp bol postavený na základe donácie vtedajšieho poľského starostu Teodora Konštantína </a:t>
            </a:r>
            <a:r>
              <a:rPr lang="sk-SK" dirty="0" err="1" smtClean="0"/>
              <a:t>Lubomirského</a:t>
            </a:r>
            <a:r>
              <a:rPr lang="sk-SK" dirty="0" smtClean="0"/>
              <a:t>. Je najstarším spomedzi mariánskych stĺpov, ktoré dal tento gróf postaviť aj v ďalších 13 spišských mestách, ktoré spravoval v období tzv. poľského zálohu. </a:t>
            </a:r>
            <a:r>
              <a:rPr lang="sk-SK" dirty="0" err="1" smtClean="0"/>
              <a:t>Immaculatu</a:t>
            </a:r>
            <a:r>
              <a:rPr lang="sk-SK" dirty="0" smtClean="0"/>
              <a:t> vyhotovil podľa dostupnej literatúry levočský </a:t>
            </a:r>
            <a:r>
              <a:rPr lang="sk-SK" dirty="0" err="1" smtClean="0"/>
              <a:t>kamenosochár</a:t>
            </a:r>
            <a:r>
              <a:rPr lang="sk-SK" dirty="0" smtClean="0"/>
              <a:t> </a:t>
            </a:r>
            <a:r>
              <a:rPr lang="sk-SK" dirty="0" err="1" smtClean="0"/>
              <a:t>Friedrich</a:t>
            </a:r>
            <a:r>
              <a:rPr lang="sk-SK" dirty="0" smtClean="0"/>
              <a:t> </a:t>
            </a:r>
            <a:r>
              <a:rPr lang="sk-SK" dirty="0" err="1" smtClean="0"/>
              <a:t>Horn</a:t>
            </a:r>
            <a:r>
              <a:rPr lang="sk-SK" dirty="0" smtClean="0"/>
              <a:t>. </a:t>
            </a:r>
            <a:endParaRPr lang="sk-SK" dirty="0"/>
          </a:p>
        </p:txBody>
      </p:sp>
      <p:pic>
        <p:nvPicPr>
          <p:cNvPr id="1026" name="Picture 2" descr="C:\Users\dko\Downloads\mar.stĺ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56439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5362" name="Picture 2" descr="C:\Users\dko\Desktop\múzeum\IMG_594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646"/>
            <a:ext cx="8523791" cy="6392843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611560" y="548680"/>
            <a:ext cx="7622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Účastníci exkurzie do histórie  - študenti 2.A</a:t>
            </a:r>
            <a:endParaRPr lang="sk-SK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                  </a:t>
            </a:r>
            <a:r>
              <a:rPr lang="sk-SK" b="1" dirty="0" err="1" smtClean="0"/>
              <a:t>eTwinning</a:t>
            </a:r>
            <a:r>
              <a:rPr lang="sk-SK" b="1" dirty="0" smtClean="0"/>
              <a:t>      projekt</a:t>
            </a:r>
          </a:p>
          <a:p>
            <a:pPr>
              <a:buNone/>
            </a:pPr>
            <a:r>
              <a:rPr lang="sk-SK" b="1" i="1" dirty="0"/>
              <a:t> </a:t>
            </a:r>
            <a:r>
              <a:rPr lang="sk-SK" b="1" i="1" dirty="0" smtClean="0"/>
              <a:t>  </a:t>
            </a:r>
          </a:p>
          <a:p>
            <a:pPr>
              <a:buNone/>
            </a:pPr>
            <a:r>
              <a:rPr lang="sk-SK" sz="4400" b="1" i="1" dirty="0">
                <a:solidFill>
                  <a:srgbClr val="C00000"/>
                </a:solidFill>
              </a:rPr>
              <a:t> </a:t>
            </a:r>
            <a:r>
              <a:rPr lang="sk-SK" sz="4400" b="1" i="1" dirty="0" smtClean="0">
                <a:solidFill>
                  <a:srgbClr val="C00000"/>
                </a:solidFill>
              </a:rPr>
              <a:t>       Poznajme naše regióny</a:t>
            </a:r>
          </a:p>
          <a:p>
            <a:pPr>
              <a:buNone/>
            </a:pPr>
            <a:r>
              <a:rPr lang="sk-SK" sz="4400" b="1" i="1" dirty="0">
                <a:solidFill>
                  <a:srgbClr val="C00000"/>
                </a:solidFill>
              </a:rPr>
              <a:t> </a:t>
            </a:r>
            <a:r>
              <a:rPr lang="sk-SK" sz="4400" b="1" i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sk-SK" sz="4400" b="1" i="1" dirty="0">
                <a:solidFill>
                  <a:srgbClr val="C00000"/>
                </a:solidFill>
              </a:rPr>
              <a:t> </a:t>
            </a:r>
            <a:r>
              <a:rPr lang="sk-SK" sz="4400" b="1" i="1" dirty="0" smtClean="0">
                <a:solidFill>
                  <a:srgbClr val="C00000"/>
                </a:solidFill>
              </a:rPr>
              <a:t>        </a:t>
            </a:r>
            <a:r>
              <a:rPr lang="sk-SK" sz="4000" b="1" i="1" dirty="0" err="1" smtClean="0"/>
              <a:t>Čáslav</a:t>
            </a:r>
            <a:r>
              <a:rPr lang="sk-SK" sz="4000" b="1" i="1" dirty="0" smtClean="0"/>
              <a:t> – Spišská Nová Ves</a:t>
            </a:r>
          </a:p>
          <a:p>
            <a:pPr>
              <a:buNone/>
            </a:pPr>
            <a:r>
              <a:rPr lang="sk-SK" sz="4000" b="1" i="1" dirty="0"/>
              <a:t> </a:t>
            </a:r>
            <a:r>
              <a:rPr lang="sk-SK" sz="4000" b="1" i="1" dirty="0" smtClean="0"/>
              <a:t>                     </a:t>
            </a:r>
            <a:r>
              <a:rPr lang="sk-SK" b="1" i="1" dirty="0" smtClean="0"/>
              <a:t>2017/2018</a:t>
            </a:r>
            <a:endParaRPr lang="sk-SK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1" name="Picture 3" descr="C:\Users\dko\Desktop\etw projekty\etwČáslav\do školy-1.12\20161121_103610.jpg"/>
          <p:cNvPicPr>
            <a:picLocks noChangeAspect="1" noChangeArrowheads="1"/>
          </p:cNvPicPr>
          <p:nvPr/>
        </p:nvPicPr>
        <p:blipFill>
          <a:blip r:embed="rId2" cstate="print"/>
          <a:srcRect b="34130"/>
          <a:stretch>
            <a:fillRect/>
          </a:stretch>
        </p:blipFill>
        <p:spPr bwMode="auto">
          <a:xfrm>
            <a:off x="592904" y="3212976"/>
            <a:ext cx="8551096" cy="3168352"/>
          </a:xfrm>
          <a:prstGeom prst="rect">
            <a:avLst/>
          </a:prstGeom>
          <a:noFill/>
        </p:spPr>
      </p:pic>
      <p:pic>
        <p:nvPicPr>
          <p:cNvPr id="7" name="Picture 3" descr="C:\Users\dko\Desktop\etw projekty\etwČáslav\do školy-1.12\20161121_1036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75" t="28564" r="33375" b="52953"/>
          <a:stretch>
            <a:fillRect/>
          </a:stretch>
        </p:blipFill>
        <p:spPr bwMode="auto">
          <a:xfrm>
            <a:off x="110269" y="260648"/>
            <a:ext cx="9033731" cy="2160240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251521" y="2492896"/>
            <a:ext cx="849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Fasádu múzea zdobí rokoková štuková výzdoba šiestich </a:t>
            </a:r>
            <a:r>
              <a:rPr lang="sk-SK" sz="2400" b="1" dirty="0" err="1" smtClean="0"/>
              <a:t>kartuší</a:t>
            </a:r>
            <a:r>
              <a:rPr lang="sk-SK" sz="2400" b="1" dirty="0" smtClean="0"/>
              <a:t> znázorňujúcich vlastnosti , aké by mal mať mešťanosta.</a:t>
            </a:r>
            <a:endParaRPr lang="sk-SK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k-SK" dirty="0" smtClean="0"/>
              <a:t>6. január 1777 - v časoch panovania kráľovnej Márie Terézie, po rozsiahlej rekonštrukcii sa uskutočnilo slávnostné otvorenie Provinčného domu(terajšia budova Múzea Spiša) </a:t>
            </a:r>
          </a:p>
          <a:p>
            <a:pPr algn="just"/>
            <a:r>
              <a:rPr lang="sk-SK" dirty="0" smtClean="0"/>
              <a:t>27. januára 1777 sa tu konalo valné zhromaždenie Provincie XVI spišských miest, ktoré zvolilo jej funkcionárov – grófa, notára a dvoch prísediacich. Odvtedy, až do roku 1876 </a:t>
            </a:r>
            <a:r>
              <a:rPr lang="sk-SK" b="1" dirty="0" smtClean="0"/>
              <a:t>plnil objekt pozíciu správneho sídla provincie</a:t>
            </a:r>
          </a:p>
          <a:p>
            <a:pPr algn="just"/>
            <a:r>
              <a:rPr lang="sk-SK" dirty="0" smtClean="0"/>
              <a:t>prednú časť obýval administrátor dohliadajúci na správu provincie, ktorého menoval panovník. Ďalej sa tu </a:t>
            </a:r>
          </a:p>
          <a:p>
            <a:pPr algn="just"/>
            <a:r>
              <a:rPr lang="sk-SK" dirty="0" smtClean="0"/>
              <a:t> v rokovacej  miestnosti pravidelne zasadali zástupcovia všetkých šestnástich miest</a:t>
            </a:r>
          </a:p>
          <a:p>
            <a:pPr algn="just"/>
            <a:r>
              <a:rPr lang="sk-SK" dirty="0" smtClean="0"/>
              <a:t>v rokoch </a:t>
            </a:r>
            <a:r>
              <a:rPr lang="sk-SK" b="1" dirty="0" smtClean="0"/>
              <a:t>1774 – 1876 </a:t>
            </a:r>
            <a:r>
              <a:rPr lang="sk-SK" dirty="0" smtClean="0"/>
              <a:t>Spišská Nová Ves bola významným administratívnym centrom Spiša, pod jej správu podliehala takmer štvrtina jeho územia.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827584" y="476672"/>
            <a:ext cx="5078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Z histórie Provinčného domu</a:t>
            </a:r>
            <a:endParaRPr lang="sk-SK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ko\Desktop\múzeum\múzeum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5520612" cy="4140459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23528" y="404664"/>
            <a:ext cx="819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/>
              <a:t>     </a:t>
            </a:r>
            <a:r>
              <a:rPr lang="sk-SK" sz="2800" b="1" dirty="0" smtClean="0"/>
              <a:t>Maketa Múzea Spiša - budova Provinčného domu</a:t>
            </a:r>
            <a:endParaRPr lang="sk-SK" sz="2800" b="1" dirty="0"/>
          </a:p>
        </p:txBody>
      </p:sp>
      <p:pic>
        <p:nvPicPr>
          <p:cNvPr id="6" name="Picture 2" descr="C:\Users\dko\Desktop\múzeum\múzeum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512" y="1570682"/>
            <a:ext cx="3965488" cy="5287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Rokovacia miestnosť</a:t>
            </a:r>
            <a:endParaRPr lang="sk-SK" sz="3600" b="1" dirty="0"/>
          </a:p>
        </p:txBody>
      </p:sp>
      <p:pic>
        <p:nvPicPr>
          <p:cNvPr id="3074" name="Picture 2" descr="C:\Users\dko\Desktop\múzeum\IMG_593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90718"/>
            <a:ext cx="7704855" cy="5778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ko\Desktop\múzeum\IMG_593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44407" cy="6183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ko\Desktop\múzeum\IMG_593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374486" cy="5832648"/>
          </a:xfrm>
          <a:prstGeom prst="rect">
            <a:avLst/>
          </a:prstGeom>
          <a:noFill/>
        </p:spPr>
      </p:pic>
      <p:pic>
        <p:nvPicPr>
          <p:cNvPr id="5" name="Picture 2" descr="C:\Users\dko\Desktop\múzeum\IMG_59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4212468" cy="5616624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4932040" y="0"/>
            <a:ext cx="316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Exponáty  múzea </a:t>
            </a:r>
            <a:endParaRPr lang="sk-SK" sz="3200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1331640" y="2606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Oblečenie</a:t>
            </a:r>
            <a:endParaRPr lang="sk-SK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ko\Desktop\múzeum\IMG_593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851"/>
          <a:stretch>
            <a:fillRect/>
          </a:stretch>
        </p:blipFill>
        <p:spPr bwMode="auto">
          <a:xfrm>
            <a:off x="539552" y="671247"/>
            <a:ext cx="3168352" cy="6022116"/>
          </a:xfrm>
          <a:prstGeom prst="rect">
            <a:avLst/>
          </a:prstGeom>
          <a:noFill/>
        </p:spPr>
      </p:pic>
      <p:pic>
        <p:nvPicPr>
          <p:cNvPr id="5" name="Picture 2" descr="C:\Users\dko\Desktop\múzeum\IMG_594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68555"/>
            <a:ext cx="4680520" cy="6240693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827584" y="28388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Kuchynský riad</a:t>
            </a:r>
            <a:endParaRPr lang="sk-SK" sz="24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4860032" y="11663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Slávnostné šaty</a:t>
            </a:r>
            <a:endParaRPr lang="sk-SK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ko\Desktop\múzeum\IMG_594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3956"/>
          <a:stretch>
            <a:fillRect/>
          </a:stretch>
        </p:blipFill>
        <p:spPr bwMode="auto">
          <a:xfrm>
            <a:off x="755576" y="560558"/>
            <a:ext cx="8136904" cy="6080307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907704" y="1886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Erb</a:t>
            </a:r>
            <a:endParaRPr lang="sk-SK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328</Words>
  <Application>Microsoft Office PowerPoint</Application>
  <PresentationFormat>Prezentácia na obrazovke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Návšteva múzea v Spišskej Novej Vsi</vt:lpstr>
      <vt:lpstr>Snímka 2</vt:lpstr>
      <vt:lpstr>Snímka 3</vt:lpstr>
      <vt:lpstr>Snímka 4</vt:lpstr>
      <vt:lpstr>Rokovacia miestnosť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Provincia 16 spišských miest 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Návšteva múzea v Spišskej Novej Vsi</dc:title>
  <dc:creator>dko</dc:creator>
  <cp:lastModifiedBy>dko</cp:lastModifiedBy>
  <cp:revision>17</cp:revision>
  <dcterms:created xsi:type="dcterms:W3CDTF">2018-05-05T20:40:07Z</dcterms:created>
  <dcterms:modified xsi:type="dcterms:W3CDTF">2018-05-08T19:26:24Z</dcterms:modified>
</cp:coreProperties>
</file>