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61" r:id="rId6"/>
    <p:sldId id="262" r:id="rId7"/>
    <p:sldId id="263" r:id="rId8"/>
    <p:sldId id="264" r:id="rId9"/>
    <p:sldId id="266" r:id="rId10"/>
    <p:sldId id="265" r:id="rId1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3333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BB038C07-08C0-4BE9-A876-E929A280D9A7}" type="datetimeFigureOut">
              <a:rPr lang="cs-CZ" smtClean="0"/>
              <a:t>1.2.2018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6706B8B-A0BC-48D2-86C0-B708815255E3}" type="slidenum">
              <a:rPr lang="cs-CZ" smtClean="0"/>
              <a:t>‹#›</a:t>
            </a:fld>
            <a:endParaRPr lang="cs-CZ"/>
          </a:p>
        </p:txBody>
      </p:sp>
    </p:spTree>
    <p:extLst>
      <p:ext uri="{BB962C8B-B14F-4D97-AF65-F5344CB8AC3E}">
        <p14:creationId xmlns:p14="http://schemas.microsoft.com/office/powerpoint/2010/main" val="2163404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B038C07-08C0-4BE9-A876-E929A280D9A7}" type="datetimeFigureOut">
              <a:rPr lang="cs-CZ" smtClean="0"/>
              <a:t>1.2.2018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6706B8B-A0BC-48D2-86C0-B708815255E3}" type="slidenum">
              <a:rPr lang="cs-CZ" smtClean="0"/>
              <a:t>‹#›</a:t>
            </a:fld>
            <a:endParaRPr lang="cs-CZ"/>
          </a:p>
        </p:txBody>
      </p:sp>
    </p:spTree>
    <p:extLst>
      <p:ext uri="{BB962C8B-B14F-4D97-AF65-F5344CB8AC3E}">
        <p14:creationId xmlns:p14="http://schemas.microsoft.com/office/powerpoint/2010/main" val="4181908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B038C07-08C0-4BE9-A876-E929A280D9A7}" type="datetimeFigureOut">
              <a:rPr lang="cs-CZ" smtClean="0"/>
              <a:t>1.2.2018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6706B8B-A0BC-48D2-86C0-B708815255E3}" type="slidenum">
              <a:rPr lang="cs-CZ" smtClean="0"/>
              <a:t>‹#›</a:t>
            </a:fld>
            <a:endParaRPr lang="cs-CZ"/>
          </a:p>
        </p:txBody>
      </p:sp>
    </p:spTree>
    <p:extLst>
      <p:ext uri="{BB962C8B-B14F-4D97-AF65-F5344CB8AC3E}">
        <p14:creationId xmlns:p14="http://schemas.microsoft.com/office/powerpoint/2010/main" val="3171525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B038C07-08C0-4BE9-A876-E929A280D9A7}" type="datetimeFigureOut">
              <a:rPr lang="cs-CZ" smtClean="0"/>
              <a:t>1.2.2018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6706B8B-A0BC-48D2-86C0-B708815255E3}" type="slidenum">
              <a:rPr lang="cs-CZ" smtClean="0"/>
              <a:t>‹#›</a:t>
            </a:fld>
            <a:endParaRPr lang="cs-CZ"/>
          </a:p>
        </p:txBody>
      </p:sp>
    </p:spTree>
    <p:extLst>
      <p:ext uri="{BB962C8B-B14F-4D97-AF65-F5344CB8AC3E}">
        <p14:creationId xmlns:p14="http://schemas.microsoft.com/office/powerpoint/2010/main" val="2627820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BB038C07-08C0-4BE9-A876-E929A280D9A7}" type="datetimeFigureOut">
              <a:rPr lang="cs-CZ" smtClean="0"/>
              <a:t>1.2.2018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6706B8B-A0BC-48D2-86C0-B708815255E3}" type="slidenum">
              <a:rPr lang="cs-CZ" smtClean="0"/>
              <a:t>‹#›</a:t>
            </a:fld>
            <a:endParaRPr lang="cs-CZ"/>
          </a:p>
        </p:txBody>
      </p:sp>
    </p:spTree>
    <p:extLst>
      <p:ext uri="{BB962C8B-B14F-4D97-AF65-F5344CB8AC3E}">
        <p14:creationId xmlns:p14="http://schemas.microsoft.com/office/powerpoint/2010/main" val="2101257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BB038C07-08C0-4BE9-A876-E929A280D9A7}" type="datetimeFigureOut">
              <a:rPr lang="cs-CZ" smtClean="0"/>
              <a:t>1.2.2018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6706B8B-A0BC-48D2-86C0-B708815255E3}" type="slidenum">
              <a:rPr lang="cs-CZ" smtClean="0"/>
              <a:t>‹#›</a:t>
            </a:fld>
            <a:endParaRPr lang="cs-CZ"/>
          </a:p>
        </p:txBody>
      </p:sp>
    </p:spTree>
    <p:extLst>
      <p:ext uri="{BB962C8B-B14F-4D97-AF65-F5344CB8AC3E}">
        <p14:creationId xmlns:p14="http://schemas.microsoft.com/office/powerpoint/2010/main" val="2624946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BB038C07-08C0-4BE9-A876-E929A280D9A7}" type="datetimeFigureOut">
              <a:rPr lang="cs-CZ" smtClean="0"/>
              <a:t>1.2.2018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6706B8B-A0BC-48D2-86C0-B708815255E3}" type="slidenum">
              <a:rPr lang="cs-CZ" smtClean="0"/>
              <a:t>‹#›</a:t>
            </a:fld>
            <a:endParaRPr lang="cs-CZ"/>
          </a:p>
        </p:txBody>
      </p:sp>
    </p:spTree>
    <p:extLst>
      <p:ext uri="{BB962C8B-B14F-4D97-AF65-F5344CB8AC3E}">
        <p14:creationId xmlns:p14="http://schemas.microsoft.com/office/powerpoint/2010/main" val="406474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BB038C07-08C0-4BE9-A876-E929A280D9A7}" type="datetimeFigureOut">
              <a:rPr lang="cs-CZ" smtClean="0"/>
              <a:t>1.2.2018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6706B8B-A0BC-48D2-86C0-B708815255E3}" type="slidenum">
              <a:rPr lang="cs-CZ" smtClean="0"/>
              <a:t>‹#›</a:t>
            </a:fld>
            <a:endParaRPr lang="cs-CZ"/>
          </a:p>
        </p:txBody>
      </p:sp>
    </p:spTree>
    <p:extLst>
      <p:ext uri="{BB962C8B-B14F-4D97-AF65-F5344CB8AC3E}">
        <p14:creationId xmlns:p14="http://schemas.microsoft.com/office/powerpoint/2010/main" val="3714074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B038C07-08C0-4BE9-A876-E929A280D9A7}" type="datetimeFigureOut">
              <a:rPr lang="cs-CZ" smtClean="0"/>
              <a:t>1.2.2018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6706B8B-A0BC-48D2-86C0-B708815255E3}" type="slidenum">
              <a:rPr lang="cs-CZ" smtClean="0"/>
              <a:t>‹#›</a:t>
            </a:fld>
            <a:endParaRPr lang="cs-CZ"/>
          </a:p>
        </p:txBody>
      </p:sp>
    </p:spTree>
    <p:extLst>
      <p:ext uri="{BB962C8B-B14F-4D97-AF65-F5344CB8AC3E}">
        <p14:creationId xmlns:p14="http://schemas.microsoft.com/office/powerpoint/2010/main" val="1759267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B038C07-08C0-4BE9-A876-E929A280D9A7}" type="datetimeFigureOut">
              <a:rPr lang="cs-CZ" smtClean="0"/>
              <a:t>1.2.2018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6706B8B-A0BC-48D2-86C0-B708815255E3}" type="slidenum">
              <a:rPr lang="cs-CZ" smtClean="0"/>
              <a:t>‹#›</a:t>
            </a:fld>
            <a:endParaRPr lang="cs-CZ"/>
          </a:p>
        </p:txBody>
      </p:sp>
    </p:spTree>
    <p:extLst>
      <p:ext uri="{BB962C8B-B14F-4D97-AF65-F5344CB8AC3E}">
        <p14:creationId xmlns:p14="http://schemas.microsoft.com/office/powerpoint/2010/main" val="172487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B038C07-08C0-4BE9-A876-E929A280D9A7}" type="datetimeFigureOut">
              <a:rPr lang="cs-CZ" smtClean="0"/>
              <a:t>1.2.2018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6706B8B-A0BC-48D2-86C0-B708815255E3}" type="slidenum">
              <a:rPr lang="cs-CZ" smtClean="0"/>
              <a:t>‹#›</a:t>
            </a:fld>
            <a:endParaRPr lang="cs-CZ"/>
          </a:p>
        </p:txBody>
      </p:sp>
    </p:spTree>
    <p:extLst>
      <p:ext uri="{BB962C8B-B14F-4D97-AF65-F5344CB8AC3E}">
        <p14:creationId xmlns:p14="http://schemas.microsoft.com/office/powerpoint/2010/main" val="2805834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38C07-08C0-4BE9-A876-E929A280D9A7}" type="datetimeFigureOut">
              <a:rPr lang="cs-CZ" smtClean="0"/>
              <a:t>1.2.2018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06B8B-A0BC-48D2-86C0-B708815255E3}" type="slidenum">
              <a:rPr lang="cs-CZ" smtClean="0"/>
              <a:t>‹#›</a:t>
            </a:fld>
            <a:endParaRPr lang="cs-CZ"/>
          </a:p>
        </p:txBody>
      </p:sp>
    </p:spTree>
    <p:extLst>
      <p:ext uri="{BB962C8B-B14F-4D97-AF65-F5344CB8AC3E}">
        <p14:creationId xmlns:p14="http://schemas.microsoft.com/office/powerpoint/2010/main" val="4071380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tribreni.cz/" TargetMode="External"/><Relationship Id="rId2" Type="http://schemas.openxmlformats.org/officeDocument/2006/relationships/hyperlink" Target="http://tn.nova.cz/clanek/zpravy/regionalni/kralovskeho-stribreni-kutne-hory-600-let-zpet-do-historie-cely-program.html" TargetMode="External"/><Relationship Id="rId1" Type="http://schemas.openxmlformats.org/officeDocument/2006/relationships/slideLayout" Target="../slideLayouts/slideLayout2.xml"/><Relationship Id="rId4" Type="http://schemas.openxmlformats.org/officeDocument/2006/relationships/hyperlink" Target="https://kutnohorsky.denik.cz/kultura_region/obrazem-kralovske-stribreni-kutne-hory-20170624.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aXiouMoip_g" TargetMode="External"/><Relationship Id="rId2" Type="http://schemas.openxmlformats.org/officeDocument/2006/relationships/hyperlink" Target="https://www.youtube.com/watch?v=V9v_tGChRE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260648"/>
            <a:ext cx="7772400" cy="2907755"/>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br>
              <a:rPr lang="cs-CZ" sz="5600" b="1" i="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br>
            <a:r>
              <a:rPr lang="cs-CZ" sz="5600" b="1" i="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XXVII. Ročník</a:t>
            </a:r>
            <a:br>
              <a:rPr lang="cs-CZ" sz="5600" b="1" i="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br>
            <a:r>
              <a:rPr lang="cs-CZ" sz="5600" b="1" i="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Královské stříbření</a:t>
            </a:r>
            <a:br>
              <a:rPr lang="cs-CZ" sz="5600" b="1" i="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br>
            <a:r>
              <a:rPr lang="cs-CZ" sz="5600" b="1" i="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Kutná Hora</a:t>
            </a:r>
            <a:br>
              <a:rPr lang="cs-CZ"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endParaRPr lang="cs-CZ"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Podnadpis 2"/>
          <p:cNvSpPr>
            <a:spLocks noGrp="1"/>
          </p:cNvSpPr>
          <p:nvPr>
            <p:ph type="subTitle" idx="1"/>
          </p:nvPr>
        </p:nvSpPr>
        <p:spPr>
          <a:xfrm>
            <a:off x="323528" y="3645024"/>
            <a:ext cx="8496944" cy="2304256"/>
          </a:xfrm>
        </p:spPr>
        <p:txBody>
          <a:bodyPr>
            <a:normAutofit/>
          </a:bodyPr>
          <a:lstStyle/>
          <a:p>
            <a:r>
              <a:rPr lang="cs-CZ" sz="2800" b="1" i="1" dirty="0">
                <a:solidFill>
                  <a:schemeClr val="bg1"/>
                </a:solidFill>
                <a:latin typeface="Times New Roman" panose="02020603050405020304" pitchFamily="18" charset="0"/>
                <a:cs typeface="Times New Roman" panose="02020603050405020304" pitchFamily="18" charset="0"/>
              </a:rPr>
              <a:t>Každoroční gotická historická slavnost, symbolicky otevírající turistickou sezónu města Kutná Hora, zapsaného do seznamu světových kulturních památek UNESCO.</a:t>
            </a:r>
          </a:p>
        </p:txBody>
      </p:sp>
    </p:spTree>
    <p:extLst>
      <p:ext uri="{BB962C8B-B14F-4D97-AF65-F5344CB8AC3E}">
        <p14:creationId xmlns:p14="http://schemas.microsoft.com/office/powerpoint/2010/main" val="20141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800" i="1" dirty="0">
                <a:latin typeface="Times New Roman" panose="02020603050405020304" pitchFamily="18" charset="0"/>
                <a:cs typeface="Times New Roman" panose="02020603050405020304" pitchFamily="18" charset="0"/>
              </a:rPr>
              <a:t>Použitá literatura a zdroje</a:t>
            </a:r>
          </a:p>
        </p:txBody>
      </p:sp>
      <p:sp>
        <p:nvSpPr>
          <p:cNvPr id="3" name="Zástupný symbol pro obsah 2"/>
          <p:cNvSpPr>
            <a:spLocks noGrp="1"/>
          </p:cNvSpPr>
          <p:nvPr>
            <p:ph idx="1"/>
          </p:nvPr>
        </p:nvSpPr>
        <p:spPr/>
        <p:txBody>
          <a:bodyPr>
            <a:normAutofit/>
          </a:bodyPr>
          <a:lstStyle/>
          <a:p>
            <a:pPr marL="0" indent="0">
              <a:buNone/>
            </a:pPr>
            <a:endParaRPr lang="cs-CZ" sz="2500" dirty="0">
              <a:latin typeface="Times New Roman" panose="02020603050405020304" pitchFamily="18" charset="0"/>
              <a:cs typeface="Times New Roman" panose="02020603050405020304" pitchFamily="18" charset="0"/>
              <a:hlinkClick r:id="rId2"/>
            </a:endParaRPr>
          </a:p>
          <a:p>
            <a:pPr marL="0" indent="0">
              <a:buNone/>
            </a:pPr>
            <a:r>
              <a:rPr lang="cs-CZ" sz="2500" dirty="0">
                <a:latin typeface="Times New Roman" panose="02020603050405020304" pitchFamily="18" charset="0"/>
                <a:cs typeface="Times New Roman" panose="02020603050405020304" pitchFamily="18" charset="0"/>
                <a:hlinkClick r:id="rId2"/>
              </a:rPr>
              <a:t>http://tn.nova.cz/clanek/zpravy/regionalni/kralovskeho-stribreni-kutne-hory-600-let-zpet-do-historie-cely-program.html</a:t>
            </a:r>
            <a:endParaRPr lang="cs-CZ" sz="2500" dirty="0">
              <a:latin typeface="Times New Roman" panose="02020603050405020304" pitchFamily="18" charset="0"/>
              <a:cs typeface="Times New Roman" panose="02020603050405020304" pitchFamily="18" charset="0"/>
            </a:endParaRPr>
          </a:p>
          <a:p>
            <a:pPr marL="0" indent="0">
              <a:buNone/>
            </a:pPr>
            <a:endParaRPr lang="cs-CZ" sz="1000" dirty="0">
              <a:latin typeface="Times New Roman" panose="02020603050405020304" pitchFamily="18" charset="0"/>
              <a:cs typeface="Times New Roman" panose="02020603050405020304" pitchFamily="18" charset="0"/>
            </a:endParaRPr>
          </a:p>
          <a:p>
            <a:pPr marL="0" indent="0">
              <a:buNone/>
            </a:pPr>
            <a:r>
              <a:rPr lang="cs-CZ" sz="2500" dirty="0">
                <a:latin typeface="Times New Roman" panose="02020603050405020304" pitchFamily="18" charset="0"/>
                <a:cs typeface="Times New Roman" panose="02020603050405020304" pitchFamily="18" charset="0"/>
                <a:hlinkClick r:id="rId3"/>
              </a:rPr>
              <a:t>http://www.stribreni.cz/</a:t>
            </a:r>
            <a:endParaRPr lang="cs-CZ" sz="2500" dirty="0">
              <a:latin typeface="Times New Roman" panose="02020603050405020304" pitchFamily="18" charset="0"/>
              <a:cs typeface="Times New Roman" panose="02020603050405020304" pitchFamily="18" charset="0"/>
            </a:endParaRPr>
          </a:p>
          <a:p>
            <a:pPr marL="0" indent="0">
              <a:buNone/>
            </a:pPr>
            <a:endParaRPr lang="cs-CZ" sz="1000" dirty="0">
              <a:latin typeface="Times New Roman" panose="02020603050405020304" pitchFamily="18" charset="0"/>
              <a:cs typeface="Times New Roman" panose="02020603050405020304" pitchFamily="18" charset="0"/>
            </a:endParaRPr>
          </a:p>
          <a:p>
            <a:pPr marL="0" indent="0">
              <a:buNone/>
            </a:pPr>
            <a:r>
              <a:rPr lang="cs-CZ" sz="2500" dirty="0">
                <a:latin typeface="Times New Roman" panose="02020603050405020304" pitchFamily="18" charset="0"/>
                <a:cs typeface="Times New Roman" panose="02020603050405020304" pitchFamily="18" charset="0"/>
                <a:hlinkClick r:id="rId4"/>
              </a:rPr>
              <a:t>https://kutnohorsky.denik.cz/kultura_region/obrazem-kralovske-stribreni-kutne-hory-20170624.html</a:t>
            </a:r>
            <a:endParaRPr lang="cs-CZ"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6394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2276871"/>
          </a:xfrm>
        </p:spPr>
        <p:txBody>
          <a:bodyPr>
            <a:normAutofit fontScale="90000"/>
          </a:bodyPr>
          <a:lstStyle/>
          <a:p>
            <a:br>
              <a:rPr lang="cs-CZ" sz="1600" dirty="0">
                <a:latin typeface="Times New Roman" panose="02020603050405020304" pitchFamily="18" charset="0"/>
                <a:cs typeface="Times New Roman" panose="02020603050405020304" pitchFamily="18" charset="0"/>
              </a:rPr>
            </a:br>
            <a:br>
              <a:rPr lang="cs-CZ" sz="1600" dirty="0">
                <a:latin typeface="Times New Roman" panose="02020603050405020304" pitchFamily="18" charset="0"/>
                <a:cs typeface="Times New Roman" panose="02020603050405020304" pitchFamily="18" charset="0"/>
              </a:rPr>
            </a:br>
            <a:br>
              <a:rPr lang="cs-CZ" sz="1600" dirty="0">
                <a:latin typeface="Times New Roman" panose="02020603050405020304" pitchFamily="18" charset="0"/>
                <a:cs typeface="Times New Roman" panose="02020603050405020304" pitchFamily="18" charset="0"/>
              </a:rPr>
            </a:br>
            <a:br>
              <a:rPr lang="cs-CZ" sz="1600" dirty="0">
                <a:latin typeface="Times New Roman" panose="02020603050405020304" pitchFamily="18" charset="0"/>
                <a:cs typeface="Times New Roman" panose="02020603050405020304" pitchFamily="18" charset="0"/>
              </a:rPr>
            </a:br>
            <a:br>
              <a:rPr lang="cs-CZ" sz="1600" dirty="0">
                <a:latin typeface="Times New Roman" panose="02020603050405020304" pitchFamily="18" charset="0"/>
                <a:cs typeface="Times New Roman" panose="02020603050405020304" pitchFamily="18" charset="0"/>
              </a:rPr>
            </a:br>
            <a:r>
              <a:rPr lang="cs-CZ" sz="2200" i="1" dirty="0">
                <a:latin typeface="Times New Roman" panose="02020603050405020304" pitchFamily="18" charset="0"/>
                <a:cs typeface="Times New Roman" panose="02020603050405020304" pitchFamily="18" charset="0"/>
              </a:rPr>
              <a:t>Velkolepý scénář slavnosti navrací Kutnou Horu, české královské horní město, do dob o šest set dvacet let zpět, až na začátek 15. století. Na dva dny ožívá celé město i královské sídlo v mincovně ve Vlašském dvoře fiktivním příběhem příjezdu a vzácné přítomnosti českého a římského krále Václava IV. s jeho dvorem. Aktéři i diváci se navracejí do doby, kdy byla Kutná Hora na vrcholu prosperity.</a:t>
            </a:r>
            <a:br>
              <a:rPr lang="cs-CZ" dirty="0">
                <a:latin typeface="Times New Roman" panose="02020603050405020304" pitchFamily="18" charset="0"/>
                <a:cs typeface="Times New Roman" panose="02020603050405020304" pitchFamily="18" charset="0"/>
              </a:rPr>
            </a:br>
            <a:endParaRPr lang="cs-CZ" dirty="0"/>
          </a:p>
        </p:txBody>
      </p:sp>
      <p:pic>
        <p:nvPicPr>
          <p:cNvPr id="6" name="Zástupný symbol pro obsah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231618">
            <a:off x="5652828" y="2211797"/>
            <a:ext cx="2375721" cy="1773378"/>
          </a:xfrm>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01002">
            <a:off x="316760" y="2509340"/>
            <a:ext cx="3138278" cy="2780071"/>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3802">
            <a:off x="4063915" y="4438157"/>
            <a:ext cx="4248472" cy="2179943"/>
          </a:xfrm>
          <a:prstGeom prst="rect">
            <a:avLst/>
          </a:prstGeom>
        </p:spPr>
      </p:pic>
    </p:spTree>
    <p:extLst>
      <p:ext uri="{BB962C8B-B14F-4D97-AF65-F5344CB8AC3E}">
        <p14:creationId xmlns:p14="http://schemas.microsoft.com/office/powerpoint/2010/main" val="239625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80">
                                          <p:stCondLst>
                                            <p:cond delay="0"/>
                                          </p:stCondLst>
                                        </p:cTn>
                                        <p:tgtEl>
                                          <p:spTgt spid="7"/>
                                        </p:tgtEl>
                                      </p:cBhvr>
                                    </p:animEffect>
                                    <p:anim calcmode="lin" valueType="num">
                                      <p:cBhvr>
                                        <p:cTn id="1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4" dur="26">
                                          <p:stCondLst>
                                            <p:cond delay="650"/>
                                          </p:stCondLst>
                                        </p:cTn>
                                        <p:tgtEl>
                                          <p:spTgt spid="7"/>
                                        </p:tgtEl>
                                      </p:cBhvr>
                                      <p:to x="100000" y="60000"/>
                                    </p:animScale>
                                    <p:animScale>
                                      <p:cBhvr>
                                        <p:cTn id="25" dur="166" decel="50000">
                                          <p:stCondLst>
                                            <p:cond delay="676"/>
                                          </p:stCondLst>
                                        </p:cTn>
                                        <p:tgtEl>
                                          <p:spTgt spid="7"/>
                                        </p:tgtEl>
                                      </p:cBhvr>
                                      <p:to x="100000" y="100000"/>
                                    </p:animScale>
                                    <p:animScale>
                                      <p:cBhvr>
                                        <p:cTn id="26" dur="26">
                                          <p:stCondLst>
                                            <p:cond delay="1312"/>
                                          </p:stCondLst>
                                        </p:cTn>
                                        <p:tgtEl>
                                          <p:spTgt spid="7"/>
                                        </p:tgtEl>
                                      </p:cBhvr>
                                      <p:to x="100000" y="80000"/>
                                    </p:animScale>
                                    <p:animScale>
                                      <p:cBhvr>
                                        <p:cTn id="27" dur="166" decel="50000">
                                          <p:stCondLst>
                                            <p:cond delay="1338"/>
                                          </p:stCondLst>
                                        </p:cTn>
                                        <p:tgtEl>
                                          <p:spTgt spid="7"/>
                                        </p:tgtEl>
                                      </p:cBhvr>
                                      <p:to x="100000" y="100000"/>
                                    </p:animScale>
                                    <p:animScale>
                                      <p:cBhvr>
                                        <p:cTn id="28" dur="26">
                                          <p:stCondLst>
                                            <p:cond delay="1642"/>
                                          </p:stCondLst>
                                        </p:cTn>
                                        <p:tgtEl>
                                          <p:spTgt spid="7"/>
                                        </p:tgtEl>
                                      </p:cBhvr>
                                      <p:to x="100000" y="90000"/>
                                    </p:animScale>
                                    <p:animScale>
                                      <p:cBhvr>
                                        <p:cTn id="29" dur="166" decel="50000">
                                          <p:stCondLst>
                                            <p:cond delay="1668"/>
                                          </p:stCondLst>
                                        </p:cTn>
                                        <p:tgtEl>
                                          <p:spTgt spid="7"/>
                                        </p:tgtEl>
                                      </p:cBhvr>
                                      <p:to x="100000" y="100000"/>
                                    </p:animScale>
                                    <p:animScale>
                                      <p:cBhvr>
                                        <p:cTn id="30" dur="26">
                                          <p:stCondLst>
                                            <p:cond delay="1808"/>
                                          </p:stCondLst>
                                        </p:cTn>
                                        <p:tgtEl>
                                          <p:spTgt spid="7"/>
                                        </p:tgtEl>
                                      </p:cBhvr>
                                      <p:to x="100000" y="95000"/>
                                    </p:animScale>
                                    <p:animScale>
                                      <p:cBhvr>
                                        <p:cTn id="31"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498178"/>
          </a:xfrm>
        </p:spPr>
        <p:txBody>
          <a:bodyPr>
            <a:normAutofit fontScale="90000"/>
          </a:bodyPr>
          <a:lstStyle/>
          <a:p>
            <a:pPr lvl="0"/>
            <a:br>
              <a:rPr lang="cs-CZ" sz="2200" dirty="0"/>
            </a:br>
            <a:br>
              <a:rPr lang="cs-CZ" sz="2200" dirty="0"/>
            </a:br>
            <a:br>
              <a:rPr lang="cs-CZ" sz="2200" dirty="0"/>
            </a:br>
            <a:r>
              <a:rPr lang="cs-CZ" sz="2800" i="1" dirty="0">
                <a:latin typeface="Times New Roman" panose="02020603050405020304" pitchFamily="18" charset="0"/>
                <a:cs typeface="Times New Roman" panose="02020603050405020304" pitchFamily="18" charset="0"/>
              </a:rPr>
              <a:t>Bohatí a hrdí "Horníci" chystají uvítání krále, otevírá se jarmark, rozhoří se svatojánské ohně a začínají lidové veselice uspořádané na počest oblíbeného panovníka.</a:t>
            </a:r>
            <a:br>
              <a:rPr lang="cs-CZ" dirty="0"/>
            </a:b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847393" y="3256128"/>
            <a:ext cx="4606312" cy="1976438"/>
          </a:xfr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872">
            <a:off x="4570541" y="4426493"/>
            <a:ext cx="4238917" cy="2072553"/>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3" y="2204863"/>
            <a:ext cx="3702175" cy="1987415"/>
          </a:xfrm>
          <a:prstGeom prst="rect">
            <a:avLst/>
          </a:prstGeom>
        </p:spPr>
      </p:pic>
    </p:spTree>
    <p:extLst>
      <p:ext uri="{BB962C8B-B14F-4D97-AF65-F5344CB8AC3E}">
        <p14:creationId xmlns:p14="http://schemas.microsoft.com/office/powerpoint/2010/main" val="219933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48114" y="188640"/>
            <a:ext cx="8229600" cy="3010346"/>
          </a:xfrm>
        </p:spPr>
        <p:txBody>
          <a:bodyPr>
            <a:normAutofit fontScale="90000"/>
          </a:bodyPr>
          <a:lstStyle/>
          <a:p>
            <a:pPr lvl="0"/>
            <a:r>
              <a:rPr lang="cs-CZ" sz="2200" i="1" dirty="0">
                <a:latin typeface="Times New Roman" panose="02020603050405020304" pitchFamily="18" charset="0"/>
                <a:cs typeface="Times New Roman" panose="02020603050405020304" pitchFamily="18" charset="0"/>
              </a:rPr>
              <a:t>Chrámem sv. Panny Barbory se rozeznívají fanfáry a při slavné „Stříbrné mši“ vítají krále s královnou Žofií Bavorskou, jejich dvořanstvo i kutnohorský patriciát. Do města se sjíždí bujaré rytířstvo, aby se zúčastnilo turnajových klání vyhlášených králem Václavem IV. Gotická hudba vyzývá k lidovému tanci v kutnohorských uličkách i krčmách, každodenní pracovní rytmus mincovny ve Vlašském dvoře utichá, neboť je přehlušen slavnostním ruchem přítomnosti krále a jeho dvora. </a:t>
            </a:r>
            <a:br>
              <a:rPr lang="cs-CZ" dirty="0"/>
            </a:br>
            <a:endParaRPr lang="cs-CZ" dirty="0"/>
          </a:p>
        </p:txBody>
      </p:sp>
      <p:pic>
        <p:nvPicPr>
          <p:cNvPr id="8" name="Obráze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46142">
            <a:off x="107504" y="2636912"/>
            <a:ext cx="5328592" cy="1656184"/>
          </a:xfrm>
          <a:prstGeom prst="rect">
            <a:avLst/>
          </a:prstGeom>
        </p:spPr>
      </p:pic>
      <p:pic>
        <p:nvPicPr>
          <p:cNvPr id="10" name="Zástupný symbol pro obsah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1640" y="4509120"/>
            <a:ext cx="3612178" cy="2121471"/>
          </a:xfrm>
        </p:spPr>
      </p:pic>
      <p:pic>
        <p:nvPicPr>
          <p:cNvPr id="11" name="Obráze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152" y="2924944"/>
            <a:ext cx="3050704" cy="3430742"/>
          </a:xfrm>
          <a:prstGeom prst="rect">
            <a:avLst/>
          </a:prstGeom>
        </p:spPr>
      </p:pic>
    </p:spTree>
    <p:extLst>
      <p:ext uri="{BB962C8B-B14F-4D97-AF65-F5344CB8AC3E}">
        <p14:creationId xmlns:p14="http://schemas.microsoft.com/office/powerpoint/2010/main" val="364946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282154"/>
          </a:xfrm>
        </p:spPr>
        <p:txBody>
          <a:bodyPr>
            <a:normAutofit fontScale="90000"/>
          </a:bodyPr>
          <a:lstStyle/>
          <a:p>
            <a:pPr lvl="0"/>
            <a:br>
              <a:rPr lang="cs-CZ" sz="2200" dirty="0">
                <a:latin typeface="Times New Roman" panose="02020603050405020304" pitchFamily="18" charset="0"/>
                <a:cs typeface="Times New Roman" panose="02020603050405020304" pitchFamily="18" charset="0"/>
              </a:rPr>
            </a:br>
            <a:br>
              <a:rPr lang="cs-CZ" sz="2200" dirty="0">
                <a:latin typeface="Times New Roman" panose="02020603050405020304" pitchFamily="18" charset="0"/>
                <a:cs typeface="Times New Roman" panose="02020603050405020304" pitchFamily="18" charset="0"/>
              </a:rPr>
            </a:br>
            <a:br>
              <a:rPr lang="cs-CZ" sz="2200" dirty="0">
                <a:latin typeface="Times New Roman" panose="02020603050405020304" pitchFamily="18" charset="0"/>
                <a:cs typeface="Times New Roman" panose="02020603050405020304" pitchFamily="18" charset="0"/>
              </a:rPr>
            </a:br>
            <a:r>
              <a:rPr lang="cs-CZ" sz="2200" i="1" dirty="0">
                <a:latin typeface="Times New Roman" panose="02020603050405020304" pitchFamily="18" charset="0"/>
                <a:cs typeface="Times New Roman" panose="02020603050405020304" pitchFamily="18" charset="0"/>
              </a:rPr>
              <a:t>Zářivá barevnost vrcholné gotiky, desítky praporců a stovky historických kostýmů naplňují kutnohorské malebné uličky, ideální prostředí autentických historických kulis.</a:t>
            </a:r>
            <a:br>
              <a:rPr lang="cs-CZ" dirty="0"/>
            </a:b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0049" y="2046994"/>
            <a:ext cx="3154680" cy="1728192"/>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615" y="4179492"/>
            <a:ext cx="3312368" cy="2211823"/>
          </a:xfrm>
          <a:prstGeom prst="rect">
            <a:avLst/>
          </a:prstGeom>
        </p:spPr>
      </p:pic>
      <p:pic>
        <p:nvPicPr>
          <p:cNvPr id="8" name="Zástupný symbol pro obsah 7"/>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rot="21366047">
            <a:off x="716379" y="1728116"/>
            <a:ext cx="2736304" cy="1802028"/>
          </a:xfrm>
        </p:spPr>
      </p:pic>
      <p:pic>
        <p:nvPicPr>
          <p:cNvPr id="9" name="Obráze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1390" y="3984266"/>
            <a:ext cx="4572000" cy="2602276"/>
          </a:xfrm>
          <a:prstGeom prst="rect">
            <a:avLst/>
          </a:prstGeom>
        </p:spPr>
      </p:pic>
      <p:sp>
        <p:nvSpPr>
          <p:cNvPr id="10" name="TextovéPole 9"/>
          <p:cNvSpPr txBox="1"/>
          <p:nvPr/>
        </p:nvSpPr>
        <p:spPr>
          <a:xfrm rot="174353">
            <a:off x="6479704" y="1636097"/>
            <a:ext cx="2195736" cy="369332"/>
          </a:xfrm>
          <a:prstGeom prst="rect">
            <a:avLst/>
          </a:prstGeom>
          <a:noFill/>
        </p:spPr>
        <p:txBody>
          <a:bodyPr wrap="square" rtlCol="0">
            <a:spAutoFit/>
          </a:bodyPr>
          <a:lstStyle/>
          <a:p>
            <a:r>
              <a:rPr lang="cs-CZ" i="1" dirty="0">
                <a:latin typeface="Times New Roman" panose="02020603050405020304" pitchFamily="18" charset="0"/>
                <a:cs typeface="Times New Roman" panose="02020603050405020304" pitchFamily="18" charset="0"/>
              </a:rPr>
              <a:t>Chrám svaté Barbory</a:t>
            </a:r>
          </a:p>
        </p:txBody>
      </p:sp>
    </p:spTree>
    <p:extLst>
      <p:ext uri="{BB962C8B-B14F-4D97-AF65-F5344CB8AC3E}">
        <p14:creationId xmlns:p14="http://schemas.microsoft.com/office/powerpoint/2010/main" val="288708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80">
                                          <p:stCondLst>
                                            <p:cond delay="0"/>
                                          </p:stCondLst>
                                        </p:cTn>
                                        <p:tgtEl>
                                          <p:spTgt spid="5"/>
                                        </p:tgtEl>
                                      </p:cBhvr>
                                    </p:animEffect>
                                    <p:anim calcmode="lin" valueType="num">
                                      <p:cBhvr>
                                        <p:cTn id="2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6" dur="26">
                                          <p:stCondLst>
                                            <p:cond delay="650"/>
                                          </p:stCondLst>
                                        </p:cTn>
                                        <p:tgtEl>
                                          <p:spTgt spid="5"/>
                                        </p:tgtEl>
                                      </p:cBhvr>
                                      <p:to x="100000" y="60000"/>
                                    </p:animScale>
                                    <p:animScale>
                                      <p:cBhvr>
                                        <p:cTn id="27" dur="166" decel="50000">
                                          <p:stCondLst>
                                            <p:cond delay="676"/>
                                          </p:stCondLst>
                                        </p:cTn>
                                        <p:tgtEl>
                                          <p:spTgt spid="5"/>
                                        </p:tgtEl>
                                      </p:cBhvr>
                                      <p:to x="100000" y="100000"/>
                                    </p:animScale>
                                    <p:animScale>
                                      <p:cBhvr>
                                        <p:cTn id="28" dur="26">
                                          <p:stCondLst>
                                            <p:cond delay="1312"/>
                                          </p:stCondLst>
                                        </p:cTn>
                                        <p:tgtEl>
                                          <p:spTgt spid="5"/>
                                        </p:tgtEl>
                                      </p:cBhvr>
                                      <p:to x="100000" y="80000"/>
                                    </p:animScale>
                                    <p:animScale>
                                      <p:cBhvr>
                                        <p:cTn id="29" dur="166" decel="50000">
                                          <p:stCondLst>
                                            <p:cond delay="1338"/>
                                          </p:stCondLst>
                                        </p:cTn>
                                        <p:tgtEl>
                                          <p:spTgt spid="5"/>
                                        </p:tgtEl>
                                      </p:cBhvr>
                                      <p:to x="100000" y="100000"/>
                                    </p:animScale>
                                    <p:animScale>
                                      <p:cBhvr>
                                        <p:cTn id="30" dur="26">
                                          <p:stCondLst>
                                            <p:cond delay="1642"/>
                                          </p:stCondLst>
                                        </p:cTn>
                                        <p:tgtEl>
                                          <p:spTgt spid="5"/>
                                        </p:tgtEl>
                                      </p:cBhvr>
                                      <p:to x="100000" y="90000"/>
                                    </p:animScale>
                                    <p:animScale>
                                      <p:cBhvr>
                                        <p:cTn id="31" dur="166" decel="50000">
                                          <p:stCondLst>
                                            <p:cond delay="1668"/>
                                          </p:stCondLst>
                                        </p:cTn>
                                        <p:tgtEl>
                                          <p:spTgt spid="5"/>
                                        </p:tgtEl>
                                      </p:cBhvr>
                                      <p:to x="100000" y="100000"/>
                                    </p:animScale>
                                    <p:animScale>
                                      <p:cBhvr>
                                        <p:cTn id="32" dur="26">
                                          <p:stCondLst>
                                            <p:cond delay="1808"/>
                                          </p:stCondLst>
                                        </p:cTn>
                                        <p:tgtEl>
                                          <p:spTgt spid="5"/>
                                        </p:tgtEl>
                                      </p:cBhvr>
                                      <p:to x="100000" y="95000"/>
                                    </p:animScale>
                                    <p:animScale>
                                      <p:cBhvr>
                                        <p:cTn id="33" dur="166" decel="50000">
                                          <p:stCondLst>
                                            <p:cond delay="1834"/>
                                          </p:stCondLst>
                                        </p:cTn>
                                        <p:tgtEl>
                                          <p:spTgt spid="5"/>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ircle(in)">
                                      <p:cBhvr>
                                        <p:cTn id="3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normAutofit fontScale="90000"/>
          </a:bodyPr>
          <a:lstStyle/>
          <a:p>
            <a:pPr lvl="0" algn="l"/>
            <a:br>
              <a:rPr lang="cs-CZ" sz="2700" dirty="0"/>
            </a:br>
            <a:br>
              <a:rPr lang="cs-CZ" sz="2700" dirty="0"/>
            </a:br>
            <a:br>
              <a:rPr lang="cs-CZ" sz="2700" dirty="0"/>
            </a:br>
            <a:br>
              <a:rPr lang="cs-CZ" sz="2700" dirty="0"/>
            </a:br>
            <a:br>
              <a:rPr lang="cs-CZ" sz="2700" dirty="0"/>
            </a:br>
            <a:br>
              <a:rPr lang="cs-CZ" sz="2700" dirty="0"/>
            </a:br>
            <a:br>
              <a:rPr lang="cs-CZ" sz="2700" dirty="0"/>
            </a:br>
            <a:br>
              <a:rPr lang="cs-CZ" sz="2700" dirty="0"/>
            </a:br>
            <a:br>
              <a:rPr lang="cs-CZ" sz="2700" dirty="0"/>
            </a:br>
            <a:br>
              <a:rPr lang="cs-CZ" sz="2700" dirty="0"/>
            </a:br>
            <a:br>
              <a:rPr lang="cs-CZ" sz="2400" dirty="0"/>
            </a:br>
            <a:br>
              <a:rPr lang="cs-CZ" sz="2800" i="1" dirty="0">
                <a:latin typeface="Times New Roman" panose="02020603050405020304" pitchFamily="18" charset="0"/>
                <a:cs typeface="Times New Roman" panose="02020603050405020304" pitchFamily="18" charset="0"/>
              </a:rPr>
            </a:br>
            <a:br>
              <a:rPr lang="cs-CZ" dirty="0"/>
            </a:br>
            <a:endParaRPr lang="cs-CZ" dirty="0"/>
          </a:p>
        </p:txBody>
      </p:sp>
      <p:sp>
        <p:nvSpPr>
          <p:cNvPr id="3" name="Zástupný symbol pro obsah 2"/>
          <p:cNvSpPr>
            <a:spLocks noGrp="1"/>
          </p:cNvSpPr>
          <p:nvPr>
            <p:ph idx="1"/>
          </p:nvPr>
        </p:nvSpPr>
        <p:spPr>
          <a:xfrm>
            <a:off x="457200" y="188640"/>
            <a:ext cx="8229600" cy="5937523"/>
          </a:xfrm>
        </p:spPr>
        <p:txBody>
          <a:bodyPr>
            <a:normAutofit fontScale="55000" lnSpcReduction="20000"/>
          </a:bodyPr>
          <a:lstStyle/>
          <a:p>
            <a:endParaRPr lang="cs-CZ" sz="4400" i="1" dirty="0">
              <a:latin typeface="Times New Roman" panose="02020603050405020304" pitchFamily="18" charset="0"/>
              <a:cs typeface="Times New Roman" panose="02020603050405020304" pitchFamily="18" charset="0"/>
            </a:endParaRPr>
          </a:p>
          <a:p>
            <a:r>
              <a:rPr lang="cs-CZ" sz="4400" i="1" dirty="0">
                <a:latin typeface="Times New Roman" panose="02020603050405020304" pitchFamily="18" charset="0"/>
                <a:cs typeface="Times New Roman" panose="02020603050405020304" pitchFamily="18" charset="0"/>
              </a:rPr>
              <a:t>Každým rokem se rozrůstá počet návštěvníků i obyvatel Kutné Hory, kteří chtějí být nejen diváky, ale i aktivními účastníky neopakovatelné atmosféry času Lucemburků na českém trůně. Královské stříbření je jedinečné právě tím, že není pouhou zábavnou podívanou pořádanou profesionálními účinkujícími pro diváky, je přitažlivou příležitostí obléknout vlastní dobový kostým a vstoupit do skutečných historických osudů města, o jehož bohatství se opírala moc českých králů.</a:t>
            </a:r>
          </a:p>
          <a:p>
            <a:endParaRPr lang="cs-CZ" sz="4400" i="1" dirty="0">
              <a:latin typeface="Times New Roman" panose="02020603050405020304" pitchFamily="18" charset="0"/>
              <a:cs typeface="Times New Roman" panose="02020603050405020304" pitchFamily="18" charset="0"/>
            </a:endParaRPr>
          </a:p>
          <a:p>
            <a:pPr lvl="0"/>
            <a:r>
              <a:rPr lang="cs-CZ" sz="4400" i="1" dirty="0">
                <a:latin typeface="Times New Roman" panose="02020603050405020304" pitchFamily="18" charset="0"/>
                <a:cs typeface="Times New Roman" panose="02020603050405020304" pitchFamily="18" charset="0"/>
              </a:rPr>
              <a:t>Nenásilnou a zábavnou formou seznamuje diváky s tím, jak se dobývala stříbrná ruda a jak se zpracovávala až do podoby slavného stříbrného groše. Přibližuje zvláštnosti životního stylu středověkého horního města, všech skupin jeho obyvatel, jejich osudy společné i osobní.</a:t>
            </a:r>
          </a:p>
          <a:p>
            <a:pPr lvl="0"/>
            <a:endParaRPr lang="cs-CZ" sz="4400" i="1" dirty="0">
              <a:latin typeface="Times New Roman" panose="02020603050405020304" pitchFamily="18" charset="0"/>
              <a:cs typeface="Times New Roman" panose="02020603050405020304" pitchFamily="18" charset="0"/>
            </a:endParaRPr>
          </a:p>
          <a:p>
            <a:r>
              <a:rPr lang="cs-CZ" sz="4400" i="1" dirty="0">
                <a:latin typeface="Times New Roman" panose="02020603050405020304" pitchFamily="18" charset="0"/>
                <a:cs typeface="Times New Roman" panose="02020603050405020304" pitchFamily="18" charset="0"/>
              </a:rPr>
              <a:t>Celá slavnost probíhá jako neopakovatelná velkolepá divadelní premiéra pro stovky nadšených aktérů.</a:t>
            </a:r>
          </a:p>
          <a:p>
            <a:pPr lvl="0"/>
            <a:endParaRPr lang="cs-CZ" dirty="0"/>
          </a:p>
          <a:p>
            <a:endParaRPr lang="cs-CZ" b="1" dirty="0"/>
          </a:p>
        </p:txBody>
      </p:sp>
    </p:spTree>
    <p:extLst>
      <p:ext uri="{BB962C8B-B14F-4D97-AF65-F5344CB8AC3E}">
        <p14:creationId xmlns:p14="http://schemas.microsoft.com/office/powerpoint/2010/main" val="2752035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pic>
        <p:nvPicPr>
          <p:cNvPr id="6" name="Zástupný symbol pro obsah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407607">
            <a:off x="179221" y="3893670"/>
            <a:ext cx="3816424" cy="2691904"/>
          </a:xfrm>
        </p:spPr>
      </p:pic>
      <p:pic>
        <p:nvPicPr>
          <p:cNvPr id="8" name="Obráze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743">
            <a:off x="5080636" y="216452"/>
            <a:ext cx="3842792" cy="2448272"/>
          </a:xfrm>
          <a:prstGeom prst="rect">
            <a:avLst/>
          </a:prstGeom>
        </p:spPr>
      </p:pic>
      <p:pic>
        <p:nvPicPr>
          <p:cNvPr id="9" name="Obráze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836712"/>
            <a:ext cx="4056112" cy="2410768"/>
          </a:xfrm>
          <a:prstGeom prst="rect">
            <a:avLst/>
          </a:prstGeom>
        </p:spPr>
      </p:pic>
      <p:pic>
        <p:nvPicPr>
          <p:cNvPr id="10" name="Obráze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32" y="3228899"/>
            <a:ext cx="3851920" cy="3232100"/>
          </a:xfrm>
          <a:prstGeom prst="rect">
            <a:avLst/>
          </a:prstGeom>
        </p:spPr>
      </p:pic>
    </p:spTree>
    <p:extLst>
      <p:ext uri="{BB962C8B-B14F-4D97-AF65-F5344CB8AC3E}">
        <p14:creationId xmlns:p14="http://schemas.microsoft.com/office/powerpoint/2010/main" val="359086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r>
              <a:rPr lang="cs-CZ" i="1" dirty="0">
                <a:latin typeface="Times New Roman" panose="02020603050405020304" pitchFamily="18" charset="0"/>
                <a:cs typeface="Times New Roman" panose="02020603050405020304" pitchFamily="18" charset="0"/>
              </a:rPr>
              <a:t>Orientační mapa programu</a:t>
            </a:r>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700808"/>
            <a:ext cx="8208912" cy="4392488"/>
          </a:xfrm>
        </p:spPr>
      </p:pic>
    </p:spTree>
    <p:extLst>
      <p:ext uri="{BB962C8B-B14F-4D97-AF65-F5344CB8AC3E}">
        <p14:creationId xmlns:p14="http://schemas.microsoft.com/office/powerpoint/2010/main" val="294354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sz="5500" i="1" dirty="0">
                <a:latin typeface="Times New Roman" panose="02020603050405020304" pitchFamily="18" charset="0"/>
                <a:cs typeface="Times New Roman" panose="02020603050405020304" pitchFamily="18" charset="0"/>
              </a:rPr>
            </a:br>
            <a:br>
              <a:rPr lang="cs-CZ" sz="5500" i="1" dirty="0">
                <a:latin typeface="Times New Roman" panose="02020603050405020304" pitchFamily="18" charset="0"/>
                <a:cs typeface="Times New Roman" panose="02020603050405020304" pitchFamily="18" charset="0"/>
              </a:rPr>
            </a:br>
            <a:r>
              <a:rPr lang="cs-CZ" sz="5500" i="1" dirty="0">
                <a:latin typeface="Times New Roman" panose="02020603050405020304" pitchFamily="18" charset="0"/>
                <a:cs typeface="Times New Roman" panose="02020603050405020304" pitchFamily="18" charset="0"/>
              </a:rPr>
              <a:t>Shrnující odkazové video na událost</a:t>
            </a:r>
            <a:br>
              <a:rPr lang="cs-CZ" sz="5500" i="1" dirty="0">
                <a:latin typeface="Times New Roman" panose="02020603050405020304" pitchFamily="18" charset="0"/>
                <a:cs typeface="Times New Roman" panose="02020603050405020304" pitchFamily="18" charset="0"/>
              </a:rPr>
            </a:br>
            <a:endParaRPr lang="cs-CZ" sz="5500" i="1"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p:txBody>
          <a:bodyPr/>
          <a:lstStyle/>
          <a:p>
            <a:pPr marL="0" indent="0">
              <a:buNone/>
            </a:pPr>
            <a:endParaRPr lang="cs-CZ" dirty="0"/>
          </a:p>
          <a:p>
            <a:pPr>
              <a:buFont typeface="Wingdings" panose="05000000000000000000" pitchFamily="2" charset="2"/>
              <a:buChar char="ü"/>
            </a:pPr>
            <a:r>
              <a:rPr lang="cs-CZ" dirty="0">
                <a:hlinkClick r:id="rId2"/>
              </a:rPr>
              <a:t>https://www.youtube.com/watch?v=V9v_tGChRE0</a:t>
            </a:r>
            <a:endParaRPr lang="cs-CZ" dirty="0"/>
          </a:p>
          <a:p>
            <a:pPr>
              <a:buFont typeface="Wingdings" panose="05000000000000000000" pitchFamily="2" charset="2"/>
              <a:buChar char="ü"/>
            </a:pPr>
            <a:r>
              <a:rPr lang="cs-CZ" dirty="0">
                <a:hlinkClick r:id="rId3"/>
              </a:rPr>
              <a:t>https://www.youtube.com/watch?v=aXiouMoip_g</a:t>
            </a:r>
            <a:endParaRPr lang="cs-CZ" dirty="0"/>
          </a:p>
          <a:p>
            <a:pPr marL="0" indent="0">
              <a:buNone/>
            </a:pPr>
            <a:endParaRPr lang="cs-CZ" dirty="0"/>
          </a:p>
        </p:txBody>
      </p:sp>
    </p:spTree>
    <p:extLst>
      <p:ext uri="{BB962C8B-B14F-4D97-AF65-F5344CB8AC3E}">
        <p14:creationId xmlns:p14="http://schemas.microsoft.com/office/powerpoint/2010/main" val="1145533117"/>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TotalTime>
  <Words>307</Words>
  <Application>Microsoft Office PowerPoint</Application>
  <PresentationFormat>Předvádění na obrazovce (4:3)</PresentationFormat>
  <Paragraphs>26</Paragraphs>
  <Slides>10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10</vt:i4>
      </vt:variant>
    </vt:vector>
  </HeadingPairs>
  <TitlesOfParts>
    <vt:vector size="15" baseType="lpstr">
      <vt:lpstr>Arial</vt:lpstr>
      <vt:lpstr>Calibri</vt:lpstr>
      <vt:lpstr>Times New Roman</vt:lpstr>
      <vt:lpstr>Wingdings</vt:lpstr>
      <vt:lpstr>Motiv systému Office</vt:lpstr>
      <vt:lpstr> XXVII. Ročník Královské stříbření Kutná Hora </vt:lpstr>
      <vt:lpstr>     Velkolepý scénář slavnosti navrací Kutnou Horu, české královské horní město, do dob o šest set dvacet let zpět, až na začátek 15. století. Na dva dny ožívá celé město i královské sídlo v mincovně ve Vlašském dvoře fiktivním příběhem příjezdu a vzácné přítomnosti českého a římského krále Václava IV. s jeho dvorem. Aktéři i diváci se navracejí do doby, kdy byla Kutná Hora na vrcholu prosperity. </vt:lpstr>
      <vt:lpstr>   Bohatí a hrdí "Horníci" chystají uvítání krále, otevírá se jarmark, rozhoří se svatojánské ohně a začínají lidové veselice uspořádané na počest oblíbeného panovníka. </vt:lpstr>
      <vt:lpstr>Chrámem sv. Panny Barbory se rozeznívají fanfáry a při slavné „Stříbrné mši“ vítají krále s královnou Žofií Bavorskou, jejich dvořanstvo i kutnohorský patriciát. Do města se sjíždí bujaré rytířstvo, aby se zúčastnilo turnajových klání vyhlášených králem Václavem IV. Gotická hudba vyzývá k lidovému tanci v kutnohorských uličkách i krčmách, každodenní pracovní rytmus mincovny ve Vlašském dvoře utichá, neboť je přehlušen slavnostním ruchem přítomnosti krále a jeho dvora.  </vt:lpstr>
      <vt:lpstr>   Zářivá barevnost vrcholné gotiky, desítky praporců a stovky historických kostýmů naplňují kutnohorské malebné uličky, ideální prostředí autentických historických kulis. </vt:lpstr>
      <vt:lpstr>             </vt:lpstr>
      <vt:lpstr>Prezentace aplikace PowerPoint</vt:lpstr>
      <vt:lpstr> Orientační mapa programu</vt:lpstr>
      <vt:lpstr>  Shrnující odkazové video na událost </vt:lpstr>
      <vt:lpstr>Použitá literatura a 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XXVII. Ročník Královské stříbření Kutná Hora</dc:title>
  <dc:creator>Andrea Zoufalá</dc:creator>
  <cp:lastModifiedBy>PC</cp:lastModifiedBy>
  <cp:revision>22</cp:revision>
  <dcterms:created xsi:type="dcterms:W3CDTF">2018-01-31T16:29:57Z</dcterms:created>
  <dcterms:modified xsi:type="dcterms:W3CDTF">2018-02-01T06:59:14Z</dcterms:modified>
</cp:coreProperties>
</file>