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0" r:id="rId3"/>
    <p:sldId id="262" r:id="rId4"/>
    <p:sldId id="265" r:id="rId5"/>
    <p:sldId id="269" r:id="rId6"/>
    <p:sldId id="267" r:id="rId7"/>
    <p:sldId id="271" r:id="rId8"/>
    <p:sldId id="294" r:id="rId9"/>
    <p:sldId id="272" r:id="rId10"/>
    <p:sldId id="270" r:id="rId11"/>
    <p:sldId id="274" r:id="rId12"/>
    <p:sldId id="273" r:id="rId13"/>
    <p:sldId id="281" r:id="rId14"/>
    <p:sldId id="282" r:id="rId15"/>
    <p:sldId id="280" r:id="rId16"/>
    <p:sldId id="268" r:id="rId17"/>
    <p:sldId id="278" r:id="rId18"/>
    <p:sldId id="289" r:id="rId19"/>
    <p:sldId id="283" r:id="rId20"/>
    <p:sldId id="277" r:id="rId21"/>
    <p:sldId id="287" r:id="rId22"/>
    <p:sldId id="286" r:id="rId23"/>
    <p:sldId id="288" r:id="rId24"/>
    <p:sldId id="295" r:id="rId25"/>
    <p:sldId id="293" r:id="rId26"/>
    <p:sldId id="291" r:id="rId27"/>
    <p:sldId id="285" r:id="rId28"/>
    <p:sldId id="275" r:id="rId29"/>
    <p:sldId id="266" r:id="rId30"/>
    <p:sldId id="258" r:id="rId3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a Mađer" initials="HM" lastIdx="1" clrIdx="0">
    <p:extLst>
      <p:ext uri="{19B8F6BF-5375-455C-9EA6-DF929625EA0E}">
        <p15:presenceInfo xmlns:p15="http://schemas.microsoft.com/office/powerpoint/2012/main" userId="Helena Mađ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4EBDCD-F3F3-49FB-8774-5F55CC556531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5C536D6-0C6D-47D4-A41E-E735B07BC26F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b="1" dirty="0">
              <a:latin typeface="Times New Roman" panose="02020603050405020304" pitchFamily="18" charset="0"/>
              <a:cs typeface="Times New Roman" panose="02020603050405020304" pitchFamily="18" charset="0"/>
            </a:rPr>
            <a:t>2020.</a:t>
          </a:r>
        </a:p>
      </dgm:t>
    </dgm:pt>
    <dgm:pt modelId="{32DBC855-1A0A-4ACE-8113-2C697AD992AF}" type="parTrans" cxnId="{A52C4434-D8B2-45DD-B389-A49ECD567D01}">
      <dgm:prSet/>
      <dgm:spPr/>
      <dgm:t>
        <a:bodyPr/>
        <a:lstStyle/>
        <a:p>
          <a:endParaRPr lang="hr-HR"/>
        </a:p>
      </dgm:t>
    </dgm:pt>
    <dgm:pt modelId="{AADAB757-0E17-4399-B018-8D5773066524}" type="sibTrans" cxnId="{A52C4434-D8B2-45DD-B389-A49ECD567D01}">
      <dgm:prSet/>
      <dgm:spPr/>
      <dgm:t>
        <a:bodyPr/>
        <a:lstStyle/>
        <a:p>
          <a:endParaRPr lang="hr-HR"/>
        </a:p>
      </dgm:t>
    </dgm:pt>
    <dgm:pt modelId="{22562310-59CA-4F17-BD83-A20D5F644516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b="1" dirty="0">
              <a:latin typeface="Times New Roman" panose="02020603050405020304" pitchFamily="18" charset="0"/>
              <a:cs typeface="Times New Roman" panose="02020603050405020304" pitchFamily="18" charset="0"/>
            </a:rPr>
            <a:t>pandemija</a:t>
          </a:r>
        </a:p>
      </dgm:t>
    </dgm:pt>
    <dgm:pt modelId="{7676CA76-AF60-4990-BAED-3D5C9E348447}" type="parTrans" cxnId="{3B3706D7-F1AF-4CC7-B0A6-4837B50AFAE0}">
      <dgm:prSet/>
      <dgm:spPr/>
      <dgm:t>
        <a:bodyPr/>
        <a:lstStyle/>
        <a:p>
          <a:endParaRPr lang="hr-HR"/>
        </a:p>
      </dgm:t>
    </dgm:pt>
    <dgm:pt modelId="{AE2F519C-98B6-460A-AFB4-10F586060764}" type="sibTrans" cxnId="{3B3706D7-F1AF-4CC7-B0A6-4837B50AFAE0}">
      <dgm:prSet/>
      <dgm:spPr/>
      <dgm:t>
        <a:bodyPr/>
        <a:lstStyle/>
        <a:p>
          <a:endParaRPr lang="hr-HR"/>
        </a:p>
      </dgm:t>
    </dgm:pt>
    <dgm:pt modelId="{8DD92799-B454-4F78-98E8-B1829F3FA114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nastava na daljinu</a:t>
          </a:r>
        </a:p>
      </dgm:t>
    </dgm:pt>
    <dgm:pt modelId="{299E67C2-4B8D-4A28-9CF9-0F3D744DB4A8}" type="parTrans" cxnId="{A1CF49ED-B106-4CCE-804A-326DEB67C811}">
      <dgm:prSet/>
      <dgm:spPr/>
      <dgm:t>
        <a:bodyPr/>
        <a:lstStyle/>
        <a:p>
          <a:endParaRPr lang="hr-HR"/>
        </a:p>
      </dgm:t>
    </dgm:pt>
    <dgm:pt modelId="{76A5B784-9FBB-4791-B38B-B382793336E7}" type="sibTrans" cxnId="{A1CF49ED-B106-4CCE-804A-326DEB67C811}">
      <dgm:prSet/>
      <dgm:spPr/>
      <dgm:t>
        <a:bodyPr/>
        <a:lstStyle/>
        <a:p>
          <a:endParaRPr lang="hr-HR" b="1"/>
        </a:p>
      </dgm:t>
    </dgm:pt>
    <dgm:pt modelId="{050FF0F2-16C8-40C7-8DAE-94DF718A52E1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izostanak prodaje</a:t>
          </a:r>
        </a:p>
      </dgm:t>
    </dgm:pt>
    <dgm:pt modelId="{B76C4854-956B-4957-9EE8-1A2C8038F4DE}" type="parTrans" cxnId="{36AD8E60-642C-4F40-B73B-FF3B8AA48B94}">
      <dgm:prSet/>
      <dgm:spPr/>
      <dgm:t>
        <a:bodyPr/>
        <a:lstStyle/>
        <a:p>
          <a:endParaRPr lang="hr-HR"/>
        </a:p>
      </dgm:t>
    </dgm:pt>
    <dgm:pt modelId="{9E715188-F79F-4AFA-9EFD-C94A92023EE2}" type="sibTrans" cxnId="{36AD8E60-642C-4F40-B73B-FF3B8AA48B94}">
      <dgm:prSet/>
      <dgm:spPr/>
      <dgm:t>
        <a:bodyPr/>
        <a:lstStyle/>
        <a:p>
          <a:endParaRPr lang="hr-HR" b="1"/>
        </a:p>
      </dgm:t>
    </dgm:pt>
    <dgm:pt modelId="{A95B0457-F2A7-4F88-9CFA-8C27FFEEACA6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hr-HR" b="1" dirty="0">
              <a:solidFill>
                <a:schemeClr val="tx1"/>
              </a:solidFill>
            </a:rPr>
            <a:t>Prodaja putem interneta!</a:t>
          </a:r>
        </a:p>
      </dgm:t>
    </dgm:pt>
    <dgm:pt modelId="{E06FE194-7D30-44D8-A7D6-F62446F38C78}" type="parTrans" cxnId="{A1112B8A-6E35-47C6-8886-A3A62F06EB17}">
      <dgm:prSet/>
      <dgm:spPr/>
      <dgm:t>
        <a:bodyPr/>
        <a:lstStyle/>
        <a:p>
          <a:endParaRPr lang="hr-HR"/>
        </a:p>
      </dgm:t>
    </dgm:pt>
    <dgm:pt modelId="{FE9BFDDA-C670-4D2D-979E-5BE5283202CB}" type="sibTrans" cxnId="{A1112B8A-6E35-47C6-8886-A3A62F06EB17}">
      <dgm:prSet/>
      <dgm:spPr/>
      <dgm:t>
        <a:bodyPr/>
        <a:lstStyle/>
        <a:p>
          <a:endParaRPr lang="hr-HR"/>
        </a:p>
      </dgm:t>
    </dgm:pt>
    <dgm:pt modelId="{DAD42B16-62D4-478C-A0D8-A01E11F7456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r-HR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distanca</a:t>
          </a:r>
        </a:p>
      </dgm:t>
    </dgm:pt>
    <dgm:pt modelId="{59BAC1CF-2CB2-4E29-A528-B6E641825AE9}" type="parTrans" cxnId="{C9E79E8F-A816-4129-B798-A918C365F978}">
      <dgm:prSet/>
      <dgm:spPr/>
      <dgm:t>
        <a:bodyPr/>
        <a:lstStyle/>
        <a:p>
          <a:endParaRPr lang="hr-HR"/>
        </a:p>
      </dgm:t>
    </dgm:pt>
    <dgm:pt modelId="{71113990-4482-484B-A3DB-EC45134188F2}" type="sibTrans" cxnId="{C9E79E8F-A816-4129-B798-A918C365F978}">
      <dgm:prSet/>
      <dgm:spPr/>
      <dgm:t>
        <a:bodyPr/>
        <a:lstStyle/>
        <a:p>
          <a:endParaRPr lang="hr-HR" b="1"/>
        </a:p>
      </dgm:t>
    </dgm:pt>
    <dgm:pt modelId="{6508386A-14DF-41DF-B896-DF4C18971BD6}" type="pres">
      <dgm:prSet presAssocID="{B94EBDCD-F3F3-49FB-8774-5F55CC556531}" presName="Name0" presStyleCnt="0">
        <dgm:presLayoutVars>
          <dgm:dir/>
          <dgm:resizeHandles val="exact"/>
        </dgm:presLayoutVars>
      </dgm:prSet>
      <dgm:spPr/>
    </dgm:pt>
    <dgm:pt modelId="{3FA02074-7E10-4A53-BD87-775A6E2C52D3}" type="pres">
      <dgm:prSet presAssocID="{E5C536D6-0C6D-47D4-A41E-E735B07BC26F}" presName="node" presStyleLbl="node1" presStyleIdx="0" presStyleCnt="6" custLinFactNeighborX="-7239" custLinFactNeighborY="-27997">
        <dgm:presLayoutVars>
          <dgm:bulletEnabled val="1"/>
        </dgm:presLayoutVars>
      </dgm:prSet>
      <dgm:spPr/>
    </dgm:pt>
    <dgm:pt modelId="{30DFC7A6-97DA-4309-B1B4-7A23A0339EB6}" type="pres">
      <dgm:prSet presAssocID="{AADAB757-0E17-4399-B018-8D5773066524}" presName="sibTrans" presStyleLbl="sibTrans1D1" presStyleIdx="0" presStyleCnt="5"/>
      <dgm:spPr/>
    </dgm:pt>
    <dgm:pt modelId="{1DD940D9-7717-476E-8B72-DCA36A9263D6}" type="pres">
      <dgm:prSet presAssocID="{AADAB757-0E17-4399-B018-8D5773066524}" presName="connectorText" presStyleLbl="sibTrans1D1" presStyleIdx="0" presStyleCnt="5"/>
      <dgm:spPr/>
    </dgm:pt>
    <dgm:pt modelId="{F03F1634-9549-43ED-B146-986140D6234F}" type="pres">
      <dgm:prSet presAssocID="{22562310-59CA-4F17-BD83-A20D5F644516}" presName="node" presStyleLbl="node1" presStyleIdx="1" presStyleCnt="6" custScaleX="110553" custLinFactNeighborX="-7239" custLinFactNeighborY="-27997">
        <dgm:presLayoutVars>
          <dgm:bulletEnabled val="1"/>
        </dgm:presLayoutVars>
      </dgm:prSet>
      <dgm:spPr/>
    </dgm:pt>
    <dgm:pt modelId="{9B237E68-178F-4A11-A95E-69A51546F250}" type="pres">
      <dgm:prSet presAssocID="{AE2F519C-98B6-460A-AFB4-10F586060764}" presName="sibTrans" presStyleLbl="sibTrans1D1" presStyleIdx="1" presStyleCnt="5"/>
      <dgm:spPr/>
    </dgm:pt>
    <dgm:pt modelId="{5EC5B488-01F6-4600-8C97-CAA8F70285C8}" type="pres">
      <dgm:prSet presAssocID="{AE2F519C-98B6-460A-AFB4-10F586060764}" presName="connectorText" presStyleLbl="sibTrans1D1" presStyleIdx="1" presStyleCnt="5"/>
      <dgm:spPr/>
    </dgm:pt>
    <dgm:pt modelId="{A7A55C2E-BA68-4943-A53C-3D6B3D2A8C68}" type="pres">
      <dgm:prSet presAssocID="{8DD92799-B454-4F78-98E8-B1829F3FA114}" presName="node" presStyleLbl="node1" presStyleIdx="2" presStyleCnt="6" custScaleX="107222" custLinFactNeighborX="-7239" custLinFactNeighborY="-27997">
        <dgm:presLayoutVars>
          <dgm:bulletEnabled val="1"/>
        </dgm:presLayoutVars>
      </dgm:prSet>
      <dgm:spPr/>
    </dgm:pt>
    <dgm:pt modelId="{0B75A477-F0A6-4F28-8AED-203FDA521409}" type="pres">
      <dgm:prSet presAssocID="{76A5B784-9FBB-4791-B38B-B382793336E7}" presName="sibTrans" presStyleLbl="sibTrans1D1" presStyleIdx="2" presStyleCnt="5"/>
      <dgm:spPr/>
    </dgm:pt>
    <dgm:pt modelId="{F2449547-AC70-4FA0-8BA8-C9CD0BC003EE}" type="pres">
      <dgm:prSet presAssocID="{76A5B784-9FBB-4791-B38B-B382793336E7}" presName="connectorText" presStyleLbl="sibTrans1D1" presStyleIdx="2" presStyleCnt="5"/>
      <dgm:spPr/>
    </dgm:pt>
    <dgm:pt modelId="{F8B4E19E-3178-4AD9-A2FE-F141FFDD8BD6}" type="pres">
      <dgm:prSet presAssocID="{DAD42B16-62D4-478C-A0D8-A01E11F74568}" presName="node" presStyleLbl="node1" presStyleIdx="3" presStyleCnt="6" custScaleX="121577" custLinFactNeighborX="23017" custLinFactNeighborY="-26052">
        <dgm:presLayoutVars>
          <dgm:bulletEnabled val="1"/>
        </dgm:presLayoutVars>
      </dgm:prSet>
      <dgm:spPr/>
    </dgm:pt>
    <dgm:pt modelId="{77B86781-3CB0-4FA3-A254-0DF3B357F79A}" type="pres">
      <dgm:prSet presAssocID="{71113990-4482-484B-A3DB-EC45134188F2}" presName="sibTrans" presStyleLbl="sibTrans1D1" presStyleIdx="3" presStyleCnt="5"/>
      <dgm:spPr/>
    </dgm:pt>
    <dgm:pt modelId="{3FAAEC7E-239F-4357-BB4B-C217A81FEB5D}" type="pres">
      <dgm:prSet presAssocID="{71113990-4482-484B-A3DB-EC45134188F2}" presName="connectorText" presStyleLbl="sibTrans1D1" presStyleIdx="3" presStyleCnt="5"/>
      <dgm:spPr/>
    </dgm:pt>
    <dgm:pt modelId="{28CC7665-B9A9-4FE8-9134-87A18CA583C1}" type="pres">
      <dgm:prSet presAssocID="{050FF0F2-16C8-40C7-8DAE-94DF718A52E1}" presName="node" presStyleLbl="node1" presStyleIdx="4" presStyleCnt="6" custScaleX="139328" custScaleY="103071" custLinFactNeighborX="33210" custLinFactNeighborY="-25979">
        <dgm:presLayoutVars>
          <dgm:bulletEnabled val="1"/>
        </dgm:presLayoutVars>
      </dgm:prSet>
      <dgm:spPr/>
    </dgm:pt>
    <dgm:pt modelId="{E3EFECA8-D312-4CB6-9F7C-E556E4C48AF3}" type="pres">
      <dgm:prSet presAssocID="{9E715188-F79F-4AFA-9EFD-C94A92023EE2}" presName="sibTrans" presStyleLbl="sibTrans1D1" presStyleIdx="4" presStyleCnt="5"/>
      <dgm:spPr/>
    </dgm:pt>
    <dgm:pt modelId="{72C6028E-EA28-4C8E-BDB5-9D2611B9B13B}" type="pres">
      <dgm:prSet presAssocID="{9E715188-F79F-4AFA-9EFD-C94A92023EE2}" presName="connectorText" presStyleLbl="sibTrans1D1" presStyleIdx="4" presStyleCnt="5"/>
      <dgm:spPr/>
    </dgm:pt>
    <dgm:pt modelId="{AA4FA2A7-D688-40D9-ADE3-DB087E183860}" type="pres">
      <dgm:prSet presAssocID="{A95B0457-F2A7-4F88-9CFA-8C27FFEEACA6}" presName="node" presStyleLbl="node1" presStyleIdx="5" presStyleCnt="6" custScaleX="257118" custScaleY="105819" custLinFactNeighborX="51495" custLinFactNeighborY="-26187">
        <dgm:presLayoutVars>
          <dgm:bulletEnabled val="1"/>
        </dgm:presLayoutVars>
      </dgm:prSet>
      <dgm:spPr/>
    </dgm:pt>
  </dgm:ptLst>
  <dgm:cxnLst>
    <dgm:cxn modelId="{B88C9D06-D63A-4DCB-9421-D281CF7BF342}" type="presOf" srcId="{9E715188-F79F-4AFA-9EFD-C94A92023EE2}" destId="{E3EFECA8-D312-4CB6-9F7C-E556E4C48AF3}" srcOrd="0" destOrd="0" presId="urn:microsoft.com/office/officeart/2005/8/layout/bProcess3"/>
    <dgm:cxn modelId="{EA65470C-DD9D-4145-A10B-18DD9725E702}" type="presOf" srcId="{9E715188-F79F-4AFA-9EFD-C94A92023EE2}" destId="{72C6028E-EA28-4C8E-BDB5-9D2611B9B13B}" srcOrd="1" destOrd="0" presId="urn:microsoft.com/office/officeart/2005/8/layout/bProcess3"/>
    <dgm:cxn modelId="{98F55717-83F3-4AB4-8BB3-FE5EC016A80B}" type="presOf" srcId="{050FF0F2-16C8-40C7-8DAE-94DF718A52E1}" destId="{28CC7665-B9A9-4FE8-9134-87A18CA583C1}" srcOrd="0" destOrd="0" presId="urn:microsoft.com/office/officeart/2005/8/layout/bProcess3"/>
    <dgm:cxn modelId="{CEAA0823-B298-4013-B52E-2794B0B914AA}" type="presOf" srcId="{AE2F519C-98B6-460A-AFB4-10F586060764}" destId="{9B237E68-178F-4A11-A95E-69A51546F250}" srcOrd="0" destOrd="0" presId="urn:microsoft.com/office/officeart/2005/8/layout/bProcess3"/>
    <dgm:cxn modelId="{2D109428-BA55-453B-BF55-C93CC92D2D53}" type="presOf" srcId="{76A5B784-9FBB-4791-B38B-B382793336E7}" destId="{0B75A477-F0A6-4F28-8AED-203FDA521409}" srcOrd="0" destOrd="0" presId="urn:microsoft.com/office/officeart/2005/8/layout/bProcess3"/>
    <dgm:cxn modelId="{A52C4434-D8B2-45DD-B389-A49ECD567D01}" srcId="{B94EBDCD-F3F3-49FB-8774-5F55CC556531}" destId="{E5C536D6-0C6D-47D4-A41E-E735B07BC26F}" srcOrd="0" destOrd="0" parTransId="{32DBC855-1A0A-4ACE-8113-2C697AD992AF}" sibTransId="{AADAB757-0E17-4399-B018-8D5773066524}"/>
    <dgm:cxn modelId="{CDF98C36-9F0C-4AFE-AEC0-414DDAF48AC3}" type="presOf" srcId="{8DD92799-B454-4F78-98E8-B1829F3FA114}" destId="{A7A55C2E-BA68-4943-A53C-3D6B3D2A8C68}" srcOrd="0" destOrd="0" presId="urn:microsoft.com/office/officeart/2005/8/layout/bProcess3"/>
    <dgm:cxn modelId="{36AD8E60-642C-4F40-B73B-FF3B8AA48B94}" srcId="{B94EBDCD-F3F3-49FB-8774-5F55CC556531}" destId="{050FF0F2-16C8-40C7-8DAE-94DF718A52E1}" srcOrd="4" destOrd="0" parTransId="{B76C4854-956B-4957-9EE8-1A2C8038F4DE}" sibTransId="{9E715188-F79F-4AFA-9EFD-C94A92023EE2}"/>
    <dgm:cxn modelId="{0D003269-2EDC-43D7-A9EC-A630DDC84C7A}" type="presOf" srcId="{AADAB757-0E17-4399-B018-8D5773066524}" destId="{30DFC7A6-97DA-4309-B1B4-7A23A0339EB6}" srcOrd="0" destOrd="0" presId="urn:microsoft.com/office/officeart/2005/8/layout/bProcess3"/>
    <dgm:cxn modelId="{CFCE7749-6339-475C-A894-57833FBACDFF}" type="presOf" srcId="{AADAB757-0E17-4399-B018-8D5773066524}" destId="{1DD940D9-7717-476E-8B72-DCA36A9263D6}" srcOrd="1" destOrd="0" presId="urn:microsoft.com/office/officeart/2005/8/layout/bProcess3"/>
    <dgm:cxn modelId="{5B9E3E4B-A131-4073-9472-8603F0550BCC}" type="presOf" srcId="{76A5B784-9FBB-4791-B38B-B382793336E7}" destId="{F2449547-AC70-4FA0-8BA8-C9CD0BC003EE}" srcOrd="1" destOrd="0" presId="urn:microsoft.com/office/officeart/2005/8/layout/bProcess3"/>
    <dgm:cxn modelId="{0FF77E58-08BD-4D3D-AE5C-B7F26212863F}" type="presOf" srcId="{22562310-59CA-4F17-BD83-A20D5F644516}" destId="{F03F1634-9549-43ED-B146-986140D6234F}" srcOrd="0" destOrd="0" presId="urn:microsoft.com/office/officeart/2005/8/layout/bProcess3"/>
    <dgm:cxn modelId="{70BE9078-D5DC-4136-BACA-58606C1BE16C}" type="presOf" srcId="{DAD42B16-62D4-478C-A0D8-A01E11F74568}" destId="{F8B4E19E-3178-4AD9-A2FE-F141FFDD8BD6}" srcOrd="0" destOrd="0" presId="urn:microsoft.com/office/officeart/2005/8/layout/bProcess3"/>
    <dgm:cxn modelId="{53089C86-14B9-4D3B-8A7E-F24325F333E9}" type="presOf" srcId="{B94EBDCD-F3F3-49FB-8774-5F55CC556531}" destId="{6508386A-14DF-41DF-B896-DF4C18971BD6}" srcOrd="0" destOrd="0" presId="urn:microsoft.com/office/officeart/2005/8/layout/bProcess3"/>
    <dgm:cxn modelId="{5220E187-7AD6-4149-92F5-629817AB4387}" type="presOf" srcId="{A95B0457-F2A7-4F88-9CFA-8C27FFEEACA6}" destId="{AA4FA2A7-D688-40D9-ADE3-DB087E183860}" srcOrd="0" destOrd="0" presId="urn:microsoft.com/office/officeart/2005/8/layout/bProcess3"/>
    <dgm:cxn modelId="{A1112B8A-6E35-47C6-8886-A3A62F06EB17}" srcId="{B94EBDCD-F3F3-49FB-8774-5F55CC556531}" destId="{A95B0457-F2A7-4F88-9CFA-8C27FFEEACA6}" srcOrd="5" destOrd="0" parTransId="{E06FE194-7D30-44D8-A7D6-F62446F38C78}" sibTransId="{FE9BFDDA-C670-4D2D-979E-5BE5283202CB}"/>
    <dgm:cxn modelId="{D3CE858D-7F04-46FD-A0A1-665ABDE9C82D}" type="presOf" srcId="{71113990-4482-484B-A3DB-EC45134188F2}" destId="{3FAAEC7E-239F-4357-BB4B-C217A81FEB5D}" srcOrd="1" destOrd="0" presId="urn:microsoft.com/office/officeart/2005/8/layout/bProcess3"/>
    <dgm:cxn modelId="{C9E79E8F-A816-4129-B798-A918C365F978}" srcId="{B94EBDCD-F3F3-49FB-8774-5F55CC556531}" destId="{DAD42B16-62D4-478C-A0D8-A01E11F74568}" srcOrd="3" destOrd="0" parTransId="{59BAC1CF-2CB2-4E29-A528-B6E641825AE9}" sibTransId="{71113990-4482-484B-A3DB-EC45134188F2}"/>
    <dgm:cxn modelId="{C08CE099-97B4-4721-8A32-090666BFD800}" type="presOf" srcId="{AE2F519C-98B6-460A-AFB4-10F586060764}" destId="{5EC5B488-01F6-4600-8C97-CAA8F70285C8}" srcOrd="1" destOrd="0" presId="urn:microsoft.com/office/officeart/2005/8/layout/bProcess3"/>
    <dgm:cxn modelId="{47A9FE9F-0656-4090-9810-4BB148D64AAE}" type="presOf" srcId="{E5C536D6-0C6D-47D4-A41E-E735B07BC26F}" destId="{3FA02074-7E10-4A53-BD87-775A6E2C52D3}" srcOrd="0" destOrd="0" presId="urn:microsoft.com/office/officeart/2005/8/layout/bProcess3"/>
    <dgm:cxn modelId="{D19676C6-207E-4760-BEF3-730095780CE3}" type="presOf" srcId="{71113990-4482-484B-A3DB-EC45134188F2}" destId="{77B86781-3CB0-4FA3-A254-0DF3B357F79A}" srcOrd="0" destOrd="0" presId="urn:microsoft.com/office/officeart/2005/8/layout/bProcess3"/>
    <dgm:cxn modelId="{3B3706D7-F1AF-4CC7-B0A6-4837B50AFAE0}" srcId="{B94EBDCD-F3F3-49FB-8774-5F55CC556531}" destId="{22562310-59CA-4F17-BD83-A20D5F644516}" srcOrd="1" destOrd="0" parTransId="{7676CA76-AF60-4990-BAED-3D5C9E348447}" sibTransId="{AE2F519C-98B6-460A-AFB4-10F586060764}"/>
    <dgm:cxn modelId="{A1CF49ED-B106-4CCE-804A-326DEB67C811}" srcId="{B94EBDCD-F3F3-49FB-8774-5F55CC556531}" destId="{8DD92799-B454-4F78-98E8-B1829F3FA114}" srcOrd="2" destOrd="0" parTransId="{299E67C2-4B8D-4A28-9CF9-0F3D744DB4A8}" sibTransId="{76A5B784-9FBB-4791-B38B-B382793336E7}"/>
    <dgm:cxn modelId="{09F82B07-FE07-46AA-9373-3C25F814694D}" type="presParOf" srcId="{6508386A-14DF-41DF-B896-DF4C18971BD6}" destId="{3FA02074-7E10-4A53-BD87-775A6E2C52D3}" srcOrd="0" destOrd="0" presId="urn:microsoft.com/office/officeart/2005/8/layout/bProcess3"/>
    <dgm:cxn modelId="{FCBD9F09-7941-44D4-9C6B-3B994AAEEAB4}" type="presParOf" srcId="{6508386A-14DF-41DF-B896-DF4C18971BD6}" destId="{30DFC7A6-97DA-4309-B1B4-7A23A0339EB6}" srcOrd="1" destOrd="0" presId="urn:microsoft.com/office/officeart/2005/8/layout/bProcess3"/>
    <dgm:cxn modelId="{44D957D1-5505-44D1-9EBE-1519F5935D31}" type="presParOf" srcId="{30DFC7A6-97DA-4309-B1B4-7A23A0339EB6}" destId="{1DD940D9-7717-476E-8B72-DCA36A9263D6}" srcOrd="0" destOrd="0" presId="urn:microsoft.com/office/officeart/2005/8/layout/bProcess3"/>
    <dgm:cxn modelId="{AF3B8A3F-50DC-4595-B21F-95EC37F1A500}" type="presParOf" srcId="{6508386A-14DF-41DF-B896-DF4C18971BD6}" destId="{F03F1634-9549-43ED-B146-986140D6234F}" srcOrd="2" destOrd="0" presId="urn:microsoft.com/office/officeart/2005/8/layout/bProcess3"/>
    <dgm:cxn modelId="{7AB012D6-AA2B-4D3B-949B-6FAA975EC096}" type="presParOf" srcId="{6508386A-14DF-41DF-B896-DF4C18971BD6}" destId="{9B237E68-178F-4A11-A95E-69A51546F250}" srcOrd="3" destOrd="0" presId="urn:microsoft.com/office/officeart/2005/8/layout/bProcess3"/>
    <dgm:cxn modelId="{36242E75-10FE-4836-8BA7-C89069AEFA3C}" type="presParOf" srcId="{9B237E68-178F-4A11-A95E-69A51546F250}" destId="{5EC5B488-01F6-4600-8C97-CAA8F70285C8}" srcOrd="0" destOrd="0" presId="urn:microsoft.com/office/officeart/2005/8/layout/bProcess3"/>
    <dgm:cxn modelId="{DBC67DD0-FFA0-4D21-A679-4BCEE1EF82F4}" type="presParOf" srcId="{6508386A-14DF-41DF-B896-DF4C18971BD6}" destId="{A7A55C2E-BA68-4943-A53C-3D6B3D2A8C68}" srcOrd="4" destOrd="0" presId="urn:microsoft.com/office/officeart/2005/8/layout/bProcess3"/>
    <dgm:cxn modelId="{48CAB43B-EB1E-4743-9C1C-A74C26421D56}" type="presParOf" srcId="{6508386A-14DF-41DF-B896-DF4C18971BD6}" destId="{0B75A477-F0A6-4F28-8AED-203FDA521409}" srcOrd="5" destOrd="0" presId="urn:microsoft.com/office/officeart/2005/8/layout/bProcess3"/>
    <dgm:cxn modelId="{F921C340-D2F4-46D7-A29F-60E500BCF8DE}" type="presParOf" srcId="{0B75A477-F0A6-4F28-8AED-203FDA521409}" destId="{F2449547-AC70-4FA0-8BA8-C9CD0BC003EE}" srcOrd="0" destOrd="0" presId="urn:microsoft.com/office/officeart/2005/8/layout/bProcess3"/>
    <dgm:cxn modelId="{ED470ADF-2D6D-4247-A5AE-CEA8CB463833}" type="presParOf" srcId="{6508386A-14DF-41DF-B896-DF4C18971BD6}" destId="{F8B4E19E-3178-4AD9-A2FE-F141FFDD8BD6}" srcOrd="6" destOrd="0" presId="urn:microsoft.com/office/officeart/2005/8/layout/bProcess3"/>
    <dgm:cxn modelId="{91DB168E-B3FC-42CB-8B61-184A44F12AAD}" type="presParOf" srcId="{6508386A-14DF-41DF-B896-DF4C18971BD6}" destId="{77B86781-3CB0-4FA3-A254-0DF3B357F79A}" srcOrd="7" destOrd="0" presId="urn:microsoft.com/office/officeart/2005/8/layout/bProcess3"/>
    <dgm:cxn modelId="{2E599BD4-705B-4D5C-93D9-2BE41DF076AC}" type="presParOf" srcId="{77B86781-3CB0-4FA3-A254-0DF3B357F79A}" destId="{3FAAEC7E-239F-4357-BB4B-C217A81FEB5D}" srcOrd="0" destOrd="0" presId="urn:microsoft.com/office/officeart/2005/8/layout/bProcess3"/>
    <dgm:cxn modelId="{E0BB0E2C-3032-437D-B021-EA6616EB5817}" type="presParOf" srcId="{6508386A-14DF-41DF-B896-DF4C18971BD6}" destId="{28CC7665-B9A9-4FE8-9134-87A18CA583C1}" srcOrd="8" destOrd="0" presId="urn:microsoft.com/office/officeart/2005/8/layout/bProcess3"/>
    <dgm:cxn modelId="{36E812FE-F2D3-438B-9DD7-1B664A5391F1}" type="presParOf" srcId="{6508386A-14DF-41DF-B896-DF4C18971BD6}" destId="{E3EFECA8-D312-4CB6-9F7C-E556E4C48AF3}" srcOrd="9" destOrd="0" presId="urn:microsoft.com/office/officeart/2005/8/layout/bProcess3"/>
    <dgm:cxn modelId="{078B107B-38DB-433C-9C90-E6B5EE01D365}" type="presParOf" srcId="{E3EFECA8-D312-4CB6-9F7C-E556E4C48AF3}" destId="{72C6028E-EA28-4C8E-BDB5-9D2611B9B13B}" srcOrd="0" destOrd="0" presId="urn:microsoft.com/office/officeart/2005/8/layout/bProcess3"/>
    <dgm:cxn modelId="{EC4CDB73-FA06-4342-9113-9B79BD0EE76A}" type="presParOf" srcId="{6508386A-14DF-41DF-B896-DF4C18971BD6}" destId="{AA4FA2A7-D688-40D9-ADE3-DB087E183860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FC7A6-97DA-4309-B1B4-7A23A0339EB6}">
      <dsp:nvSpPr>
        <dsp:cNvPr id="0" name=""/>
        <dsp:cNvSpPr/>
      </dsp:nvSpPr>
      <dsp:spPr>
        <a:xfrm>
          <a:off x="2303146" y="645764"/>
          <a:ext cx="3400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0033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2463897" y="688833"/>
        <a:ext cx="18531" cy="5301"/>
      </dsp:txXfrm>
    </dsp:sp>
    <dsp:sp modelId="{3FA02074-7E10-4A53-BD87-775A6E2C52D3}">
      <dsp:nvSpPr>
        <dsp:cNvPr id="0" name=""/>
        <dsp:cNvSpPr/>
      </dsp:nvSpPr>
      <dsp:spPr>
        <a:xfrm>
          <a:off x="0" y="0"/>
          <a:ext cx="2304946" cy="1382968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2020.</a:t>
          </a:r>
        </a:p>
      </dsp:txBody>
      <dsp:txXfrm>
        <a:off x="0" y="0"/>
        <a:ext cx="2304946" cy="1382968"/>
      </dsp:txXfrm>
    </dsp:sp>
    <dsp:sp modelId="{9B237E68-178F-4A11-A95E-69A51546F250}">
      <dsp:nvSpPr>
        <dsp:cNvPr id="0" name=""/>
        <dsp:cNvSpPr/>
      </dsp:nvSpPr>
      <dsp:spPr>
        <a:xfrm>
          <a:off x="5221968" y="645764"/>
          <a:ext cx="49953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9537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458483" y="688833"/>
        <a:ext cx="26506" cy="5301"/>
      </dsp:txXfrm>
    </dsp:sp>
    <dsp:sp modelId="{F03F1634-9549-43ED-B146-986140D6234F}">
      <dsp:nvSpPr>
        <dsp:cNvPr id="0" name=""/>
        <dsp:cNvSpPr/>
      </dsp:nvSpPr>
      <dsp:spPr>
        <a:xfrm>
          <a:off x="2675580" y="0"/>
          <a:ext cx="2548188" cy="1382968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pandemija</a:t>
          </a:r>
        </a:p>
      </dsp:txBody>
      <dsp:txXfrm>
        <a:off x="2675580" y="0"/>
        <a:ext cx="2548188" cy="1382968"/>
      </dsp:txXfrm>
    </dsp:sp>
    <dsp:sp modelId="{0B75A477-F0A6-4F28-8AED-203FDA521409}">
      <dsp:nvSpPr>
        <dsp:cNvPr id="0" name=""/>
        <dsp:cNvSpPr/>
      </dsp:nvSpPr>
      <dsp:spPr>
        <a:xfrm>
          <a:off x="1939022" y="1381168"/>
          <a:ext cx="5050588" cy="203752"/>
        </a:xfrm>
        <a:custGeom>
          <a:avLst/>
          <a:gdLst/>
          <a:ahLst/>
          <a:cxnLst/>
          <a:rect l="0" t="0" r="0" b="0"/>
          <a:pathLst>
            <a:path>
              <a:moveTo>
                <a:pt x="5050588" y="0"/>
              </a:moveTo>
              <a:lnTo>
                <a:pt x="5050588" y="118976"/>
              </a:lnTo>
              <a:lnTo>
                <a:pt x="0" y="118976"/>
              </a:lnTo>
              <a:lnTo>
                <a:pt x="0" y="20375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b="1" kern="1200"/>
        </a:p>
      </dsp:txBody>
      <dsp:txXfrm>
        <a:off x="4337916" y="1480393"/>
        <a:ext cx="252801" cy="5301"/>
      </dsp:txXfrm>
    </dsp:sp>
    <dsp:sp modelId="{A7A55C2E-BA68-4943-A53C-3D6B3D2A8C68}">
      <dsp:nvSpPr>
        <dsp:cNvPr id="0" name=""/>
        <dsp:cNvSpPr/>
      </dsp:nvSpPr>
      <dsp:spPr>
        <a:xfrm>
          <a:off x="5753906" y="0"/>
          <a:ext cx="2471410" cy="1382968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nastava na daljinu</a:t>
          </a:r>
        </a:p>
      </dsp:txBody>
      <dsp:txXfrm>
        <a:off x="5753906" y="0"/>
        <a:ext cx="2471410" cy="1382968"/>
      </dsp:txXfrm>
    </dsp:sp>
    <dsp:sp modelId="{77B86781-3CB0-4FA3-A254-0DF3B357F79A}">
      <dsp:nvSpPr>
        <dsp:cNvPr id="0" name=""/>
        <dsp:cNvSpPr/>
      </dsp:nvSpPr>
      <dsp:spPr>
        <a:xfrm>
          <a:off x="3338365" y="2263085"/>
          <a:ext cx="73448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4340" y="45720"/>
              </a:lnTo>
              <a:lnTo>
                <a:pt x="384340" y="46729"/>
              </a:lnTo>
              <a:lnTo>
                <a:pt x="734481" y="46729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b="1" kern="1200"/>
        </a:p>
      </dsp:txBody>
      <dsp:txXfrm>
        <a:off x="3686479" y="2306154"/>
        <a:ext cx="38254" cy="5301"/>
      </dsp:txXfrm>
    </dsp:sp>
    <dsp:sp modelId="{F8B4E19E-3178-4AD9-A2FE-F141FFDD8BD6}">
      <dsp:nvSpPr>
        <dsp:cNvPr id="0" name=""/>
        <dsp:cNvSpPr/>
      </dsp:nvSpPr>
      <dsp:spPr>
        <a:xfrm>
          <a:off x="537880" y="1617321"/>
          <a:ext cx="2802285" cy="1382968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distanca</a:t>
          </a:r>
        </a:p>
      </dsp:txBody>
      <dsp:txXfrm>
        <a:off x="537880" y="1617321"/>
        <a:ext cx="2802285" cy="1382968"/>
      </dsp:txXfrm>
    </dsp:sp>
    <dsp:sp modelId="{E3EFECA8-D312-4CB6-9F7C-E556E4C48AF3}">
      <dsp:nvSpPr>
        <dsp:cNvPr id="0" name=""/>
        <dsp:cNvSpPr/>
      </dsp:nvSpPr>
      <dsp:spPr>
        <a:xfrm>
          <a:off x="4157499" y="3020734"/>
          <a:ext cx="1553465" cy="496661"/>
        </a:xfrm>
        <a:custGeom>
          <a:avLst/>
          <a:gdLst/>
          <a:ahLst/>
          <a:cxnLst/>
          <a:rect l="0" t="0" r="0" b="0"/>
          <a:pathLst>
            <a:path>
              <a:moveTo>
                <a:pt x="1553465" y="0"/>
              </a:moveTo>
              <a:lnTo>
                <a:pt x="1553465" y="265430"/>
              </a:lnTo>
              <a:lnTo>
                <a:pt x="0" y="265430"/>
              </a:lnTo>
              <a:lnTo>
                <a:pt x="0" y="496661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b="1" kern="1200"/>
        </a:p>
      </dsp:txBody>
      <dsp:txXfrm>
        <a:off x="4893219" y="3266414"/>
        <a:ext cx="82025" cy="5301"/>
      </dsp:txXfrm>
    </dsp:sp>
    <dsp:sp modelId="{28CC7665-B9A9-4FE8-9134-87A18CA583C1}">
      <dsp:nvSpPr>
        <dsp:cNvPr id="0" name=""/>
        <dsp:cNvSpPr/>
      </dsp:nvSpPr>
      <dsp:spPr>
        <a:xfrm>
          <a:off x="4105246" y="1597095"/>
          <a:ext cx="3211436" cy="1425439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izostanak prodaje</a:t>
          </a:r>
        </a:p>
      </dsp:txBody>
      <dsp:txXfrm>
        <a:off x="4105246" y="1597095"/>
        <a:ext cx="3211436" cy="1425439"/>
      </dsp:txXfrm>
    </dsp:sp>
    <dsp:sp modelId="{AA4FA2A7-D688-40D9-ADE3-DB087E183860}">
      <dsp:nvSpPr>
        <dsp:cNvPr id="0" name=""/>
        <dsp:cNvSpPr/>
      </dsp:nvSpPr>
      <dsp:spPr>
        <a:xfrm>
          <a:off x="1194283" y="3549795"/>
          <a:ext cx="5926433" cy="1463443"/>
        </a:xfrm>
        <a:prstGeom prst="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b="1" kern="1200" dirty="0">
              <a:solidFill>
                <a:schemeClr val="tx1"/>
              </a:solidFill>
            </a:rPr>
            <a:t>Prodaja putem interneta!</a:t>
          </a:r>
        </a:p>
      </dsp:txBody>
      <dsp:txXfrm>
        <a:off x="1194283" y="3549795"/>
        <a:ext cx="5926433" cy="14634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18587E-08BC-4F80-B256-666F5A35F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2EE59E7-9628-4372-8B07-90344F1FA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7D00EA4-37E5-4FB1-8C3E-238855AC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D1B61-0CDF-42D8-ADD0-EB9EC8D3D87D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7078D2-6498-4720-806A-2E57B7A8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C682EC8-E483-4FB3-B063-7B41E8D40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8FC82-0A7E-4573-9CA7-AC28C328BC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713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7C27DD5F-577D-4EA1-94AC-52A33257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F31554B-F1C8-4D9D-B15A-788CE6542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E82C1E4-00D7-4889-A3CB-76EC696F9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D1B61-0CDF-42D8-ADD0-EB9EC8D3D87D}" type="datetimeFigureOut">
              <a:rPr lang="hr-HR" smtClean="0"/>
              <a:t>26.5.2021.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E80FC80-6443-40DE-983B-D2C440CDE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848C625-489A-47D2-8392-D093757B3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8FC82-0A7E-4573-9CA7-AC28C328BC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867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11" Type="http://schemas.openxmlformats.org/officeDocument/2006/relationships/image" Target="../media/image42.png"/><Relationship Id="rId5" Type="http://schemas.openxmlformats.org/officeDocument/2006/relationships/image" Target="../media/image37.jpg"/><Relationship Id="rId10" Type="http://schemas.openxmlformats.org/officeDocument/2006/relationships/image" Target="../media/image41.jpg"/><Relationship Id="rId4" Type="http://schemas.openxmlformats.org/officeDocument/2006/relationships/image" Target="../media/image36.jpg"/><Relationship Id="rId9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hyperlink" Target="https://padlet.com/ekomestri/5h2hjesq7tw7txb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hyperlink" Target="https://photos.google.com/share/AF1QipNIcQO1912MehU-4YE1g1rPcSn1CdlK7asZo3HbcXUtu_9xU9TGisTRampcfpI-LQ/photo/AF1QipMcMo5d0HZuVGKg2a59aqYBG3Z0_Vs7KkJHzgQC?key=dWZDQTJWSmY3RUhVaHpXTjJad0E4blBHOUhyZ29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2.png"/><Relationship Id="rId7" Type="http://schemas.openxmlformats.org/officeDocument/2006/relationships/hyperlink" Target="http://ideandoenprimaria.blogspot.com/2017/03/class-dojo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11" Type="http://schemas.openxmlformats.org/officeDocument/2006/relationships/hyperlink" Target="http://www.diariodigitalcolombiano.com/gmail-ya-permite-deshacer-el-envio-de-un-correo-electronico/" TargetMode="External"/><Relationship Id="rId5" Type="http://schemas.openxmlformats.org/officeDocument/2006/relationships/hyperlink" Target="https://ar.wikipedia.org/wiki/%D9%81%D9%8A%D8%B3%D8%A8%D9%88%D9%83_%D8%B2%D9%8A%D8%B1%D9%88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hyperlink" Target="https://www.wired.it/internet/web/2020/06/04/microsoft-teams-numero-partecipanti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png"/><Relationship Id="rId7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063838"/>
            <a:ext cx="12192000" cy="23344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9D7F2-3090-4CC2-9B07-7BAD6D317352}"/>
              </a:ext>
            </a:extLst>
          </p:cNvPr>
          <p:cNvSpPr txBox="1"/>
          <p:nvPr/>
        </p:nvSpPr>
        <p:spPr>
          <a:xfrm>
            <a:off x="1712700" y="1637821"/>
            <a:ext cx="876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Marketing i prodaja u učeničkoj zadruzi u doba pandemije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4C6C6-A52D-4012-AD48-E999F5C22110}"/>
              </a:ext>
            </a:extLst>
          </p:cNvPr>
          <p:cNvSpPr txBox="1"/>
          <p:nvPr/>
        </p:nvSpPr>
        <p:spPr>
          <a:xfrm>
            <a:off x="1291799" y="3340585"/>
            <a:ext cx="960840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solidFill>
                  <a:srgbClr val="2C3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Osnovna škola Ivana Meštrovića, Zagreb</a:t>
            </a:r>
          </a:p>
          <a:p>
            <a:pPr algn="ctr"/>
            <a:r>
              <a:rPr lang="hr-HR" sz="2400" b="1" dirty="0">
                <a:solidFill>
                  <a:srgbClr val="2C3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Učenička zadruga Eko Meštri</a:t>
            </a:r>
          </a:p>
          <a:p>
            <a:pPr algn="ctr"/>
            <a:endParaRPr lang="hr-HR" sz="2400" dirty="0">
              <a:solidFill>
                <a:srgbClr val="2C3E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hr-HR" sz="2400" dirty="0">
              <a:solidFill>
                <a:srgbClr val="2C3E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400" dirty="0">
              <a:solidFill>
                <a:srgbClr val="2C3E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400" dirty="0">
              <a:solidFill>
                <a:srgbClr val="2C3E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solidFill>
                <a:srgbClr val="2C3E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b="1" dirty="0">
                <a:solidFill>
                  <a:srgbClr val="2C3E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Zagreb, 27. svibnja 2021.                                                               Helena Mađer, učiteljica</a:t>
            </a:r>
            <a:endParaRPr lang="hr-H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31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569526"/>
            <a:ext cx="12192000" cy="1288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F65349-7E23-4CCB-92D6-565CFB728615}"/>
              </a:ext>
            </a:extLst>
          </p:cNvPr>
          <p:cNvSpPr txBox="1"/>
          <p:nvPr/>
        </p:nvSpPr>
        <p:spPr>
          <a:xfrm>
            <a:off x="1945341" y="584821"/>
            <a:ext cx="86599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 vrtlari</a:t>
            </a:r>
          </a:p>
          <a:p>
            <a:pPr algn="ctr"/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učenici samostalno uređuju školski vrt </a:t>
            </a:r>
          </a:p>
          <a:p>
            <a:pPr algn="ctr"/>
            <a:r>
              <a:rPr lang="hr-H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vanjsku učionicu  </a:t>
            </a:r>
          </a:p>
        </p:txBody>
      </p:sp>
      <p:pic>
        <p:nvPicPr>
          <p:cNvPr id="21" name="Picture 20" descr="A group of people in a garden&#10;&#10;Description automatically generated with low confidence">
            <a:extLst>
              <a:ext uri="{FF2B5EF4-FFF2-40B4-BE49-F238E27FC236}">
                <a16:creationId xmlns:a16="http://schemas.microsoft.com/office/drawing/2014/main" id="{83BD9EC7-C2F6-4B1C-A1DE-C63D26DFC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6" y="2400703"/>
            <a:ext cx="2287959" cy="28672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1F24F7-126D-48CC-9856-5392066B0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879" y="2400703"/>
            <a:ext cx="5696671" cy="2867282"/>
          </a:xfrm>
          <a:prstGeom prst="rect">
            <a:avLst/>
          </a:prstGeom>
        </p:spPr>
      </p:pic>
      <p:pic>
        <p:nvPicPr>
          <p:cNvPr id="4" name="Picture 3" descr="A picture containing person, grass&#10;&#10;Description automatically generated">
            <a:extLst>
              <a:ext uri="{FF2B5EF4-FFF2-40B4-BE49-F238E27FC236}">
                <a16:creationId xmlns:a16="http://schemas.microsoft.com/office/drawing/2014/main" id="{44E3BCAF-9E45-47D2-B86A-C9F31C8BF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094" y="2400703"/>
            <a:ext cx="3549529" cy="28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98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569526"/>
            <a:ext cx="12192000" cy="1288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F65349-7E23-4CCB-92D6-565CFB728615}"/>
              </a:ext>
            </a:extLst>
          </p:cNvPr>
          <p:cNvSpPr txBox="1"/>
          <p:nvPr/>
        </p:nvSpPr>
        <p:spPr>
          <a:xfrm>
            <a:off x="2563905" y="753606"/>
            <a:ext cx="7064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Cvijeće, sadnice i začinsko bilje</a:t>
            </a:r>
          </a:p>
        </p:txBody>
      </p:sp>
      <p:pic>
        <p:nvPicPr>
          <p:cNvPr id="9" name="Picture 8" descr="A picture containing wall, plant, indoor, tree&#10;&#10;Description automatically generated">
            <a:extLst>
              <a:ext uri="{FF2B5EF4-FFF2-40B4-BE49-F238E27FC236}">
                <a16:creationId xmlns:a16="http://schemas.microsoft.com/office/drawing/2014/main" id="{CE3FC5C1-89B9-475B-8203-60B26209B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002" y="1894760"/>
            <a:ext cx="2452182" cy="4359435"/>
          </a:xfrm>
          <a:prstGeom prst="rect">
            <a:avLst/>
          </a:prstGeom>
        </p:spPr>
      </p:pic>
      <p:pic>
        <p:nvPicPr>
          <p:cNvPr id="6" name="Picture 5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6EB132F2-0069-4C6D-B1A6-83C7E0138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60" y="1894760"/>
            <a:ext cx="3526490" cy="4359434"/>
          </a:xfrm>
          <a:prstGeom prst="rect">
            <a:avLst/>
          </a:prstGeom>
        </p:spPr>
      </p:pic>
      <p:pic>
        <p:nvPicPr>
          <p:cNvPr id="10" name="Picture 9" descr="A picture containing plant, palm&#10;&#10;Description automatically generated">
            <a:extLst>
              <a:ext uri="{FF2B5EF4-FFF2-40B4-BE49-F238E27FC236}">
                <a16:creationId xmlns:a16="http://schemas.microsoft.com/office/drawing/2014/main" id="{69CBC92D-BD15-4983-97F3-15B948A50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53" y="1894760"/>
            <a:ext cx="3033855" cy="435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569526"/>
            <a:ext cx="12192000" cy="1288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0FE695F-A1AE-494F-A2E0-342047E802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1356584"/>
              </p:ext>
            </p:extLst>
          </p:nvPr>
        </p:nvGraphicFramePr>
        <p:xfrm>
          <a:off x="2112156" y="1199841"/>
          <a:ext cx="839952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98757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2034988"/>
            <a:ext cx="12192000" cy="48230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25213-BA0A-48F9-85C9-D308AB122E81}"/>
              </a:ext>
            </a:extLst>
          </p:cNvPr>
          <p:cNvSpPr txBox="1"/>
          <p:nvPr/>
        </p:nvSpPr>
        <p:spPr>
          <a:xfrm>
            <a:off x="3562383" y="1052079"/>
            <a:ext cx="5406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Marketing i prodaja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94C7B-1757-4FFB-8D02-2D209EE681AD}"/>
              </a:ext>
            </a:extLst>
          </p:cNvPr>
          <p:cNvSpPr txBox="1"/>
          <p:nvPr/>
        </p:nvSpPr>
        <p:spPr>
          <a:xfrm>
            <a:off x="2403251" y="2230144"/>
            <a:ext cx="968117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Početkom školske godine 2020./2021. s radom počinju Mladi poduzetnici.</a:t>
            </a:r>
          </a:p>
          <a:p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rad učeničke zadruge uključuje se i predmetna nastava.</a:t>
            </a:r>
          </a:p>
          <a:p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Sekcija okuplja 22 učenika.</a:t>
            </a:r>
          </a:p>
          <a:p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Glavna područja rada Mladih poduzetnika:</a:t>
            </a:r>
          </a:p>
          <a:p>
            <a:endParaRPr lang="hr-H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pokretanje prodaje putem interneta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957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3854824"/>
            <a:ext cx="12192000" cy="30031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25213-BA0A-48F9-85C9-D308AB122E81}"/>
              </a:ext>
            </a:extLst>
          </p:cNvPr>
          <p:cNvSpPr txBox="1"/>
          <p:nvPr/>
        </p:nvSpPr>
        <p:spPr>
          <a:xfrm>
            <a:off x="3392581" y="825579"/>
            <a:ext cx="5406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Marketing i prodaja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94C7B-1757-4FFB-8D02-2D209EE681AD}"/>
              </a:ext>
            </a:extLst>
          </p:cNvPr>
          <p:cNvSpPr txBox="1"/>
          <p:nvPr/>
        </p:nvSpPr>
        <p:spPr>
          <a:xfrm>
            <a:off x="1413267" y="1794163"/>
            <a:ext cx="10600357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Učenje o marketingu: </a:t>
            </a:r>
          </a:p>
          <a:p>
            <a:endParaRPr lang="hr-H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samostalno i unutar kolektiva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kontinuirano stručno usavršavanje (HUUZ)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b="0" i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Kurikulum za </a:t>
            </a:r>
            <a:r>
              <a:rPr lang="hr-HR" sz="2400" b="0" i="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međupredmetnu</a:t>
            </a:r>
            <a:r>
              <a:rPr lang="hr-HR" sz="2400" b="0" i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temu Poduzetništvo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b="0" i="0" dirty="0">
              <a:solidFill>
                <a:srgbClr val="231F2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Učenje o poduzetništvu: </a:t>
            </a:r>
          </a:p>
          <a:p>
            <a:endParaRPr lang="hr-HR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Primitak i trošak; Kalkulacija cijene temeljena na troškovima – osnove poslovanja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Autorska prava i izazovi dijeljenja digitalnih sadržaja – osnove marketinga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Kulturna baština (</a:t>
            </a:r>
            <a:r>
              <a:rPr lang="hr-HR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Povijest Hrvata</a:t>
            </a:r>
            <a:r>
              <a:rPr lang="hr-H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I. Meštrović – autorska prava)</a:t>
            </a:r>
          </a:p>
          <a:p>
            <a:endParaRPr lang="hr-HR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b="0" i="0" dirty="0">
              <a:solidFill>
                <a:srgbClr val="231F20"/>
              </a:solidFill>
              <a:effectLst/>
              <a:latin typeface="Minion Pro Cond"/>
            </a:endParaRPr>
          </a:p>
          <a:p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89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3980329"/>
            <a:ext cx="12192000" cy="28776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94C7B-1757-4FFB-8D02-2D209EE681AD}"/>
              </a:ext>
            </a:extLst>
          </p:cNvPr>
          <p:cNvSpPr txBox="1"/>
          <p:nvPr/>
        </p:nvSpPr>
        <p:spPr>
          <a:xfrm>
            <a:off x="2403251" y="1007117"/>
            <a:ext cx="752067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hr-H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rada</a:t>
            </a:r>
          </a:p>
          <a:p>
            <a:endParaRPr lang="hr-H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izrada poslovnog plana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brošura o Učeničkoj zadruzi Eko Meštri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analiza tržišta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fotografiranje zadružnih proizvoda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otvaranje </a:t>
            </a:r>
            <a:r>
              <a:rPr lang="hr-H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Virtualnog štanda </a:t>
            </a:r>
            <a:r>
              <a:rPr lang="hr-H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hr-HR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Padletu</a:t>
            </a:r>
            <a:endParaRPr lang="hr-HR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oglašavanje proizvoda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analiziranje poslovanja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uspostavljanje komunikacije s lokalnom zajednicom</a:t>
            </a:r>
            <a:endParaRPr lang="hr-HR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57B59-58B4-4D31-9447-6251A123CBBF}"/>
              </a:ext>
            </a:extLst>
          </p:cNvPr>
          <p:cNvSpPr txBox="1"/>
          <p:nvPr/>
        </p:nvSpPr>
        <p:spPr>
          <a:xfrm>
            <a:off x="3975388" y="928254"/>
            <a:ext cx="4241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Mladi poduzetnici</a:t>
            </a:r>
          </a:p>
        </p:txBody>
      </p:sp>
    </p:spTree>
    <p:extLst>
      <p:ext uri="{BB962C8B-B14F-4D97-AF65-F5344CB8AC3E}">
        <p14:creationId xmlns:p14="http://schemas.microsoft.com/office/powerpoint/2010/main" val="4025659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2048080"/>
            <a:ext cx="12192000" cy="48099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721068-2F51-4570-A597-4BB3AE71B069}"/>
              </a:ext>
            </a:extLst>
          </p:cNvPr>
          <p:cNvSpPr txBox="1"/>
          <p:nvPr/>
        </p:nvSpPr>
        <p:spPr>
          <a:xfrm>
            <a:off x="4365812" y="928254"/>
            <a:ext cx="3460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Analiza tržišta</a:t>
            </a:r>
          </a:p>
          <a:p>
            <a:endParaRPr lang="hr-HR" sz="4000" dirty="0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75AEC3B-D46E-4990-97A8-2A26AC138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46" y="2437077"/>
            <a:ext cx="8730906" cy="3393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0B1512-DDD1-42A4-94F0-F24383D9AC06}"/>
              </a:ext>
            </a:extLst>
          </p:cNvPr>
          <p:cNvSpPr txBox="1"/>
          <p:nvPr/>
        </p:nvSpPr>
        <p:spPr>
          <a:xfrm>
            <a:off x="1649512" y="5975100"/>
            <a:ext cx="8633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Učenik 6. razreda samostalno je napravio i proveo anketu te analizirao rezultate.</a:t>
            </a:r>
          </a:p>
        </p:txBody>
      </p:sp>
    </p:spTree>
    <p:extLst>
      <p:ext uri="{BB962C8B-B14F-4D97-AF65-F5344CB8AC3E}">
        <p14:creationId xmlns:p14="http://schemas.microsoft.com/office/powerpoint/2010/main" val="3957123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724524"/>
            <a:ext cx="12192000" cy="1133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25213-BA0A-48F9-85C9-D308AB122E81}"/>
              </a:ext>
            </a:extLst>
          </p:cNvPr>
          <p:cNvSpPr txBox="1"/>
          <p:nvPr/>
        </p:nvSpPr>
        <p:spPr>
          <a:xfrm>
            <a:off x="3233736" y="901911"/>
            <a:ext cx="5724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Fotografiranje proizvoda</a:t>
            </a:r>
          </a:p>
        </p:txBody>
      </p:sp>
      <p:pic>
        <p:nvPicPr>
          <p:cNvPr id="10" name="Picture 9" descr="A group of people sitting at a table in a library&#10;&#10;Description automatically generated with low confidence">
            <a:extLst>
              <a:ext uri="{FF2B5EF4-FFF2-40B4-BE49-F238E27FC236}">
                <a16:creationId xmlns:a16="http://schemas.microsoft.com/office/drawing/2014/main" id="{5039FB04-7BA3-490B-9D5F-5CD4DB026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02" y="2137441"/>
            <a:ext cx="3686492" cy="2645636"/>
          </a:xfrm>
          <a:prstGeom prst="rect">
            <a:avLst/>
          </a:prstGeom>
        </p:spPr>
      </p:pic>
      <p:pic>
        <p:nvPicPr>
          <p:cNvPr id="14" name="Picture 13" descr="A picture containing ground, person, walking, rain&#10;&#10;Description automatically generated">
            <a:extLst>
              <a:ext uri="{FF2B5EF4-FFF2-40B4-BE49-F238E27FC236}">
                <a16:creationId xmlns:a16="http://schemas.microsoft.com/office/drawing/2014/main" id="{D186E217-8EEA-421C-A74A-66621928B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584" y="3070637"/>
            <a:ext cx="3777933" cy="2653887"/>
          </a:xfrm>
          <a:prstGeom prst="rect">
            <a:avLst/>
          </a:prstGeom>
        </p:spPr>
      </p:pic>
      <p:pic>
        <p:nvPicPr>
          <p:cNvPr id="16" name="Picture 15" descr="A group of people standing around a table with objects on it&#10;&#10;Description automatically generated with low confidence">
            <a:extLst>
              <a:ext uri="{FF2B5EF4-FFF2-40B4-BE49-F238E27FC236}">
                <a16:creationId xmlns:a16="http://schemas.microsoft.com/office/drawing/2014/main" id="{F4A3C0DE-4A79-4DAD-BEEE-67B3853CB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5" y="2137441"/>
            <a:ext cx="3707217" cy="4213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3D5972-F267-4162-99BF-1F633964A0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965" y="4956512"/>
            <a:ext cx="2294965" cy="17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55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724524"/>
            <a:ext cx="12192000" cy="1133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25213-BA0A-48F9-85C9-D308AB122E81}"/>
              </a:ext>
            </a:extLst>
          </p:cNvPr>
          <p:cNvSpPr txBox="1"/>
          <p:nvPr/>
        </p:nvSpPr>
        <p:spPr>
          <a:xfrm>
            <a:off x="3170984" y="901100"/>
            <a:ext cx="58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Fotografiranje proizvoda</a:t>
            </a:r>
          </a:p>
        </p:txBody>
      </p:sp>
      <p:pic>
        <p:nvPicPr>
          <p:cNvPr id="11" name="Picture 10" descr="A plant in a pot&#10;&#10;Description automatically generated">
            <a:extLst>
              <a:ext uri="{FF2B5EF4-FFF2-40B4-BE49-F238E27FC236}">
                <a16:creationId xmlns:a16="http://schemas.microsoft.com/office/drawing/2014/main" id="{E03D9BD5-8063-44A3-885B-DC61F817B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444" y="2009231"/>
            <a:ext cx="1805578" cy="2305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4D7980-738E-4FB1-B84A-5EE11C3FB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128" y="4406886"/>
            <a:ext cx="1872853" cy="2305050"/>
          </a:xfrm>
          <a:prstGeom prst="rect">
            <a:avLst/>
          </a:prstGeom>
        </p:spPr>
      </p:pic>
      <p:pic>
        <p:nvPicPr>
          <p:cNvPr id="19" name="Picture 18" descr="A picture containing indoor, decorated&#10;&#10;Description automatically generated">
            <a:extLst>
              <a:ext uri="{FF2B5EF4-FFF2-40B4-BE49-F238E27FC236}">
                <a16:creationId xmlns:a16="http://schemas.microsoft.com/office/drawing/2014/main" id="{2CA66568-F387-4117-8A17-C24774A64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7" y="2029147"/>
            <a:ext cx="2775711" cy="2295525"/>
          </a:xfrm>
          <a:prstGeom prst="rect">
            <a:avLst/>
          </a:prstGeom>
        </p:spPr>
      </p:pic>
      <p:pic>
        <p:nvPicPr>
          <p:cNvPr id="23" name="Picture 22" descr="A picture containing doughnut, indoor, pink, donut&#10;&#10;Description automatically generated">
            <a:extLst>
              <a:ext uri="{FF2B5EF4-FFF2-40B4-BE49-F238E27FC236}">
                <a16:creationId xmlns:a16="http://schemas.microsoft.com/office/drawing/2014/main" id="{CB08ECE2-7DD9-4252-B8B3-252E8ACF7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172" y="2009231"/>
            <a:ext cx="1980600" cy="2305050"/>
          </a:xfrm>
          <a:prstGeom prst="rect">
            <a:avLst/>
          </a:prstGeom>
        </p:spPr>
      </p:pic>
      <p:pic>
        <p:nvPicPr>
          <p:cNvPr id="5" name="Picture 4" descr="A picture frame on a wall&#10;&#10;Description automatically generated with low confidence">
            <a:extLst>
              <a:ext uri="{FF2B5EF4-FFF2-40B4-BE49-F238E27FC236}">
                <a16:creationId xmlns:a16="http://schemas.microsoft.com/office/drawing/2014/main" id="{1DFC68BE-EFD4-48D3-AEB4-0BE9375732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71" y="4407267"/>
            <a:ext cx="2633472" cy="2304288"/>
          </a:xfrm>
          <a:prstGeom prst="rect">
            <a:avLst/>
          </a:prstGeom>
        </p:spPr>
      </p:pic>
      <p:pic>
        <p:nvPicPr>
          <p:cNvPr id="9" name="Picture 8" descr="A close-up of a chess board&#10;&#10;Description automatically generated with low confidence">
            <a:extLst>
              <a:ext uri="{FF2B5EF4-FFF2-40B4-BE49-F238E27FC236}">
                <a16:creationId xmlns:a16="http://schemas.microsoft.com/office/drawing/2014/main" id="{5550DB40-3456-4658-AA15-43BDB047B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68" y="2032576"/>
            <a:ext cx="2627376" cy="2292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7DA826-E6B9-4525-8618-6AB2062FBA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015" y="4395075"/>
            <a:ext cx="2133600" cy="2316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375130-B167-4983-9AF1-E16B04E63D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5707" y="4406886"/>
            <a:ext cx="1746630" cy="230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75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3738282"/>
            <a:ext cx="12192000" cy="31197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C3CCAF-7E47-4A53-BC2C-202CE1359FFC}"/>
              </a:ext>
            </a:extLst>
          </p:cNvPr>
          <p:cNvSpPr txBox="1"/>
          <p:nvPr/>
        </p:nvSpPr>
        <p:spPr>
          <a:xfrm>
            <a:off x="4796046" y="928254"/>
            <a:ext cx="702924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Virtualni štand</a:t>
            </a:r>
          </a:p>
          <a:p>
            <a:endParaRPr lang="hr-HR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8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https://padlet.com/ekomestri/5h2hjesq7tw7txbs</a:t>
            </a:r>
            <a:r>
              <a:rPr lang="hr-H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hr-HR" dirty="0"/>
          </a:p>
        </p:txBody>
      </p:sp>
      <p:pic>
        <p:nvPicPr>
          <p:cNvPr id="6" name="Slika 1">
            <a:extLst>
              <a:ext uri="{FF2B5EF4-FFF2-40B4-BE49-F238E27FC236}">
                <a16:creationId xmlns:a16="http://schemas.microsoft.com/office/drawing/2014/main" id="{40E52F18-7804-4319-A658-59EF84FA001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440126" y="4064475"/>
            <a:ext cx="2118360" cy="1943100"/>
          </a:xfrm>
          <a:prstGeom prst="rect">
            <a:avLst/>
          </a:prstGeom>
        </p:spPr>
      </p:pic>
      <p:pic>
        <p:nvPicPr>
          <p:cNvPr id="5" name="Picture 4" descr="A picture containing indoor, orange, decorated, bedclothes&#10;&#10;Description automatically generated">
            <a:extLst>
              <a:ext uri="{FF2B5EF4-FFF2-40B4-BE49-F238E27FC236}">
                <a16:creationId xmlns:a16="http://schemas.microsoft.com/office/drawing/2014/main" id="{619B35BD-F419-4203-9472-A7756DD44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31" y="1779955"/>
            <a:ext cx="2914865" cy="507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5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1856509"/>
            <a:ext cx="12192000" cy="45263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F2645C-0403-4C9B-90EB-2CF457B309F2}"/>
              </a:ext>
            </a:extLst>
          </p:cNvPr>
          <p:cNvSpPr txBox="1"/>
          <p:nvPr/>
        </p:nvSpPr>
        <p:spPr>
          <a:xfrm>
            <a:off x="6508376" y="2235139"/>
            <a:ext cx="4520856" cy="3283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Kreativnost.</a:t>
            </a:r>
          </a:p>
          <a:p>
            <a:pPr>
              <a:lnSpc>
                <a:spcPct val="150000"/>
              </a:lnSpc>
            </a:pPr>
            <a:r>
              <a:rPr lang="hr-HR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Učenje. </a:t>
            </a:r>
            <a:endParaRPr lang="hr-HR" sz="4800" b="1" dirty="0"/>
          </a:p>
          <a:p>
            <a:pPr>
              <a:lnSpc>
                <a:spcPct val="150000"/>
              </a:lnSpc>
            </a:pPr>
            <a:r>
              <a:rPr lang="hr-HR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Suradnja</a:t>
            </a:r>
            <a:r>
              <a:rPr lang="hr-HR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10D02083-493B-44EF-AE7A-FF817FFDF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76" y="1855691"/>
            <a:ext cx="3397626" cy="4530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DBE4B1-F43C-49D4-8246-3D9AD1CCEE07}"/>
              </a:ext>
            </a:extLst>
          </p:cNvPr>
          <p:cNvSpPr txBox="1"/>
          <p:nvPr/>
        </p:nvSpPr>
        <p:spPr>
          <a:xfrm>
            <a:off x="3172986" y="762689"/>
            <a:ext cx="6670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Učenička zadruga Eko Meštri</a:t>
            </a:r>
          </a:p>
        </p:txBody>
      </p:sp>
    </p:spTree>
    <p:extLst>
      <p:ext uri="{BB962C8B-B14F-4D97-AF65-F5344CB8AC3E}">
        <p14:creationId xmlns:p14="http://schemas.microsoft.com/office/powerpoint/2010/main" val="3406415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569526"/>
            <a:ext cx="12192000" cy="1288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71722-7C75-45BD-8DDD-40409935F140}"/>
              </a:ext>
            </a:extLst>
          </p:cNvPr>
          <p:cNvSpPr txBox="1"/>
          <p:nvPr/>
        </p:nvSpPr>
        <p:spPr>
          <a:xfrm>
            <a:off x="662340" y="2905780"/>
            <a:ext cx="3339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Oglašavanje</a:t>
            </a:r>
            <a:endParaRPr lang="hr-HR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382C2C-6F53-4721-B043-CF136FB168F8}"/>
              </a:ext>
            </a:extLst>
          </p:cNvPr>
          <p:cNvSpPr txBox="1"/>
          <p:nvPr/>
        </p:nvSpPr>
        <p:spPr>
          <a:xfrm>
            <a:off x="510991" y="5862918"/>
            <a:ext cx="36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Oglas su izradili učenici 6. razreda.</a:t>
            </a:r>
          </a:p>
        </p:txBody>
      </p: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64B1705-FB5E-454C-A578-4E840EE595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69" y="450121"/>
            <a:ext cx="4389352" cy="618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4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569526"/>
            <a:ext cx="12192000" cy="1288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Picture 3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729D6AF5-CA5F-49E7-AC13-5DC36F19D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5" y="772165"/>
            <a:ext cx="6333733" cy="53136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DF3EC8-CF7B-4CCA-A53F-F0763DA3E542}"/>
              </a:ext>
            </a:extLst>
          </p:cNvPr>
          <p:cNvSpPr txBox="1"/>
          <p:nvPr/>
        </p:nvSpPr>
        <p:spPr>
          <a:xfrm>
            <a:off x="13855" y="5890596"/>
            <a:ext cx="348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Izradu sapuna spontano je na ploči nacrtala učenica 3. razreda.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F05B4-B221-4C5A-B625-F2B65AD12FCD}"/>
              </a:ext>
            </a:extLst>
          </p:cNvPr>
          <p:cNvSpPr txBox="1"/>
          <p:nvPr/>
        </p:nvSpPr>
        <p:spPr>
          <a:xfrm>
            <a:off x="381408" y="3051298"/>
            <a:ext cx="29159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Oglašavanje</a:t>
            </a:r>
            <a:endParaRPr lang="hr-H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909483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569526"/>
            <a:ext cx="12192000" cy="1288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71722-7C75-45BD-8DDD-40409935F140}"/>
              </a:ext>
            </a:extLst>
          </p:cNvPr>
          <p:cNvSpPr txBox="1"/>
          <p:nvPr/>
        </p:nvSpPr>
        <p:spPr>
          <a:xfrm>
            <a:off x="3594847" y="863097"/>
            <a:ext cx="5002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Oglašavanje</a:t>
            </a:r>
            <a:endParaRPr lang="hr-HR" sz="4000" dirty="0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9A4A471-4700-49D0-ADE1-BC7BC29EB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44" y="1794163"/>
            <a:ext cx="7754112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2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569526"/>
            <a:ext cx="12192000" cy="1288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71722-7C75-45BD-8DDD-40409935F140}"/>
              </a:ext>
            </a:extLst>
          </p:cNvPr>
          <p:cNvSpPr txBox="1"/>
          <p:nvPr/>
        </p:nvSpPr>
        <p:spPr>
          <a:xfrm>
            <a:off x="2895599" y="742796"/>
            <a:ext cx="640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Oglašavanje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4454A5-7DB6-4CE5-81A9-B2FA9C5588A8}"/>
              </a:ext>
            </a:extLst>
          </p:cNvPr>
          <p:cNvSpPr txBox="1"/>
          <p:nvPr/>
        </p:nvSpPr>
        <p:spPr>
          <a:xfrm>
            <a:off x="822101" y="5655116"/>
            <a:ext cx="97059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https://photos.google.com/share/AF1QipNIcQO1912MehU-4YE1g1rPcSn1CdlK7asZo3HbcXUtu_9xU9TGisTRampcfpI-LQ/photo/AF1QipMcMo5d0HZuVGKg2a59aqYBG3Z0_Vs7KkJHzgQC?key=dWZDQTJWSmY3RUhVaHpXTjJad0E4blBHOUhyZ29n</a:t>
            </a:r>
            <a:endParaRPr lang="hr-H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Oglas u obliku filma samostalno je izradio učenik 6. razreda.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7FF4A2-58D6-4A7D-A946-7B3A71BA1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93" y="1874717"/>
            <a:ext cx="2625626" cy="350083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4088E4E-7B7E-4C0F-86B7-A0E0437867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319" y="1874717"/>
            <a:ext cx="7754112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20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13855" y="3429000"/>
            <a:ext cx="12192000" cy="3428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171722-7C75-45BD-8DDD-40409935F140}"/>
              </a:ext>
            </a:extLst>
          </p:cNvPr>
          <p:cNvSpPr txBox="1"/>
          <p:nvPr/>
        </p:nvSpPr>
        <p:spPr>
          <a:xfrm>
            <a:off x="2895599" y="742796"/>
            <a:ext cx="640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Oglašavanje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20EDE-C6F5-47A4-933B-D64E49DDD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475" y="2365409"/>
            <a:ext cx="5311028" cy="1858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AF829D-FC61-46CC-AB52-751331DB4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531" y="4351544"/>
            <a:ext cx="5311028" cy="1957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E19519-ADC3-40E6-8BFE-4DCDD7743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51" y="2920100"/>
            <a:ext cx="5333972" cy="300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3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404996"/>
            <a:ext cx="12192000" cy="14530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0000AD-2999-4C1E-9008-E6284871BDED}"/>
              </a:ext>
            </a:extLst>
          </p:cNvPr>
          <p:cNvSpPr txBox="1"/>
          <p:nvPr/>
        </p:nvSpPr>
        <p:spPr>
          <a:xfrm>
            <a:off x="3931709" y="1159442"/>
            <a:ext cx="58483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Analiza poslovanja</a:t>
            </a:r>
            <a:endParaRPr lang="hr-HR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9A898A-FE3B-4F4F-9BF0-A71A11D3B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42" y="2227480"/>
            <a:ext cx="3840813" cy="2609314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CC8C22A-C5A8-4E2E-9037-CBFE19780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644" y="2227480"/>
            <a:ext cx="3834901" cy="26093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1907E6-01DB-4A8F-BF78-624420B8AEFE}"/>
              </a:ext>
            </a:extLst>
          </p:cNvPr>
          <p:cNvSpPr txBox="1"/>
          <p:nvPr/>
        </p:nvSpPr>
        <p:spPr>
          <a:xfrm>
            <a:off x="510988" y="5755336"/>
            <a:ext cx="8319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Analizu poslovanja redovito provodi u</a:t>
            </a:r>
            <a:r>
              <a:rPr lang="hr-HR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čenik 6. razreda.</a:t>
            </a:r>
          </a:p>
          <a:p>
            <a:r>
              <a:rPr lang="hr-HR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Roditelji svojim znanjem i iskustvom također pridonose radu </a:t>
            </a:r>
            <a:r>
              <a:rPr lang="hr-HR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učeničke </a:t>
            </a:r>
            <a:r>
              <a:rPr lang="hr-HR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zadruge.</a:t>
            </a:r>
          </a:p>
          <a:p>
            <a:endParaRPr lang="hr-HR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9F676D-72CB-4581-A221-0520A43A5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931" y="2325024"/>
            <a:ext cx="3798137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49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569526"/>
            <a:ext cx="12192000" cy="1288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7AC3DA-EB31-48FC-A3A6-9EC21396D758}"/>
              </a:ext>
            </a:extLst>
          </p:cNvPr>
          <p:cNvSpPr txBox="1"/>
          <p:nvPr/>
        </p:nvSpPr>
        <p:spPr>
          <a:xfrm>
            <a:off x="3856801" y="1079071"/>
            <a:ext cx="4478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Odnosi s javnošću</a:t>
            </a:r>
          </a:p>
        </p:txBody>
      </p:sp>
      <p:pic>
        <p:nvPicPr>
          <p:cNvPr id="4" name="Picture 3" descr="A blue screen with white letters&#10;&#10;Description automatically generated with low confidence">
            <a:extLst>
              <a:ext uri="{FF2B5EF4-FFF2-40B4-BE49-F238E27FC236}">
                <a16:creationId xmlns:a16="http://schemas.microsoft.com/office/drawing/2014/main" id="{36B5C936-2324-46E0-9A12-41E879CED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97047" y="2639067"/>
            <a:ext cx="3534459" cy="1328368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6E616A37-6024-43BC-B0E6-DDA1162E4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683413" y="4177341"/>
            <a:ext cx="5145952" cy="2144148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8DC509-85B1-4190-990F-FC0537A75D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659952" y="4181938"/>
            <a:ext cx="3812600" cy="2142318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BB03B02D-0275-4033-9BD7-9264C1EDF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199451" y="2619594"/>
            <a:ext cx="3314700" cy="136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95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569526"/>
            <a:ext cx="12192000" cy="1288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25213-BA0A-48F9-85C9-D308AB122E81}"/>
              </a:ext>
            </a:extLst>
          </p:cNvPr>
          <p:cNvSpPr txBox="1"/>
          <p:nvPr/>
        </p:nvSpPr>
        <p:spPr>
          <a:xfrm>
            <a:off x="2813014" y="809897"/>
            <a:ext cx="656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Prodaja i dostava proizvoda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94C7B-1757-4FFB-8D02-2D209EE681AD}"/>
              </a:ext>
            </a:extLst>
          </p:cNvPr>
          <p:cNvSpPr txBox="1"/>
          <p:nvPr/>
        </p:nvSpPr>
        <p:spPr>
          <a:xfrm>
            <a:off x="1228176" y="1856006"/>
            <a:ext cx="6795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zaprimanje narudžbi (Microsoft </a:t>
            </a:r>
            <a:r>
              <a:rPr lang="hr-H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Forms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brzina, točnost)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pakiranje proizvoda (urednost, zaštita proizvoda, estetika)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dostava proizvoda (organizacija, suradnja, točnost)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lant in a pot&#10;&#10;Description automatically generated with medium confidence">
            <a:extLst>
              <a:ext uri="{FF2B5EF4-FFF2-40B4-BE49-F238E27FC236}">
                <a16:creationId xmlns:a16="http://schemas.microsoft.com/office/drawing/2014/main" id="{24DC06EB-9BFF-4941-B554-6F83DEF0B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1" y="3416176"/>
            <a:ext cx="2737104" cy="3194304"/>
          </a:xfrm>
          <a:prstGeom prst="rect">
            <a:avLst/>
          </a:prstGeom>
        </p:spPr>
      </p:pic>
      <p:pic>
        <p:nvPicPr>
          <p:cNvPr id="9" name="Picture 8" descr="A picture containing paper, plant&#10;&#10;Description automatically generated">
            <a:extLst>
              <a:ext uri="{FF2B5EF4-FFF2-40B4-BE49-F238E27FC236}">
                <a16:creationId xmlns:a16="http://schemas.microsoft.com/office/drawing/2014/main" id="{D4A86558-6587-4E31-887A-8D382899C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43" y="3416176"/>
            <a:ext cx="2676144" cy="3188208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E9645EF3-11B8-4863-B990-02434DADA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75" y="3429000"/>
            <a:ext cx="2054352" cy="3182112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A9345D0-BE4C-4916-BA29-995B10AA6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215" y="3428368"/>
            <a:ext cx="2258092" cy="317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23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638800"/>
            <a:ext cx="12192000" cy="12191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B4262D-D45F-44A5-9E09-8D3EA33C2745}"/>
              </a:ext>
            </a:extLst>
          </p:cNvPr>
          <p:cNvSpPr txBox="1"/>
          <p:nvPr/>
        </p:nvSpPr>
        <p:spPr>
          <a:xfrm>
            <a:off x="2258934" y="928254"/>
            <a:ext cx="8013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Razvoj osam ključnih kompetencija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65262-D43B-4813-B3D8-60B31DDF04F5}"/>
              </a:ext>
            </a:extLst>
          </p:cNvPr>
          <p:cNvSpPr txBox="1"/>
          <p:nvPr/>
        </p:nvSpPr>
        <p:spPr>
          <a:xfrm>
            <a:off x="1846728" y="1794163"/>
            <a:ext cx="9816353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Komunikacija na materinjem jeziku </a:t>
            </a:r>
            <a:r>
              <a:rPr lang="hr-HR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(pisanje, čitanje, slušanje, govorenje)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Komunikacija na stranim jezicima </a:t>
            </a:r>
            <a:r>
              <a:rPr lang="hr-HR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(Mladi poduzetnici, lokalna zajednica, proizvodi)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Matematička pismenost, znanost i tehnologija </a:t>
            </a:r>
            <a:r>
              <a:rPr lang="hr-HR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(računi, analize, istraživački rad, inovacije)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Digitalne kompetencije </a:t>
            </a:r>
            <a:r>
              <a:rPr lang="hr-HR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(aplikacije, e-komunikacija, društvene mreže)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Učiti kako učiti 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(učenici sami rade, otkrivaju, unaprjeđuju svoje vještine)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Interpersonalne, interkulturne, socijalne i građanske kompetencije </a:t>
            </a:r>
            <a:r>
              <a:rPr lang="hr-HR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(humanitarne akcije, ekologija, recikliranje, komunikacija, različitosti, suradnja)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Poduzetništvo</a:t>
            </a:r>
            <a:r>
              <a:rPr lang="hr-HR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(aktivnost, inovativnost, kreativnost, zajednički napredak)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hr-HR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Kulturna osviještenost </a:t>
            </a:r>
            <a:r>
              <a:rPr lang="hr-HR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Povijest Hrvata (Ivona </a:t>
            </a:r>
            <a:r>
              <a:rPr lang="hr-H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Drobnjak</a:t>
            </a:r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učiteljica</a:t>
            </a:r>
            <a:r>
              <a:rPr lang="hr-HR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pripadnost)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10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3836894"/>
            <a:ext cx="12192000" cy="3021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ED65EC-50DD-451F-896F-B7C3A4AA5E85}"/>
              </a:ext>
            </a:extLst>
          </p:cNvPr>
          <p:cNvSpPr txBox="1"/>
          <p:nvPr/>
        </p:nvSpPr>
        <p:spPr>
          <a:xfrm>
            <a:off x="2427813" y="1309662"/>
            <a:ext cx="7336372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Ich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bin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unglaublich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begeistert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von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der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ganzen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Idee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Umsetzung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vor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allem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während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dieses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ganzen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herausfordernden</a:t>
            </a:r>
            <a:r>
              <a:rPr lang="hr-H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Zeiten</a:t>
            </a:r>
            <a:r>
              <a:rPr lang="hr-H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freut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mich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dass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Sie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Kindern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ein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wenig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Normalität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schenken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sie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von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Bildschirmen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nehmen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sie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kreativ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fördern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autonom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arbeiten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lassen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  <a:p>
            <a:pPr algn="r">
              <a:lnSpc>
                <a:spcPct val="150000"/>
              </a:lnSpc>
            </a:pPr>
            <a:endParaRPr lang="hr-HR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„Nevjerojatno sam </a:t>
            </a:r>
            <a:r>
              <a:rPr lang="hr-HR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duševljena s cijelom idejom i provedbom, posebno zbog ovih </a:t>
            </a:r>
            <a:r>
              <a:rPr lang="hr-H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izazovnih vremena</a:t>
            </a:r>
            <a:r>
              <a:rPr lang="hr-HR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V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eseli me što na ovaj način djeci poklanjate malo </a:t>
            </a:r>
            <a:r>
              <a:rPr lang="hr-H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normalnosti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odmičete ih od ekrana, potičete da budu </a:t>
            </a:r>
            <a:r>
              <a:rPr lang="hr-H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kreativni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puštate ih da </a:t>
            </a:r>
            <a:r>
              <a:rPr lang="hr-HR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samostalno</a:t>
            </a: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rade.”       </a:t>
            </a:r>
          </a:p>
          <a:p>
            <a:pPr algn="r">
              <a:lnSpc>
                <a:spcPct val="150000"/>
              </a:lnSpc>
            </a:pPr>
            <a:r>
              <a:rPr lang="hr-HR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A., Goethe-Institut </a:t>
            </a:r>
            <a:r>
              <a:rPr lang="hr-HR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Kroatien</a:t>
            </a:r>
            <a:r>
              <a:rPr lang="hr-HR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(10. ožujka 2021.)</a:t>
            </a:r>
            <a:endParaRPr lang="hr-HR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endParaRPr lang="hr-HR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hr-HR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</a:p>
          <a:p>
            <a:endParaRPr lang="hr-H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301DE-D359-4D94-AF76-D570F62BEDFF}"/>
              </a:ext>
            </a:extLst>
          </p:cNvPr>
          <p:cNvSpPr txBox="1"/>
          <p:nvPr/>
        </p:nvSpPr>
        <p:spPr>
          <a:xfrm>
            <a:off x="3890681" y="605088"/>
            <a:ext cx="4410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Vanjski poticaji</a:t>
            </a:r>
          </a:p>
        </p:txBody>
      </p:sp>
    </p:spTree>
    <p:extLst>
      <p:ext uri="{BB962C8B-B14F-4D97-AF65-F5344CB8AC3E}">
        <p14:creationId xmlns:p14="http://schemas.microsoft.com/office/powerpoint/2010/main" val="3691860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605385"/>
            <a:ext cx="12192000" cy="1288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3D74B7-ECA6-4463-B74A-CDD3A3549312}"/>
              </a:ext>
            </a:extLst>
          </p:cNvPr>
          <p:cNvSpPr txBox="1"/>
          <p:nvPr/>
        </p:nvSpPr>
        <p:spPr>
          <a:xfrm>
            <a:off x="2779058" y="451770"/>
            <a:ext cx="826545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Učenička zadruga Eko Meštri </a:t>
            </a:r>
          </a:p>
          <a:p>
            <a:r>
              <a:rPr lang="hr-H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djeluje od školske godine 2016./2017.</a:t>
            </a:r>
          </a:p>
          <a:p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Eko-art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(Perica Vulić </a:t>
            </a:r>
            <a:r>
              <a:rPr lang="hr-H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Vočanec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Iglica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(Jelena Čeko)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 dizajneri 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(Gabrijela </a:t>
            </a:r>
            <a:r>
              <a:rPr lang="hr-H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Ladika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Maja </a:t>
            </a:r>
            <a:r>
              <a:rPr lang="hr-H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Rojnica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 ekolozi 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(Ivona </a:t>
            </a:r>
            <a:r>
              <a:rPr lang="hr-H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Drobnjak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 kreativci 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(Martina Begić)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 vrtlari 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(Jelena Čeko i Ivona </a:t>
            </a:r>
            <a:r>
              <a:rPr lang="hr-H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Drobnjak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Mladi poduzetnici </a:t>
            </a: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(Helena Mađer)</a:t>
            </a:r>
          </a:p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7936E018-AE28-490C-99A3-39F2A1716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1" y="2878267"/>
            <a:ext cx="2112204" cy="212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39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1837768"/>
            <a:ext cx="12192000" cy="4294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66A17-028C-4513-9619-4D181C26816A}"/>
              </a:ext>
            </a:extLst>
          </p:cNvPr>
          <p:cNvSpPr txBox="1"/>
          <p:nvPr/>
        </p:nvSpPr>
        <p:spPr>
          <a:xfrm>
            <a:off x="849965" y="3276820"/>
            <a:ext cx="5432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Hvala na pozornosti!</a:t>
            </a:r>
          </a:p>
        </p:txBody>
      </p:sp>
      <p:pic>
        <p:nvPicPr>
          <p:cNvPr id="4" name="Picture 3" descr="A picture containing food, snack food&#10;&#10;Description automatically generated">
            <a:extLst>
              <a:ext uri="{FF2B5EF4-FFF2-40B4-BE49-F238E27FC236}">
                <a16:creationId xmlns:a16="http://schemas.microsoft.com/office/drawing/2014/main" id="{2A7E23C0-4547-40A9-B463-78BA5CE1E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2674"/>
            <a:ext cx="4029456" cy="50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52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2378363"/>
            <a:ext cx="12192000" cy="25745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CA92C-174B-4680-AB29-F1AB1C2AA2BC}"/>
              </a:ext>
            </a:extLst>
          </p:cNvPr>
          <p:cNvSpPr txBox="1"/>
          <p:nvPr/>
        </p:nvSpPr>
        <p:spPr>
          <a:xfrm>
            <a:off x="3965807" y="574311"/>
            <a:ext cx="4260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Eko-art</a:t>
            </a:r>
          </a:p>
        </p:txBody>
      </p:sp>
      <p:pic>
        <p:nvPicPr>
          <p:cNvPr id="9" name="Picture 8" descr="A picture containing whistle&#10;&#10;Description automatically generated">
            <a:extLst>
              <a:ext uri="{FF2B5EF4-FFF2-40B4-BE49-F238E27FC236}">
                <a16:creationId xmlns:a16="http://schemas.microsoft.com/office/drawing/2014/main" id="{6B1E9869-8A43-4AC6-9886-749C1FBC21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94" y="1648546"/>
            <a:ext cx="2578180" cy="2955474"/>
          </a:xfrm>
          <a:prstGeom prst="rect">
            <a:avLst/>
          </a:prstGeom>
        </p:spPr>
      </p:pic>
      <p:pic>
        <p:nvPicPr>
          <p:cNvPr id="11" name="Picture 10" descr="A picture containing cookie sheet, kitchenware&#10;&#10;Description automatically generated">
            <a:extLst>
              <a:ext uri="{FF2B5EF4-FFF2-40B4-BE49-F238E27FC236}">
                <a16:creationId xmlns:a16="http://schemas.microsoft.com/office/drawing/2014/main" id="{F53533CA-3D21-444F-877C-5D1021681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83" y="3738861"/>
            <a:ext cx="2231698" cy="2787445"/>
          </a:xfrm>
          <a:prstGeom prst="rect">
            <a:avLst/>
          </a:prstGeom>
        </p:spPr>
      </p:pic>
      <p:pic>
        <p:nvPicPr>
          <p:cNvPr id="21" name="Picture 20" descr="A picture containing purple, underpants&#10;&#10;Description automatically generated">
            <a:extLst>
              <a:ext uri="{FF2B5EF4-FFF2-40B4-BE49-F238E27FC236}">
                <a16:creationId xmlns:a16="http://schemas.microsoft.com/office/drawing/2014/main" id="{4B59D378-1533-4A99-A03B-A49C41A3BF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62" y="4739148"/>
            <a:ext cx="2240044" cy="1787158"/>
          </a:xfrm>
          <a:prstGeom prst="rect">
            <a:avLst/>
          </a:prstGeom>
        </p:spPr>
      </p:pic>
      <p:pic>
        <p:nvPicPr>
          <p:cNvPr id="5" name="Picture 4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09187D1E-6B6B-4118-8310-8EA16CC31F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32" y="1648546"/>
            <a:ext cx="2807250" cy="1973612"/>
          </a:xfrm>
          <a:prstGeom prst="rect">
            <a:avLst/>
          </a:prstGeom>
        </p:spPr>
      </p:pic>
      <p:pic>
        <p:nvPicPr>
          <p:cNvPr id="8" name="Picture 7" descr="A picture containing wall, yellow, bathroom, indoor&#10;&#10;Description automatically generated">
            <a:extLst>
              <a:ext uri="{FF2B5EF4-FFF2-40B4-BE49-F238E27FC236}">
                <a16:creationId xmlns:a16="http://schemas.microsoft.com/office/drawing/2014/main" id="{DB8B89C5-D3FE-4ABA-87C0-A8D0C4AB5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396" y="3770525"/>
            <a:ext cx="2161917" cy="278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77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1979282"/>
            <a:ext cx="12192000" cy="3428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1B1778-C936-4A0C-BD0F-A3458DD4BCAE}"/>
              </a:ext>
            </a:extLst>
          </p:cNvPr>
          <p:cNvSpPr txBox="1"/>
          <p:nvPr/>
        </p:nvSpPr>
        <p:spPr>
          <a:xfrm>
            <a:off x="3895164" y="574311"/>
            <a:ext cx="4401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Iglica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C8A48-E8F0-4B72-81C3-9570A52F0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34" y="2479314"/>
            <a:ext cx="2904565" cy="2379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31432-E83B-4CDC-8F67-E8134522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975" y="2477572"/>
            <a:ext cx="2429013" cy="2381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998ED-00F7-4C2D-892B-B1A39AA454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53" y="2479314"/>
            <a:ext cx="3173106" cy="237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7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821459"/>
            <a:ext cx="12192000" cy="10365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E8AD8C-2D84-433B-9449-1ACCBFC49ACE}"/>
              </a:ext>
            </a:extLst>
          </p:cNvPr>
          <p:cNvSpPr txBox="1"/>
          <p:nvPr/>
        </p:nvSpPr>
        <p:spPr>
          <a:xfrm>
            <a:off x="4883529" y="5919680"/>
            <a:ext cx="3286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 dizajneri 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32207FA4-55E7-406E-A33A-22EC7DFD0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65" y="5166150"/>
            <a:ext cx="1577477" cy="1428613"/>
          </a:xfrm>
          <a:prstGeom prst="rect">
            <a:avLst/>
          </a:prstGeom>
        </p:spPr>
      </p:pic>
      <p:pic>
        <p:nvPicPr>
          <p:cNvPr id="11" name="Picture 10" descr="A picture containing tool&#10;&#10;Description automatically generated">
            <a:extLst>
              <a:ext uri="{FF2B5EF4-FFF2-40B4-BE49-F238E27FC236}">
                <a16:creationId xmlns:a16="http://schemas.microsoft.com/office/drawing/2014/main" id="{D414E38E-7AE6-4E58-9AEF-0E74CFEAF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71" y="717623"/>
            <a:ext cx="3148903" cy="4840600"/>
          </a:xfrm>
          <a:prstGeom prst="rect">
            <a:avLst/>
          </a:prstGeom>
        </p:spPr>
      </p:pic>
      <p:pic>
        <p:nvPicPr>
          <p:cNvPr id="19" name="Picture 18" descr="A picture containing text, indoor, floor, wooden&#10;&#10;Description automatically generated">
            <a:extLst>
              <a:ext uri="{FF2B5EF4-FFF2-40B4-BE49-F238E27FC236}">
                <a16:creationId xmlns:a16="http://schemas.microsoft.com/office/drawing/2014/main" id="{F2721822-4EA4-4A47-A659-8505BABD5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7" y="2545976"/>
            <a:ext cx="3036590" cy="4048787"/>
          </a:xfrm>
          <a:prstGeom prst="rect">
            <a:avLst/>
          </a:prstGeom>
        </p:spPr>
      </p:pic>
      <p:pic>
        <p:nvPicPr>
          <p:cNvPr id="6" name="Picture 5" descr="A table with food on it&#10;&#10;Description automatically generated with low confidence">
            <a:extLst>
              <a:ext uri="{FF2B5EF4-FFF2-40B4-BE49-F238E27FC236}">
                <a16:creationId xmlns:a16="http://schemas.microsoft.com/office/drawing/2014/main" id="{AD747B1E-4B67-4658-9652-CBD64CBF22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508" y="1900424"/>
            <a:ext cx="4244398" cy="31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25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569526"/>
            <a:ext cx="12192000" cy="1288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D65517-B84D-4E11-BCB5-5AA9A5C34E24}"/>
              </a:ext>
            </a:extLst>
          </p:cNvPr>
          <p:cNvSpPr txBox="1"/>
          <p:nvPr/>
        </p:nvSpPr>
        <p:spPr>
          <a:xfrm>
            <a:off x="4487190" y="751323"/>
            <a:ext cx="3217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 ekolozi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FABC968-6024-4CB5-8208-D221059C1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37" y="3960752"/>
            <a:ext cx="5549474" cy="2240155"/>
          </a:xfrm>
          <a:prstGeom prst="rect">
            <a:avLst/>
          </a:prstGeom>
        </p:spPr>
      </p:pic>
      <p:pic>
        <p:nvPicPr>
          <p:cNvPr id="11" name="Picture 10" descr="A picture containing doughnut, indoor, pink, donut&#10;&#10;Description automatically generated">
            <a:extLst>
              <a:ext uri="{FF2B5EF4-FFF2-40B4-BE49-F238E27FC236}">
                <a16:creationId xmlns:a16="http://schemas.microsoft.com/office/drawing/2014/main" id="{BFD9C63E-0F1A-4C9B-856F-B6CEF3564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44" y="1767558"/>
            <a:ext cx="1667234" cy="19403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84D0F6-C495-4E90-B2CD-55D373F28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01" y="1774098"/>
            <a:ext cx="1777014" cy="1933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13DF28-2267-46CD-8C9B-403D5D60B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3770" y="1762358"/>
            <a:ext cx="1944118" cy="1961323"/>
          </a:xfrm>
          <a:prstGeom prst="rect">
            <a:avLst/>
          </a:prstGeom>
        </p:spPr>
      </p:pic>
      <p:pic>
        <p:nvPicPr>
          <p:cNvPr id="10" name="Picture 9" descr="A picture containing text, blue&#10;&#10;Description automatically generated">
            <a:extLst>
              <a:ext uri="{FF2B5EF4-FFF2-40B4-BE49-F238E27FC236}">
                <a16:creationId xmlns:a16="http://schemas.microsoft.com/office/drawing/2014/main" id="{B07DC8C0-F8CE-4580-ADA6-30C602848B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834" y="1761349"/>
            <a:ext cx="4003146" cy="439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7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1794163"/>
            <a:ext cx="12192000" cy="50638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D65517-B84D-4E11-BCB5-5AA9A5C34E24}"/>
              </a:ext>
            </a:extLst>
          </p:cNvPr>
          <p:cNvSpPr txBox="1"/>
          <p:nvPr/>
        </p:nvSpPr>
        <p:spPr>
          <a:xfrm>
            <a:off x="4487190" y="751323"/>
            <a:ext cx="3217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 ekolozi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178EE-83D4-4F7D-87EE-C8468DBC3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22" y="2067317"/>
            <a:ext cx="5423356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93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EBCA9790-3403-42CE-931C-626020D3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" y="0"/>
            <a:ext cx="2389396" cy="185650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15F31FD-19E8-4C3F-8375-7CA884209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54" y="62345"/>
            <a:ext cx="1885270" cy="1731818"/>
          </a:xfrm>
          <a:prstGeom prst="rect">
            <a:avLst/>
          </a:prstGeom>
        </p:spPr>
      </p:pic>
      <p:sp>
        <p:nvSpPr>
          <p:cNvPr id="13" name="Pravokutnik 12">
            <a:extLst>
              <a:ext uri="{FF2B5EF4-FFF2-40B4-BE49-F238E27FC236}">
                <a16:creationId xmlns:a16="http://schemas.microsoft.com/office/drawing/2014/main" id="{2F81D569-3282-4CE5-BDE1-26C01DFF042F}"/>
              </a:ext>
            </a:extLst>
          </p:cNvPr>
          <p:cNvSpPr/>
          <p:nvPr/>
        </p:nvSpPr>
        <p:spPr>
          <a:xfrm>
            <a:off x="0" y="5569526"/>
            <a:ext cx="12192000" cy="12884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72144-2EBF-4148-A0C9-E0D9C4332A60}"/>
              </a:ext>
            </a:extLst>
          </p:cNvPr>
          <p:cNvSpPr txBox="1"/>
          <p:nvPr/>
        </p:nvSpPr>
        <p:spPr>
          <a:xfrm>
            <a:off x="353694" y="2902956"/>
            <a:ext cx="3303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Mali kreativci</a:t>
            </a:r>
          </a:p>
        </p:txBody>
      </p:sp>
      <p:pic>
        <p:nvPicPr>
          <p:cNvPr id="10" name="Picture 9" descr="A picture containing table, indoor, wooden&#10;&#10;Description automatically generated">
            <a:extLst>
              <a:ext uri="{FF2B5EF4-FFF2-40B4-BE49-F238E27FC236}">
                <a16:creationId xmlns:a16="http://schemas.microsoft.com/office/drawing/2014/main" id="{C4008F04-6F8D-489B-94A6-57AE2E8C5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83" y="1296358"/>
            <a:ext cx="4446033" cy="4110230"/>
          </a:xfrm>
          <a:prstGeom prst="rect">
            <a:avLst/>
          </a:prstGeom>
        </p:spPr>
      </p:pic>
      <p:pic>
        <p:nvPicPr>
          <p:cNvPr id="4" name="Picture 3" descr="A picture containing text, green, sign, picture frame&#10;&#10;Description automatically generated">
            <a:extLst>
              <a:ext uri="{FF2B5EF4-FFF2-40B4-BE49-F238E27FC236}">
                <a16:creationId xmlns:a16="http://schemas.microsoft.com/office/drawing/2014/main" id="{925EE7EB-25A4-4AFF-9104-ECEC82743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093965"/>
            <a:ext cx="2536589" cy="33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612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652</Words>
  <Application>Microsoft Office PowerPoint</Application>
  <PresentationFormat>Široki zaslon</PresentationFormat>
  <Paragraphs>129</Paragraphs>
  <Slides>30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Minion Pro Cond</vt:lpstr>
      <vt:lpstr>Times New Roman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Perica Vulić Vočanec</dc:creator>
  <cp:lastModifiedBy>Jelena Čeko</cp:lastModifiedBy>
  <cp:revision>101</cp:revision>
  <cp:lastPrinted>2021-05-22T19:42:53Z</cp:lastPrinted>
  <dcterms:created xsi:type="dcterms:W3CDTF">2021-05-09T10:17:23Z</dcterms:created>
  <dcterms:modified xsi:type="dcterms:W3CDTF">2021-05-26T19:24:38Z</dcterms:modified>
</cp:coreProperties>
</file>