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83" r:id="rId3"/>
    <p:sldId id="280" r:id="rId4"/>
    <p:sldId id="284" r:id="rId5"/>
    <p:sldId id="287" r:id="rId6"/>
    <p:sldId id="286" r:id="rId7"/>
    <p:sldId id="281" r:id="rId8"/>
    <p:sldId id="279" r:id="rId9"/>
    <p:sldId id="282" r:id="rId10"/>
    <p:sldId id="285" r:id="rId11"/>
    <p:sldId id="288" r:id="rId1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D3F0751-1F18-453C-A3B7-772E9665F4D4}" type="datetime1">
              <a:rPr lang="tr-TR" smtClean="0"/>
              <a:t>14.12.2021</a:t>
            </a:fld>
            <a:endParaRPr lang="en-US"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973607-D505-4414-AB52-D07493D4E4A6}" type="datetime1">
              <a:rPr lang="tr-TR" smtClean="0"/>
              <a:t>14.12.2021</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endParaRPr lang="en-US"/>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Dikdörtgen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Dikdörtgen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Dikdörtgen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Düz Bağlayıcı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Başlık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tr-TR"/>
              <a:t>Asıl başlık stilini düzenlemek için tıklayın</a:t>
            </a:r>
            <a:endParaRPr lang="en-US" dirty="0"/>
          </a:p>
        </p:txBody>
      </p:sp>
      <p:sp>
        <p:nvSpPr>
          <p:cNvPr id="3" name="Alt Başlık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en-US" dirty="0"/>
          </a:p>
        </p:txBody>
      </p:sp>
      <p:sp>
        <p:nvSpPr>
          <p:cNvPr id="20" name="Tarih Yer Tutucusu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FC0516E-C40E-4909-8AC5-D868D8205EA9}" type="datetime1">
              <a:rPr lang="tr-TR" smtClean="0"/>
              <a:t>14.12.2021</a:t>
            </a:fld>
            <a:endParaRPr lang="en-US" dirty="0"/>
          </a:p>
        </p:txBody>
      </p:sp>
      <p:sp>
        <p:nvSpPr>
          <p:cNvPr id="21" name="Alt Bilgi Yer Tutucusu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ayt Numarası Yer Tutucusu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Tarih Yer Tutucusu 3"/>
          <p:cNvSpPr>
            <a:spLocks noGrp="1"/>
          </p:cNvSpPr>
          <p:nvPr>
            <p:ph type="dt" sz="half" idx="10"/>
          </p:nvPr>
        </p:nvSpPr>
        <p:spPr/>
        <p:txBody>
          <a:bodyPr rtlCol="0"/>
          <a:lstStyle/>
          <a:p>
            <a:pPr rtl="0"/>
            <a:fld id="{5695610B-6267-42E0-A9AA-3111DC1D63DF}" type="datetime1">
              <a:rPr lang="tr-TR" smtClean="0"/>
              <a:t>14.12.2021</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91600" y="762000"/>
            <a:ext cx="2362200" cy="5257800"/>
          </a:xfrm>
        </p:spPr>
        <p:txBody>
          <a:bodyPr vert="eaVert"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a:xfrm>
            <a:off x="838200" y="762000"/>
            <a:ext cx="8077200" cy="5257800"/>
          </a:xfrm>
        </p:spPr>
        <p:txBody>
          <a:bodyPr vert="eaVert"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Tarih Yer Tutucusu 3"/>
          <p:cNvSpPr>
            <a:spLocks noGrp="1"/>
          </p:cNvSpPr>
          <p:nvPr>
            <p:ph type="dt" sz="half" idx="10"/>
          </p:nvPr>
        </p:nvSpPr>
        <p:spPr/>
        <p:txBody>
          <a:bodyPr rtlCol="0"/>
          <a:lstStyle/>
          <a:p>
            <a:pPr rtl="0"/>
            <a:fld id="{15325C89-5C2B-4F5D-838D-51B31B75D391}" type="datetime1">
              <a:rPr lang="tr-TR" smtClean="0"/>
              <a:t>14.12.2021</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Tarih Yer Tutucusu 3"/>
          <p:cNvSpPr>
            <a:spLocks noGrp="1"/>
          </p:cNvSpPr>
          <p:nvPr>
            <p:ph type="dt" sz="half" idx="10"/>
          </p:nvPr>
        </p:nvSpPr>
        <p:spPr/>
        <p:txBody>
          <a:bodyPr rtlCol="0"/>
          <a:lstStyle/>
          <a:p>
            <a:pPr rtl="0"/>
            <a:fld id="{8BADAD13-D852-4815-AE6B-61AEB254E893}" type="datetime1">
              <a:rPr lang="tr-TR" smtClean="0"/>
              <a:t>14.12.2021</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5" name="Dikdörtgen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Dikdörtgen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Dikdörtgen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Dikdörtgen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629156" y="2275165"/>
            <a:ext cx="8933688" cy="2406895"/>
          </a:xfrm>
        </p:spPr>
        <p:txBody>
          <a:bodyPr rtlCol="0" anchor="ctr">
            <a:no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tr-TR"/>
              <a:t>Asıl başlık stilini düzenlemek için tıklayın</a:t>
            </a:r>
            <a:endParaRPr lang="en-US" dirty="0"/>
          </a:p>
        </p:txBody>
      </p:sp>
      <p:grpSp>
        <p:nvGrpSpPr>
          <p:cNvPr id="16" name="Gr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Düz Bağlayıcı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Metin Yer Tutucusu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sp>
        <p:nvSpPr>
          <p:cNvPr id="4" name="Tarih Yer Tutucusu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6B657818-6A92-49DA-8904-A1B201C07465}" type="datetime1">
              <a:rPr lang="tr-TR" smtClean="0"/>
              <a:t>14.12.2021</a:t>
            </a:fld>
            <a:endParaRPr lang="en-US" dirty="0"/>
          </a:p>
        </p:txBody>
      </p:sp>
      <p:sp>
        <p:nvSpPr>
          <p:cNvPr id="5" name="Alt Bilgi Yer Tutucusu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ayt Numarası Yer Tutucusu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a:t>Asıl başlık stilini düzenlemek için tıklayın</a:t>
            </a:r>
            <a:endParaRPr lang="en-US" dirty="0"/>
          </a:p>
        </p:txBody>
      </p:sp>
      <p:sp>
        <p:nvSpPr>
          <p:cNvPr id="3" name="İçerik Yer Tutucusu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İçerik Yer Tutucusu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5" name="Tarih Yer Tutucusu 4"/>
          <p:cNvSpPr>
            <a:spLocks noGrp="1"/>
          </p:cNvSpPr>
          <p:nvPr>
            <p:ph type="dt" sz="half" idx="10"/>
          </p:nvPr>
        </p:nvSpPr>
        <p:spPr/>
        <p:txBody>
          <a:bodyPr rtlCol="0"/>
          <a:lstStyle/>
          <a:p>
            <a:pPr rtl="0"/>
            <a:fld id="{CCD83C61-E6F0-4AB2-9F08-04827FE3F58A}" type="datetime1">
              <a:rPr lang="tr-TR" smtClean="0"/>
              <a:t>14.12.2021</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Metin Yer Tutucusu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7" name="Tarih Yer Tutucusu 6"/>
          <p:cNvSpPr>
            <a:spLocks noGrp="1"/>
          </p:cNvSpPr>
          <p:nvPr>
            <p:ph type="dt" sz="half" idx="10"/>
          </p:nvPr>
        </p:nvSpPr>
        <p:spPr/>
        <p:txBody>
          <a:bodyPr rtlCol="0"/>
          <a:lstStyle/>
          <a:p>
            <a:pPr rtl="0"/>
            <a:fld id="{BF83F9C8-116F-4113-90CC-E56F1CEA185B}" type="datetime1">
              <a:rPr lang="tr-TR" smtClean="0"/>
              <a:t>14.12.2021</a:t>
            </a:fld>
            <a:endParaRPr lang="en-US"/>
          </a:p>
        </p:txBody>
      </p:sp>
      <p:sp>
        <p:nvSpPr>
          <p:cNvPr id="8" name="Alt Bilgi Yer Tutucusu 7"/>
          <p:cNvSpPr>
            <a:spLocks noGrp="1"/>
          </p:cNvSpPr>
          <p:nvPr>
            <p:ph type="ftr" sz="quarter" idx="11"/>
          </p:nvPr>
        </p:nvSpPr>
        <p:spPr/>
        <p:txBody>
          <a:bodyPr rtlCol="0"/>
          <a:lstStyle/>
          <a:p>
            <a:pPr rtl="0"/>
            <a:endParaRPr lang="en-US"/>
          </a:p>
        </p:txBody>
      </p:sp>
      <p:sp>
        <p:nvSpPr>
          <p:cNvPr id="9" name="Slayt Numarası Yer Tutucusu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Tarih Yer Tutucusu 2"/>
          <p:cNvSpPr>
            <a:spLocks noGrp="1"/>
          </p:cNvSpPr>
          <p:nvPr>
            <p:ph type="dt" sz="half" idx="10"/>
          </p:nvPr>
        </p:nvSpPr>
        <p:spPr/>
        <p:txBody>
          <a:bodyPr rtlCol="0"/>
          <a:lstStyle/>
          <a:p>
            <a:pPr rtl="0"/>
            <a:fld id="{5AF7ECB5-5BC3-49FA-8A1D-630E7F961CC8}" type="datetime1">
              <a:rPr lang="tr-TR" smtClean="0"/>
              <a:t>14.12.2021</a:t>
            </a:fld>
            <a:endParaRPr lang="en-US"/>
          </a:p>
        </p:txBody>
      </p:sp>
      <p:sp>
        <p:nvSpPr>
          <p:cNvPr id="4" name="Alt Bilgi Yer Tutucusu 3"/>
          <p:cNvSpPr>
            <a:spLocks noGrp="1"/>
          </p:cNvSpPr>
          <p:nvPr>
            <p:ph type="ftr" sz="quarter" idx="11"/>
          </p:nvPr>
        </p:nvSpPr>
        <p:spPr/>
        <p:txBody>
          <a:bodyPr rtlCol="0"/>
          <a:lstStyle/>
          <a:p>
            <a:pPr rtl="0"/>
            <a:endParaRPr lang="en-US"/>
          </a:p>
        </p:txBody>
      </p:sp>
      <p:sp>
        <p:nvSpPr>
          <p:cNvPr id="5" name="Slayt Numarası Yer Tutucusu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6A195AE-3A85-4802-B2F2-93CBD8AF097B}" type="datetime1">
              <a:rPr lang="tr-TR" smtClean="0"/>
              <a:t>14.12.2021</a:t>
            </a:fld>
            <a:endParaRPr lang="en-US"/>
          </a:p>
        </p:txBody>
      </p:sp>
      <p:sp>
        <p:nvSpPr>
          <p:cNvPr id="3" name="Alt Bilgi Yer Tutucusu 2"/>
          <p:cNvSpPr>
            <a:spLocks noGrp="1"/>
          </p:cNvSpPr>
          <p:nvPr>
            <p:ph type="ftr" sz="quarter" idx="11"/>
          </p:nvPr>
        </p:nvSpPr>
        <p:spPr/>
        <p:txBody>
          <a:bodyPr rtlCol="0"/>
          <a:lstStyle/>
          <a:p>
            <a:pPr rtl="0"/>
            <a:endParaRPr lang="en-US"/>
          </a:p>
        </p:txBody>
      </p:sp>
      <p:sp>
        <p:nvSpPr>
          <p:cNvPr id="4" name="Slayt Numarası Yer Tutucusu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ikdörtgen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tr-TR"/>
              <a:t>Asıl başlık stilini düzenlemek için tıklayın</a:t>
            </a:r>
            <a:endParaRPr lang="en-US" dirty="0"/>
          </a:p>
        </p:txBody>
      </p:sp>
      <p:sp>
        <p:nvSpPr>
          <p:cNvPr id="3" name="İçerik Yer Tutucusu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Metin Yer Tutucusu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8" name="Tarih Yer Tutucusu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8E1E3617-6C24-4BDA-990C-2328681C229C}" type="datetime1">
              <a:rPr lang="tr-TR" smtClean="0"/>
              <a:t>14.12.2021</a:t>
            </a:fld>
            <a:endParaRPr lang="en-US"/>
          </a:p>
        </p:txBody>
      </p:sp>
      <p:sp>
        <p:nvSpPr>
          <p:cNvPr id="9" name="Alt Bilgi Yer Tutucusu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ayt Numarası Yer Tutucusu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sı İçeren Resim">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sim Yer Tutucus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en-US" dirty="0"/>
          </a:p>
        </p:txBody>
      </p:sp>
      <p:sp>
        <p:nvSpPr>
          <p:cNvPr id="5" name="Tarih Yer Tutucusu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4EB9C39-6D6B-4753-B112-CE2DD7718D5C}" type="datetime1">
              <a:rPr lang="tr-TR" smtClean="0"/>
              <a:t>14.12.2021</a:t>
            </a:fld>
            <a:endParaRPr lang="en-US" dirty="0"/>
          </a:p>
        </p:txBody>
      </p:sp>
      <p:sp>
        <p:nvSpPr>
          <p:cNvPr id="6" name="Alt Bilgi Yer Tutucusu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ayt Numarası Yer Tutucusu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Dikdörtgen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tr-TR"/>
              <a:t>Asıl başlık stilini düzenlemek için tıklayın</a:t>
            </a:r>
            <a:endParaRPr lang="en-US" dirty="0"/>
          </a:p>
        </p:txBody>
      </p:sp>
      <p:sp>
        <p:nvSpPr>
          <p:cNvPr id="4" name="Metin Yer Tutucusu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Dikdörtgen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Dikdörtgen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Dikdörtgen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Başlık Yer Tutucusu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DC4A2317-3C32-46EC-BC3E-4140C323EAC5}" type="datetime1">
              <a:rPr lang="tr-TR" smtClean="0"/>
              <a:t>14.12.2021</a:t>
            </a:fld>
            <a:endParaRPr lang="en-US" dirty="0"/>
          </a:p>
        </p:txBody>
      </p:sp>
      <p:sp>
        <p:nvSpPr>
          <p:cNvPr id="5" name="Alt Bilgi Yer Tutucusu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ayt Numarası Yer Tutucusu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Kumaş, üstü örtülü kırmızı masa içeren resim&#10;&#10;Otomatik oluşturulan açıklama">
            <a:extLst>
              <a:ext uri="{FF2B5EF4-FFF2-40B4-BE49-F238E27FC236}">
                <a16:creationId xmlns:a16="http://schemas.microsoft.com/office/drawing/2014/main" xmlns=""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Dikdörtgen 59">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Dikdörtgen 61">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Başlık 1">
            <a:extLst>
              <a:ext uri="{FF2B5EF4-FFF2-40B4-BE49-F238E27FC236}">
                <a16:creationId xmlns:a16="http://schemas.microsoft.com/office/drawing/2014/main" xmlns="" id="{18C3B467-088C-4F3D-A9A7-105C4E1E20CD}"/>
              </a:ext>
            </a:extLst>
          </p:cNvPr>
          <p:cNvSpPr>
            <a:spLocks noGrp="1"/>
          </p:cNvSpPr>
          <p:nvPr>
            <p:ph type="ctrTitle"/>
          </p:nvPr>
        </p:nvSpPr>
        <p:spPr>
          <a:xfrm>
            <a:off x="1103273" y="1975104"/>
            <a:ext cx="5120640" cy="2907791"/>
          </a:xfrm>
        </p:spPr>
        <p:txBody>
          <a:bodyPr rtlCol="0">
            <a:normAutofit/>
          </a:bodyPr>
          <a:lstStyle/>
          <a:p>
            <a:pPr rtl="0"/>
            <a:r>
              <a:rPr lang="tr" sz="4400" dirty="0" smtClean="0">
                <a:solidFill>
                  <a:schemeClr val="tx1"/>
                </a:solidFill>
              </a:rPr>
              <a:t>BEAUTY OF TURKISH PEOPLE</a:t>
            </a:r>
            <a:endParaRPr lang="tr" sz="4400"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800" b="1" dirty="0" smtClean="0"/>
              <a:t>8.</a:t>
            </a:r>
            <a:r>
              <a:rPr lang="en-US" sz="4800" b="1" dirty="0" smtClean="0"/>
              <a:t>Their </a:t>
            </a:r>
            <a:r>
              <a:rPr lang="en-US" sz="4800" b="1" dirty="0"/>
              <a:t>pride in their country</a:t>
            </a:r>
            <a:r>
              <a:rPr lang="en-US" dirty="0"/>
              <a:t/>
            </a:r>
            <a:br>
              <a:rPr lang="en-US" dirty="0"/>
            </a:br>
            <a:endParaRPr lang="tr-TR" dirty="0"/>
          </a:p>
        </p:txBody>
      </p:sp>
      <p:sp>
        <p:nvSpPr>
          <p:cNvPr id="3" name="İçerik Yer Tutucusu 2"/>
          <p:cNvSpPr>
            <a:spLocks noGrp="1"/>
          </p:cNvSpPr>
          <p:nvPr>
            <p:ph idx="1"/>
          </p:nvPr>
        </p:nvSpPr>
        <p:spPr>
          <a:xfrm>
            <a:off x="888448" y="2145792"/>
            <a:ext cx="4815840" cy="3212592"/>
          </a:xfrm>
        </p:spPr>
        <p:txBody>
          <a:bodyPr>
            <a:noAutofit/>
          </a:bodyPr>
          <a:lstStyle/>
          <a:p>
            <a:r>
              <a:rPr lang="en-US" sz="2800" dirty="0">
                <a:latin typeface="Comic Sans MS" panose="030F0702030302020204" pitchFamily="66" charset="0"/>
              </a:rPr>
              <a:t>Turkish people are very proud to be Turkish, and they are enthusiastic when it comes to sharing their history and culture with visitors. </a:t>
            </a:r>
            <a:endParaRPr lang="tr-TR" sz="28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288" y="1773936"/>
            <a:ext cx="5312751" cy="3956304"/>
          </a:xfrm>
          <a:prstGeom prst="rect">
            <a:avLst/>
          </a:prstGeom>
        </p:spPr>
      </p:pic>
    </p:spTree>
    <p:extLst>
      <p:ext uri="{BB962C8B-B14F-4D97-AF65-F5344CB8AC3E}">
        <p14:creationId xmlns:p14="http://schemas.microsoft.com/office/powerpoint/2010/main" val="175166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2288" y="1610253"/>
            <a:ext cx="10058400" cy="1371600"/>
          </a:xfrm>
        </p:spPr>
        <p:txBody>
          <a:bodyPr>
            <a:normAutofit/>
          </a:bodyPr>
          <a:lstStyle/>
          <a:p>
            <a:r>
              <a:rPr lang="tr-TR" sz="6000" dirty="0" err="1" smtClean="0"/>
              <a:t>Thank</a:t>
            </a:r>
            <a:r>
              <a:rPr lang="tr-TR" sz="6000" dirty="0" smtClean="0"/>
              <a:t> </a:t>
            </a:r>
            <a:r>
              <a:rPr lang="tr-TR" sz="6000" dirty="0" err="1" smtClean="0"/>
              <a:t>you</a:t>
            </a:r>
            <a:r>
              <a:rPr lang="tr-TR" sz="6000" dirty="0" smtClean="0"/>
              <a:t> </a:t>
            </a:r>
            <a:r>
              <a:rPr lang="tr-TR" sz="6000" dirty="0" err="1" smtClean="0"/>
              <a:t>for</a:t>
            </a:r>
            <a:r>
              <a:rPr lang="tr-TR" sz="6000" dirty="0" smtClean="0"/>
              <a:t> </a:t>
            </a:r>
            <a:r>
              <a:rPr lang="tr-TR" sz="6000" dirty="0" err="1" smtClean="0"/>
              <a:t>listening</a:t>
            </a:r>
            <a:r>
              <a:rPr lang="tr-TR" sz="6000" dirty="0" smtClean="0"/>
              <a:t> </a:t>
            </a:r>
            <a:r>
              <a:rPr lang="tr-TR" sz="6000" dirty="0" err="1" smtClean="0"/>
              <a:t>to</a:t>
            </a:r>
            <a:r>
              <a:rPr lang="tr-TR" sz="6000" dirty="0" smtClean="0"/>
              <a:t> us!</a:t>
            </a:r>
            <a:endParaRPr lang="tr-TR" sz="60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254" y="3081178"/>
            <a:ext cx="4186618" cy="2725790"/>
          </a:xfrm>
          <a:prstGeom prst="rect">
            <a:avLst/>
          </a:prstGeom>
        </p:spPr>
      </p:pic>
    </p:spTree>
    <p:extLst>
      <p:ext uri="{BB962C8B-B14F-4D97-AF65-F5344CB8AC3E}">
        <p14:creationId xmlns:p14="http://schemas.microsoft.com/office/powerpoint/2010/main" val="75658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8304" y="1166850"/>
            <a:ext cx="10058400" cy="1186206"/>
          </a:xfrm>
        </p:spPr>
        <p:txBody>
          <a:bodyPr>
            <a:noAutofit/>
          </a:bodyPr>
          <a:lstStyle/>
          <a:p>
            <a:pPr algn="ctr"/>
            <a:r>
              <a:rPr lang="tr-TR" sz="5400" dirty="0"/>
              <a:t>T</a:t>
            </a:r>
            <a:r>
              <a:rPr lang="en-US" sz="5400" dirty="0"/>
              <a:t>here are so many </a:t>
            </a:r>
            <a:r>
              <a:rPr lang="tr-TR" sz="5400" dirty="0" err="1"/>
              <a:t>the</a:t>
            </a:r>
            <a:r>
              <a:rPr lang="tr-TR" sz="5400" dirty="0"/>
              <a:t> </a:t>
            </a:r>
            <a:r>
              <a:rPr lang="tr-TR" sz="5400" dirty="0" err="1"/>
              <a:t>beauties</a:t>
            </a:r>
            <a:r>
              <a:rPr lang="tr-TR" sz="5400" dirty="0"/>
              <a:t> of </a:t>
            </a:r>
            <a:r>
              <a:rPr lang="tr-TR" sz="5400" dirty="0" err="1"/>
              <a:t>Turkish</a:t>
            </a:r>
            <a:r>
              <a:rPr lang="tr-TR" sz="5400" dirty="0"/>
              <a:t> </a:t>
            </a:r>
            <a:r>
              <a:rPr lang="tr-TR" sz="5400" dirty="0" err="1" smtClean="0"/>
              <a:t>people</a:t>
            </a:r>
            <a:r>
              <a:rPr lang="tr-TR" sz="5400" dirty="0" smtClean="0"/>
              <a:t>.</a:t>
            </a:r>
            <a:r>
              <a:rPr lang="tr-TR" dirty="0"/>
              <a:t/>
            </a:r>
            <a:br>
              <a:rPr lang="tr-TR" dirty="0"/>
            </a:b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3072" y="2353056"/>
            <a:ext cx="5388864" cy="3592576"/>
          </a:xfrm>
          <a:prstGeom prst="rect">
            <a:avLst/>
          </a:prstGeom>
        </p:spPr>
      </p:pic>
    </p:spTree>
    <p:extLst>
      <p:ext uri="{BB962C8B-B14F-4D97-AF65-F5344CB8AC3E}">
        <p14:creationId xmlns:p14="http://schemas.microsoft.com/office/powerpoint/2010/main" val="323460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507" y="349986"/>
            <a:ext cx="10058400" cy="1371600"/>
          </a:xfrm>
        </p:spPr>
        <p:txBody>
          <a:bodyPr>
            <a:normAutofit/>
          </a:bodyPr>
          <a:lstStyle/>
          <a:p>
            <a:r>
              <a:rPr lang="tr-TR" sz="5400" b="1" dirty="0" smtClean="0"/>
              <a:t>1.</a:t>
            </a:r>
            <a:r>
              <a:rPr lang="tr-TR" sz="5400" b="1" dirty="0"/>
              <a:t>H</a:t>
            </a:r>
            <a:r>
              <a:rPr lang="en-US" sz="5400" b="1" dirty="0" err="1" smtClean="0"/>
              <a:t>ospitality</a:t>
            </a:r>
            <a:endParaRPr lang="tr-TR" sz="5400" b="1" dirty="0"/>
          </a:p>
        </p:txBody>
      </p:sp>
      <p:sp>
        <p:nvSpPr>
          <p:cNvPr id="3" name="İçerik Yer Tutucusu 2"/>
          <p:cNvSpPr>
            <a:spLocks noGrp="1"/>
          </p:cNvSpPr>
          <p:nvPr>
            <p:ph idx="1"/>
          </p:nvPr>
        </p:nvSpPr>
        <p:spPr>
          <a:xfrm>
            <a:off x="605055" y="3037871"/>
            <a:ext cx="5227769" cy="3104102"/>
          </a:xfrm>
        </p:spPr>
        <p:txBody>
          <a:bodyPr>
            <a:noAutofit/>
          </a:bodyPr>
          <a:lstStyle/>
          <a:p>
            <a:pPr marL="0" indent="0" algn="ctr">
              <a:buNone/>
            </a:pPr>
            <a:r>
              <a:rPr lang="tr-TR" sz="2400" dirty="0" err="1" smtClean="0">
                <a:latin typeface="Comic Sans MS" panose="030F0702030302020204" pitchFamily="66" charset="0"/>
              </a:rPr>
              <a:t>They</a:t>
            </a:r>
            <a:r>
              <a:rPr lang="tr-TR" sz="2400" dirty="0" smtClean="0">
                <a:latin typeface="Comic Sans MS" panose="030F0702030302020204" pitchFamily="66" charset="0"/>
              </a:rPr>
              <a:t> </a:t>
            </a:r>
            <a:r>
              <a:rPr lang="tr-TR" sz="2400" dirty="0" err="1" smtClean="0">
                <a:latin typeface="Comic Sans MS" panose="030F0702030302020204" pitchFamily="66" charset="0"/>
              </a:rPr>
              <a:t>are</a:t>
            </a:r>
            <a:r>
              <a:rPr lang="tr-TR" sz="2400" dirty="0" smtClean="0">
                <a:latin typeface="Comic Sans MS" panose="030F0702030302020204" pitchFamily="66" charset="0"/>
              </a:rPr>
              <a:t> </a:t>
            </a:r>
            <a:r>
              <a:rPr lang="tr-TR" sz="2400" dirty="0" err="1" smtClean="0">
                <a:latin typeface="Comic Sans MS" panose="030F0702030302020204" pitchFamily="66" charset="0"/>
              </a:rPr>
              <a:t>very</a:t>
            </a:r>
            <a:r>
              <a:rPr lang="tr-TR" sz="2400" dirty="0" smtClean="0">
                <a:latin typeface="Comic Sans MS" panose="030F0702030302020204" pitchFamily="66" charset="0"/>
              </a:rPr>
              <a:t> </a:t>
            </a:r>
            <a:r>
              <a:rPr lang="en-US" sz="2400" b="1" dirty="0" err="1" smtClean="0">
                <a:latin typeface="Comic Sans MS" panose="030F0702030302020204" pitchFamily="66" charset="0"/>
              </a:rPr>
              <a:t>frie</a:t>
            </a:r>
            <a:r>
              <a:rPr lang="tr-TR" sz="2400" b="1" dirty="0" err="1" smtClean="0">
                <a:latin typeface="Comic Sans MS" panose="030F0702030302020204" pitchFamily="66" charset="0"/>
              </a:rPr>
              <a:t>ndly</a:t>
            </a:r>
            <a:r>
              <a:rPr lang="tr-TR" sz="2400" b="1" dirty="0" smtClean="0">
                <a:latin typeface="Comic Sans MS" panose="030F0702030302020204" pitchFamily="66" charset="0"/>
              </a:rPr>
              <a:t>, </a:t>
            </a:r>
            <a:r>
              <a:rPr lang="tr-TR" sz="2400" b="1" dirty="0" err="1" smtClean="0">
                <a:latin typeface="Comic Sans MS" panose="030F0702030302020204" pitchFamily="66" charset="0"/>
              </a:rPr>
              <a:t>helpful</a:t>
            </a:r>
            <a:r>
              <a:rPr lang="tr-TR" sz="2400" b="1" dirty="0" smtClean="0">
                <a:latin typeface="Comic Sans MS" panose="030F0702030302020204" pitchFamily="66" charset="0"/>
              </a:rPr>
              <a:t> </a:t>
            </a:r>
            <a:r>
              <a:rPr lang="tr-TR" sz="2400" b="1" dirty="0" err="1" smtClean="0">
                <a:latin typeface="Comic Sans MS" panose="030F0702030302020204" pitchFamily="66" charset="0"/>
              </a:rPr>
              <a:t>and</a:t>
            </a:r>
            <a:r>
              <a:rPr lang="tr-TR" sz="2400" b="1" dirty="0" smtClean="0">
                <a:latin typeface="Comic Sans MS" panose="030F0702030302020204" pitchFamily="66" charset="0"/>
              </a:rPr>
              <a:t> </a:t>
            </a:r>
            <a:r>
              <a:rPr lang="tr-TR" sz="2400" b="1" dirty="0" err="1" smtClean="0">
                <a:latin typeface="Comic Sans MS" panose="030F0702030302020204" pitchFamily="66" charset="0"/>
              </a:rPr>
              <a:t>generous</a:t>
            </a:r>
            <a:r>
              <a:rPr lang="tr-TR" sz="2400" b="1" dirty="0" smtClean="0">
                <a:latin typeface="Comic Sans MS" panose="030F0702030302020204" pitchFamily="66" charset="0"/>
              </a:rPr>
              <a:t> </a:t>
            </a:r>
            <a:r>
              <a:rPr lang="tr-TR" sz="2400" dirty="0" err="1" smtClean="0">
                <a:latin typeface="Comic Sans MS" panose="030F0702030302020204" pitchFamily="66" charset="0"/>
              </a:rPr>
              <a:t>people</a:t>
            </a:r>
            <a:r>
              <a:rPr lang="tr-TR" sz="2400" dirty="0">
                <a:latin typeface="Comic Sans MS" panose="030F0702030302020204" pitchFamily="66" charset="0"/>
              </a:rPr>
              <a:t>.</a:t>
            </a:r>
            <a:r>
              <a:rPr lang="en-US" sz="2400" dirty="0">
                <a:latin typeface="Comic Sans MS" panose="030F0702030302020204" pitchFamily="66" charset="0"/>
              </a:rPr>
              <a:t> </a:t>
            </a:r>
            <a:endParaRPr lang="tr-TR" sz="2400" dirty="0" smtClean="0">
              <a:latin typeface="Comic Sans MS" panose="030F0702030302020204" pitchFamily="66" charset="0"/>
            </a:endParaRPr>
          </a:p>
          <a:p>
            <a:pPr marL="0" indent="0" algn="ctr">
              <a:buNone/>
            </a:pPr>
            <a:r>
              <a:rPr lang="tr-TR" sz="2400" dirty="0" err="1" smtClean="0">
                <a:latin typeface="Comic Sans MS" panose="030F0702030302020204" pitchFamily="66" charset="0"/>
              </a:rPr>
              <a:t>They</a:t>
            </a:r>
            <a:r>
              <a:rPr lang="tr-TR" sz="2400" dirty="0" smtClean="0">
                <a:latin typeface="Comic Sans MS" panose="030F0702030302020204" pitchFamily="66" charset="0"/>
              </a:rPr>
              <a:t> </a:t>
            </a:r>
            <a:r>
              <a:rPr lang="tr-TR" sz="2400" dirty="0" err="1" smtClean="0">
                <a:latin typeface="Comic Sans MS" panose="030F0702030302020204" pitchFamily="66" charset="0"/>
              </a:rPr>
              <a:t>love</a:t>
            </a:r>
            <a:r>
              <a:rPr lang="tr-TR" sz="2400" dirty="0">
                <a:latin typeface="Comic Sans MS" panose="030F0702030302020204" pitchFamily="66" charset="0"/>
              </a:rPr>
              <a:t> </a:t>
            </a:r>
            <a:r>
              <a:rPr lang="tr-TR" sz="2400" dirty="0" err="1" smtClean="0">
                <a:latin typeface="Comic Sans MS" panose="030F0702030302020204" pitchFamily="66" charset="0"/>
              </a:rPr>
              <a:t>helping</a:t>
            </a:r>
            <a:r>
              <a:rPr lang="tr-TR" sz="2400" dirty="0" smtClean="0">
                <a:latin typeface="Comic Sans MS" panose="030F0702030302020204" pitchFamily="66" charset="0"/>
              </a:rPr>
              <a:t> </a:t>
            </a:r>
            <a:r>
              <a:rPr lang="tr-TR" sz="2400" dirty="0" err="1" smtClean="0">
                <a:latin typeface="Comic Sans MS" panose="030F0702030302020204" pitchFamily="66" charset="0"/>
              </a:rPr>
              <a:t>others</a:t>
            </a:r>
            <a:r>
              <a:rPr lang="tr-TR" sz="2400" dirty="0" smtClean="0">
                <a:latin typeface="Comic Sans MS" panose="030F0702030302020204" pitchFamily="66" charset="0"/>
              </a:rPr>
              <a:t> </a:t>
            </a:r>
            <a:r>
              <a:rPr lang="tr-TR" sz="2400" dirty="0" err="1" smtClean="0">
                <a:latin typeface="Comic Sans MS" panose="030F0702030302020204" pitchFamily="66" charset="0"/>
              </a:rPr>
              <a:t>and</a:t>
            </a:r>
            <a:r>
              <a:rPr lang="tr-TR" sz="2400" dirty="0">
                <a:latin typeface="Comic Sans MS" panose="030F0702030302020204" pitchFamily="66" charset="0"/>
              </a:rPr>
              <a:t> </a:t>
            </a:r>
            <a:r>
              <a:rPr lang="en-US" sz="2400" b="1" dirty="0" smtClean="0">
                <a:latin typeface="Comic Sans MS" panose="030F0702030302020204" pitchFamily="66" charset="0"/>
              </a:rPr>
              <a:t>welcoming</a:t>
            </a:r>
            <a:r>
              <a:rPr lang="en-US" sz="2400" b="1" dirty="0">
                <a:latin typeface="Comic Sans MS" panose="030F0702030302020204" pitchFamily="66" charset="0"/>
              </a:rPr>
              <a:t> to guests and </a:t>
            </a:r>
            <a:r>
              <a:rPr lang="en-US" sz="2400" b="1" dirty="0" smtClean="0">
                <a:latin typeface="Comic Sans MS" panose="030F0702030302020204" pitchFamily="66" charset="0"/>
              </a:rPr>
              <a:t>visitors</a:t>
            </a:r>
            <a:r>
              <a:rPr lang="tr-TR" sz="2400" dirty="0" smtClean="0">
                <a:latin typeface="Comic Sans MS" panose="030F0702030302020204" pitchFamily="66" charset="0"/>
              </a:rPr>
              <a:t>.</a:t>
            </a:r>
            <a:r>
              <a:rPr lang="en-US" sz="2400" dirty="0">
                <a:latin typeface="Comic Sans MS" panose="030F0702030302020204" pitchFamily="66" charset="0"/>
              </a:rPr>
              <a:t> </a:t>
            </a:r>
            <a:endParaRPr lang="tr-TR" sz="24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664" y="1721586"/>
            <a:ext cx="5719058" cy="3287588"/>
          </a:xfrm>
          <a:prstGeom prst="rect">
            <a:avLst/>
          </a:prstGeom>
        </p:spPr>
      </p:pic>
      <p:sp>
        <p:nvSpPr>
          <p:cNvPr id="7" name="Metin kutusu 6"/>
          <p:cNvSpPr txBox="1"/>
          <p:nvPr/>
        </p:nvSpPr>
        <p:spPr>
          <a:xfrm>
            <a:off x="1008507" y="1902675"/>
            <a:ext cx="4786693" cy="954107"/>
          </a:xfrm>
          <a:prstGeom prst="rect">
            <a:avLst/>
          </a:prstGeom>
          <a:noFill/>
        </p:spPr>
        <p:txBody>
          <a:bodyPr wrap="square" rtlCol="0">
            <a:spAutoFit/>
          </a:bodyPr>
          <a:lstStyle/>
          <a:p>
            <a:r>
              <a:rPr lang="en-US" sz="2800" dirty="0">
                <a:latin typeface="Comic Sans MS" panose="030F0702030302020204" pitchFamily="66" charset="0"/>
              </a:rPr>
              <a:t>Turkish people are known for their </a:t>
            </a:r>
            <a:r>
              <a:rPr lang="en-US" sz="2800" b="1" dirty="0">
                <a:latin typeface="Comic Sans MS" panose="030F0702030302020204" pitchFamily="66" charset="0"/>
              </a:rPr>
              <a:t>hospitality</a:t>
            </a:r>
            <a:r>
              <a:rPr lang="tr-TR" sz="2800" dirty="0">
                <a:latin typeface="Comic Sans MS" panose="030F0702030302020204" pitchFamily="66" charset="0"/>
              </a:rPr>
              <a:t>.</a:t>
            </a:r>
            <a:endParaRPr lang="tr-TR" sz="2800" dirty="0"/>
          </a:p>
        </p:txBody>
      </p:sp>
    </p:spTree>
    <p:extLst>
      <p:ext uri="{BB962C8B-B14F-4D97-AF65-F5344CB8AC3E}">
        <p14:creationId xmlns:p14="http://schemas.microsoft.com/office/powerpoint/2010/main" val="118715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a:t>
            </a:r>
            <a:r>
              <a:rPr lang="tr-TR" sz="4800" b="1" dirty="0" err="1" smtClean="0"/>
              <a:t>Their</a:t>
            </a:r>
            <a:r>
              <a:rPr lang="tr-TR" sz="4800" b="1" dirty="0" smtClean="0"/>
              <a:t> </a:t>
            </a:r>
            <a:r>
              <a:rPr lang="tr-TR" sz="4800" b="1" dirty="0"/>
              <a:t>respect for family</a:t>
            </a:r>
            <a:r>
              <a:rPr lang="tr-TR" dirty="0"/>
              <a:t/>
            </a:r>
            <a:br>
              <a:rPr lang="tr-TR" dirty="0"/>
            </a:br>
            <a:endParaRPr lang="tr-TR" dirty="0"/>
          </a:p>
        </p:txBody>
      </p:sp>
      <p:sp>
        <p:nvSpPr>
          <p:cNvPr id="3" name="İçerik Yer Tutucusu 2"/>
          <p:cNvSpPr>
            <a:spLocks noGrp="1"/>
          </p:cNvSpPr>
          <p:nvPr>
            <p:ph idx="1"/>
          </p:nvPr>
        </p:nvSpPr>
        <p:spPr>
          <a:xfrm>
            <a:off x="7220218" y="1683541"/>
            <a:ext cx="4079212" cy="4656621"/>
          </a:xfrm>
        </p:spPr>
        <p:txBody>
          <a:bodyPr>
            <a:noAutofit/>
          </a:bodyPr>
          <a:lstStyle/>
          <a:p>
            <a:r>
              <a:rPr lang="en-US" sz="2400" dirty="0">
                <a:latin typeface="Comic Sans MS" panose="030F0702030302020204" pitchFamily="66" charset="0"/>
              </a:rPr>
              <a:t>Family is very important in Turkey, and Turkish people always put family first, making sure to respect and take care of them. Many Turkish people prefer to live with their parents until they marry and start their own families.</a:t>
            </a:r>
            <a:endParaRPr lang="tr-TR" sz="24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18" y="1683541"/>
            <a:ext cx="5689183" cy="4190927"/>
          </a:xfrm>
          <a:prstGeom prst="rect">
            <a:avLst/>
          </a:prstGeom>
        </p:spPr>
      </p:pic>
    </p:spTree>
    <p:extLst>
      <p:ext uri="{BB962C8B-B14F-4D97-AF65-F5344CB8AC3E}">
        <p14:creationId xmlns:p14="http://schemas.microsoft.com/office/powerpoint/2010/main" val="375935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9378" y="679398"/>
            <a:ext cx="10058400" cy="1371600"/>
          </a:xfrm>
        </p:spPr>
        <p:txBody>
          <a:bodyPr/>
          <a:lstStyle/>
          <a:p>
            <a:r>
              <a:rPr lang="tr-TR" sz="4800" dirty="0" smtClean="0"/>
              <a:t>3. </a:t>
            </a:r>
            <a:r>
              <a:rPr lang="tr-TR" sz="4800" b="1" dirty="0" err="1" smtClean="0"/>
              <a:t>Their</a:t>
            </a:r>
            <a:r>
              <a:rPr lang="tr-TR" sz="4800" b="1" dirty="0" smtClean="0"/>
              <a:t> </a:t>
            </a:r>
            <a:r>
              <a:rPr lang="tr-TR" sz="4800" b="1" dirty="0"/>
              <a:t>close friendships</a:t>
            </a:r>
            <a:r>
              <a:rPr lang="tr-TR" dirty="0"/>
              <a:t/>
            </a:r>
            <a:br>
              <a:rPr lang="tr-TR" dirty="0"/>
            </a:br>
            <a:endParaRPr lang="tr-TR" dirty="0"/>
          </a:p>
        </p:txBody>
      </p:sp>
      <p:sp>
        <p:nvSpPr>
          <p:cNvPr id="3" name="İçerik Yer Tutucusu 2"/>
          <p:cNvSpPr>
            <a:spLocks noGrp="1"/>
          </p:cNvSpPr>
          <p:nvPr>
            <p:ph idx="1"/>
          </p:nvPr>
        </p:nvSpPr>
        <p:spPr>
          <a:xfrm>
            <a:off x="6449568" y="1978147"/>
            <a:ext cx="4728210" cy="3849624"/>
          </a:xfrm>
        </p:spPr>
        <p:txBody>
          <a:bodyPr>
            <a:noAutofit/>
          </a:bodyPr>
          <a:lstStyle/>
          <a:p>
            <a:r>
              <a:rPr lang="en-US" sz="2400" dirty="0">
                <a:latin typeface="Comic Sans MS" panose="030F0702030302020204" pitchFamily="66" charset="0"/>
              </a:rPr>
              <a:t>As well as their family, </a:t>
            </a:r>
            <a:r>
              <a:rPr lang="en-US" sz="2400" dirty="0" smtClean="0">
                <a:latin typeface="Comic Sans MS" panose="030F0702030302020204" pitchFamily="66" charset="0"/>
              </a:rPr>
              <a:t>Turk</a:t>
            </a:r>
            <a:r>
              <a:rPr lang="tr-TR" sz="2400" dirty="0" err="1" smtClean="0">
                <a:latin typeface="Comic Sans MS" panose="030F0702030302020204" pitchFamily="66" charset="0"/>
              </a:rPr>
              <a:t>ish</a:t>
            </a:r>
            <a:r>
              <a:rPr lang="en-US" sz="2400" dirty="0" smtClean="0">
                <a:latin typeface="Comic Sans MS" panose="030F0702030302020204" pitchFamily="66" charset="0"/>
              </a:rPr>
              <a:t> </a:t>
            </a:r>
            <a:r>
              <a:rPr lang="en-US" sz="2400" dirty="0">
                <a:latin typeface="Comic Sans MS" panose="030F0702030302020204" pitchFamily="66" charset="0"/>
              </a:rPr>
              <a:t>people are very close to their friends, and have a deep respect for friendships. In Turkey, you can rely on your friends to be by your side during the best and worst of days.</a:t>
            </a:r>
            <a:endParaRPr lang="tr-TR" sz="24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035" y="1767919"/>
            <a:ext cx="5076825" cy="3987001"/>
          </a:xfrm>
          <a:prstGeom prst="rect">
            <a:avLst/>
          </a:prstGeom>
        </p:spPr>
      </p:pic>
    </p:spTree>
    <p:extLst>
      <p:ext uri="{BB962C8B-B14F-4D97-AF65-F5344CB8AC3E}">
        <p14:creationId xmlns:p14="http://schemas.microsoft.com/office/powerpoint/2010/main" val="765370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5400" b="1" dirty="0" smtClean="0"/>
              <a:t>4. </a:t>
            </a:r>
            <a:r>
              <a:rPr lang="en-US" sz="5400" b="1" dirty="0" smtClean="0"/>
              <a:t>Their </a:t>
            </a:r>
            <a:r>
              <a:rPr lang="en-US" sz="5400" b="1" dirty="0"/>
              <a:t>belief in love and romance</a:t>
            </a:r>
            <a:r>
              <a:rPr lang="en-US" dirty="0"/>
              <a:t/>
            </a:r>
            <a:br>
              <a:rPr lang="en-US" dirty="0"/>
            </a:br>
            <a:endParaRPr lang="tr-TR" dirty="0"/>
          </a:p>
        </p:txBody>
      </p:sp>
      <p:sp>
        <p:nvSpPr>
          <p:cNvPr id="3" name="İçerik Yer Tutucusu 2"/>
          <p:cNvSpPr>
            <a:spLocks noGrp="1"/>
          </p:cNvSpPr>
          <p:nvPr>
            <p:ph idx="1"/>
          </p:nvPr>
        </p:nvSpPr>
        <p:spPr>
          <a:xfrm>
            <a:off x="798576" y="1672018"/>
            <a:ext cx="4917807" cy="3849624"/>
          </a:xfrm>
        </p:spPr>
        <p:txBody>
          <a:bodyPr>
            <a:noAutofit/>
          </a:bodyPr>
          <a:lstStyle/>
          <a:p>
            <a:r>
              <a:rPr lang="en-US" sz="2400" dirty="0">
                <a:latin typeface="Comic Sans MS" panose="030F0702030302020204" pitchFamily="66" charset="0"/>
              </a:rPr>
              <a:t>Turkish people are very much in love with love. They believe in soulmates and true love, and </a:t>
            </a:r>
            <a:r>
              <a:rPr lang="en-US" sz="2400" dirty="0" err="1">
                <a:latin typeface="Comic Sans MS" panose="030F0702030302020204" pitchFamily="66" charset="0"/>
              </a:rPr>
              <a:t>savour</a:t>
            </a:r>
            <a:r>
              <a:rPr lang="en-US" sz="2400" dirty="0">
                <a:latin typeface="Comic Sans MS" panose="030F0702030302020204" pitchFamily="66" charset="0"/>
              </a:rPr>
              <a:t> all the emotions that come with falling for a special someone. Turkish songs, whether pop or thousand-year-old folk, are almost always about the joys and woes of love.</a:t>
            </a:r>
            <a:endParaRPr lang="tr-TR" sz="24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607" y="1672018"/>
            <a:ext cx="5311281" cy="3872294"/>
          </a:xfrm>
          <a:prstGeom prst="rect">
            <a:avLst/>
          </a:prstGeom>
        </p:spPr>
      </p:pic>
    </p:spTree>
    <p:extLst>
      <p:ext uri="{BB962C8B-B14F-4D97-AF65-F5344CB8AC3E}">
        <p14:creationId xmlns:p14="http://schemas.microsoft.com/office/powerpoint/2010/main" val="5981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5370" y="953716"/>
            <a:ext cx="8686800" cy="1247166"/>
          </a:xfrm>
        </p:spPr>
        <p:txBody>
          <a:bodyPr>
            <a:normAutofit fontScale="90000"/>
          </a:bodyPr>
          <a:lstStyle/>
          <a:p>
            <a:r>
              <a:rPr lang="tr-TR" sz="5300" b="1" dirty="0" smtClean="0"/>
              <a:t>5. </a:t>
            </a:r>
            <a:r>
              <a:rPr lang="tr-TR" sz="5300" b="1" dirty="0" err="1" smtClean="0"/>
              <a:t>Their</a:t>
            </a:r>
            <a:r>
              <a:rPr lang="tr-TR" sz="5300" b="1" dirty="0" smtClean="0"/>
              <a:t> </a:t>
            </a:r>
            <a:r>
              <a:rPr lang="tr-TR" sz="5300" b="1" dirty="0"/>
              <a:t>fantastic cooking skills</a:t>
            </a:r>
            <a:r>
              <a:rPr lang="tr-TR" dirty="0"/>
              <a:t/>
            </a:r>
            <a:br>
              <a:rPr lang="tr-TR" dirty="0"/>
            </a:br>
            <a:endParaRPr lang="tr-TR" dirty="0"/>
          </a:p>
        </p:txBody>
      </p:sp>
      <p:pic>
        <p:nvPicPr>
          <p:cNvPr id="16" name="İçerik Yer Tutucusu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370" y="2007323"/>
            <a:ext cx="4575350" cy="3434106"/>
          </a:xfrm>
        </p:spPr>
      </p:pic>
      <p:sp>
        <p:nvSpPr>
          <p:cNvPr id="17" name="Metin kutusu 16"/>
          <p:cNvSpPr txBox="1"/>
          <p:nvPr/>
        </p:nvSpPr>
        <p:spPr>
          <a:xfrm>
            <a:off x="5910072" y="2200882"/>
            <a:ext cx="5218176" cy="3046988"/>
          </a:xfrm>
          <a:prstGeom prst="rect">
            <a:avLst/>
          </a:prstGeom>
          <a:noFill/>
        </p:spPr>
        <p:txBody>
          <a:bodyPr wrap="square" rtlCol="0">
            <a:spAutoFit/>
          </a:bodyPr>
          <a:lstStyle/>
          <a:p>
            <a:r>
              <a:rPr lang="en-US" sz="2800" dirty="0" smtClean="0">
                <a:latin typeface="Comic Sans MS" panose="030F0702030302020204" pitchFamily="66" charset="0"/>
              </a:rPr>
              <a:t>One element that every visitor to Turkey will talk about extensively is the amazing food – and Turkish people have a true talent for creating amazing dishes.</a:t>
            </a:r>
            <a:endParaRPr lang="tr-TR" sz="2800" dirty="0" smtClean="0">
              <a:latin typeface="Comic Sans MS" panose="030F0702030302020204" pitchFamily="66" charset="0"/>
            </a:endParaRPr>
          </a:p>
          <a:p>
            <a:endParaRPr lang="tr-TR" sz="2400" dirty="0">
              <a:latin typeface="Comic Sans MS" panose="030F0702030302020204" pitchFamily="66" charset="0"/>
            </a:endParaRPr>
          </a:p>
        </p:txBody>
      </p:sp>
    </p:spTree>
    <p:extLst>
      <p:ext uri="{BB962C8B-B14F-4D97-AF65-F5344CB8AC3E}">
        <p14:creationId xmlns:p14="http://schemas.microsoft.com/office/powerpoint/2010/main" val="7530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800" b="1" dirty="0" smtClean="0"/>
              <a:t>6. </a:t>
            </a:r>
            <a:r>
              <a:rPr lang="tr-TR" sz="4800" b="1" dirty="0" err="1" smtClean="0"/>
              <a:t>Their</a:t>
            </a:r>
            <a:r>
              <a:rPr lang="tr-TR" sz="4800" b="1" dirty="0" smtClean="0"/>
              <a:t> </a:t>
            </a:r>
            <a:r>
              <a:rPr lang="tr-TR" sz="4800" b="1" dirty="0"/>
              <a:t>many talents</a:t>
            </a:r>
            <a:r>
              <a:rPr lang="tr-TR" dirty="0"/>
              <a:t/>
            </a:r>
            <a:br>
              <a:rPr lang="tr-TR" dirty="0"/>
            </a:br>
            <a:endParaRPr lang="tr-TR" dirty="0"/>
          </a:p>
        </p:txBody>
      </p:sp>
      <p:sp>
        <p:nvSpPr>
          <p:cNvPr id="3" name="İçerik Yer Tutucusu 2"/>
          <p:cNvSpPr>
            <a:spLocks noGrp="1"/>
          </p:cNvSpPr>
          <p:nvPr>
            <p:ph idx="1"/>
          </p:nvPr>
        </p:nvSpPr>
        <p:spPr>
          <a:xfrm>
            <a:off x="799337" y="1634044"/>
            <a:ext cx="4309111" cy="4120738"/>
          </a:xfrm>
        </p:spPr>
        <p:txBody>
          <a:bodyPr>
            <a:noAutofit/>
          </a:bodyPr>
          <a:lstStyle/>
          <a:p>
            <a:r>
              <a:rPr lang="en-US" sz="2600" dirty="0" smtClean="0">
                <a:latin typeface="Comic Sans MS" panose="030F0702030302020204" pitchFamily="66" charset="0"/>
              </a:rPr>
              <a:t>As well as their amazing cooking skills, Turkey’s people have many talents, whether they are traditional craftspeople, fashion designers, actors, singers, athletes, film directors, authors or intellectuals.</a:t>
            </a:r>
            <a:endParaRPr lang="tr-TR" sz="26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558" y="1609502"/>
            <a:ext cx="6223449" cy="4120738"/>
          </a:xfrm>
          <a:prstGeom prst="rect">
            <a:avLst/>
          </a:prstGeom>
        </p:spPr>
      </p:pic>
    </p:spTree>
    <p:extLst>
      <p:ext uri="{BB962C8B-B14F-4D97-AF65-F5344CB8AC3E}">
        <p14:creationId xmlns:p14="http://schemas.microsoft.com/office/powerpoint/2010/main" val="2237539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880" y="788898"/>
            <a:ext cx="10058400" cy="1371600"/>
          </a:xfrm>
        </p:spPr>
        <p:txBody>
          <a:bodyPr/>
          <a:lstStyle/>
          <a:p>
            <a:r>
              <a:rPr lang="tr-TR" sz="4800" b="1" dirty="0" smtClean="0"/>
              <a:t>7.</a:t>
            </a:r>
            <a:r>
              <a:rPr lang="en-US" sz="4800" b="1" dirty="0" smtClean="0"/>
              <a:t>Their </a:t>
            </a:r>
            <a:r>
              <a:rPr lang="en-US" sz="4800" b="1" dirty="0"/>
              <a:t>timeless traditions and culture</a:t>
            </a:r>
            <a:r>
              <a:rPr lang="en-US" dirty="0"/>
              <a:t/>
            </a:r>
            <a:br>
              <a:rPr lang="en-US" dirty="0"/>
            </a:br>
            <a:endParaRPr lang="tr-TR" dirty="0"/>
          </a:p>
        </p:txBody>
      </p:sp>
      <p:sp>
        <p:nvSpPr>
          <p:cNvPr id="3" name="İçerik Yer Tutucusu 2"/>
          <p:cNvSpPr>
            <a:spLocks noGrp="1"/>
          </p:cNvSpPr>
          <p:nvPr>
            <p:ph idx="1"/>
          </p:nvPr>
        </p:nvSpPr>
        <p:spPr>
          <a:xfrm>
            <a:off x="1139952" y="1810161"/>
            <a:ext cx="5516880" cy="3849624"/>
          </a:xfrm>
        </p:spPr>
        <p:txBody>
          <a:bodyPr>
            <a:normAutofit/>
          </a:bodyPr>
          <a:lstStyle/>
          <a:p>
            <a:r>
              <a:rPr lang="en-US" sz="2800" dirty="0">
                <a:latin typeface="Comic Sans MS" panose="030F0702030302020204" pitchFamily="66" charset="0"/>
              </a:rPr>
              <a:t>Even though Turkey is quite the modern country, there are many traditions and cultural elements that have survived through the ages. From folk dance and music to literature and art, Turkey’s past is celebrated and preserved</a:t>
            </a:r>
            <a:r>
              <a:rPr lang="en-US" sz="2400" dirty="0">
                <a:latin typeface="Comic Sans MS" panose="030F0702030302020204" pitchFamily="66" charset="0"/>
              </a:rPr>
              <a:t>.</a:t>
            </a:r>
            <a:endParaRPr lang="tr-TR" sz="2400"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76" y="1726205"/>
            <a:ext cx="4053840" cy="4017537"/>
          </a:xfrm>
          <a:prstGeom prst="rect">
            <a:avLst/>
          </a:prstGeom>
        </p:spPr>
      </p:pic>
    </p:spTree>
    <p:extLst>
      <p:ext uri="{BB962C8B-B14F-4D97-AF65-F5344CB8AC3E}">
        <p14:creationId xmlns:p14="http://schemas.microsoft.com/office/powerpoint/2010/main" val="3135556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097_TF56410444.potx" id="{3B8DEEB3-313C-4B71-A4A5-031D76F4E728}" vid="{0644D0AF-7661-49D6-979C-6836A4C4D511}"/>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Çiçekli Süs</Template>
  <TotalTime>763</TotalTime>
  <Words>355</Words>
  <Application>Microsoft Office PowerPoint</Application>
  <PresentationFormat>Geniş ekran</PresentationFormat>
  <Paragraphs>21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Avenir Next LT Pro</vt:lpstr>
      <vt:lpstr>Avenir Next LT Pro Light</vt:lpstr>
      <vt:lpstr>Calibri</vt:lpstr>
      <vt:lpstr>Comic Sans MS</vt:lpstr>
      <vt:lpstr>Garamond</vt:lpstr>
      <vt:lpstr>SavonVTI</vt:lpstr>
      <vt:lpstr>BEAUTY OF TURKISH PEOPLE</vt:lpstr>
      <vt:lpstr>There are so many the beauties of Turkish people. </vt:lpstr>
      <vt:lpstr>1.Hospitality</vt:lpstr>
      <vt:lpstr>2. Their respect for family </vt:lpstr>
      <vt:lpstr>3. Their close friendships </vt:lpstr>
      <vt:lpstr>4. Their belief in love and romance </vt:lpstr>
      <vt:lpstr>5. Their fantastic cooking skills </vt:lpstr>
      <vt:lpstr>6. Their many talents </vt:lpstr>
      <vt:lpstr>7.Their timeless traditions and culture </vt:lpstr>
      <vt:lpstr>8.Their pride in their country </vt:lpstr>
      <vt:lpstr>Thank you for listening to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dc:title>
  <dc:creator>erhan balaban</dc:creator>
  <cp:lastModifiedBy>gülcay baykal</cp:lastModifiedBy>
  <cp:revision>21</cp:revision>
  <dcterms:created xsi:type="dcterms:W3CDTF">2021-11-01T17:43:40Z</dcterms:created>
  <dcterms:modified xsi:type="dcterms:W3CDTF">2021-12-14T15:53:09Z</dcterms:modified>
</cp:coreProperties>
</file>