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Public Sans" panose="020B0604020202020204" charset="-94"/>
      <p:regular r:id="rId35"/>
    </p:embeddedFont>
    <p:embeddedFont>
      <p:font typeface="DejaVu Serif" panose="020B0604020202020204" charset="0"/>
      <p:regular r:id="rId36"/>
    </p:embeddedFont>
    <p:embeddedFont>
      <p:font typeface="29LT Zeyn Light" panose="020B0604020202020204" charset="-78"/>
      <p:regular r:id="rId37"/>
    </p:embeddedFont>
    <p:embeddedFont>
      <p:font typeface="Abril Fatface" panose="020B0604020202020204" charset="-94"/>
      <p:regular r:id="rId38"/>
    </p:embeddedFont>
    <p:embeddedFont>
      <p:font typeface="Public Sans Bold" panose="020B0604020202020204" charset="-94"/>
      <p:regular r:id="rId39"/>
    </p:embeddedFont>
    <p:embeddedFont>
      <p:font typeface="29LT Zeyn Light Bold" panose="020B0604020202020204" charset="-78"/>
      <p:regular r:id="rId40"/>
    </p:embeddedFont>
    <p:embeddedFont>
      <p:font typeface="Calibri" panose="020F0502020204030204" pitchFamily="34" charset="0"/>
      <p:regular r:id="rId41"/>
      <p:bold r:id="rId42"/>
      <p:italic r:id="rId43"/>
      <p:boldItalic r:id="rId44"/>
    </p:embeddedFont>
    <p:embeddedFont>
      <p:font typeface="Arbutus Slab" panose="020B0604020202020204" charset="-94"/>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2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AutoShape 2"/>
          <p:cNvSpPr/>
          <p:nvPr/>
        </p:nvSpPr>
        <p:spPr>
          <a:xfrm>
            <a:off x="1028700" y="0"/>
            <a:ext cx="9525" cy="10287000"/>
          </a:xfrm>
          <a:prstGeom prst="rect">
            <a:avLst/>
          </a:prstGeom>
          <a:solidFill>
            <a:srgbClr val="FFFFFF">
              <a:alpha val="49804"/>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5468" y="454001"/>
            <a:ext cx="312737" cy="312737"/>
          </a:xfrm>
          <a:prstGeom prst="rect">
            <a:avLst/>
          </a:prstGeom>
        </p:spPr>
      </p:pic>
      <p:pic>
        <p:nvPicPr>
          <p:cNvPr id="4" name="Picture 4"/>
          <p:cNvPicPr>
            <a:picLocks noChangeAspect="1"/>
          </p:cNvPicPr>
          <p:nvPr/>
        </p:nvPicPr>
        <p:blipFill>
          <a:blip r:embed="rId4">
            <a:alphaModFix amt="80000"/>
          </a:blip>
          <a:srcRect/>
          <a:stretch>
            <a:fillRect/>
          </a:stretch>
        </p:blipFill>
        <p:spPr>
          <a:xfrm>
            <a:off x="5678294" y="1368092"/>
            <a:ext cx="11581006" cy="7550816"/>
          </a:xfrm>
          <a:prstGeom prst="rect">
            <a:avLst/>
          </a:prstGeom>
        </p:spPr>
      </p:pic>
      <p:grpSp>
        <p:nvGrpSpPr>
          <p:cNvPr id="5" name="Group 5"/>
          <p:cNvGrpSpPr/>
          <p:nvPr/>
        </p:nvGrpSpPr>
        <p:grpSpPr>
          <a:xfrm>
            <a:off x="1038225" y="3160963"/>
            <a:ext cx="9905087" cy="4742800"/>
            <a:chOff x="0" y="0"/>
            <a:chExt cx="13206783" cy="6323733"/>
          </a:xfrm>
        </p:grpSpPr>
        <p:sp>
          <p:nvSpPr>
            <p:cNvPr id="6" name="TextBox 6"/>
            <p:cNvSpPr txBox="1"/>
            <p:nvPr/>
          </p:nvSpPr>
          <p:spPr>
            <a:xfrm>
              <a:off x="0" y="5519756"/>
              <a:ext cx="8772794" cy="803977"/>
            </a:xfrm>
            <a:prstGeom prst="rect">
              <a:avLst/>
            </a:prstGeom>
          </p:spPr>
          <p:txBody>
            <a:bodyPr lIns="0" tIns="0" rIns="0" bIns="0" rtlCol="0" anchor="t">
              <a:spAutoFit/>
            </a:bodyPr>
            <a:lstStyle/>
            <a:p>
              <a:pPr>
                <a:lnSpc>
                  <a:spcPts val="5089"/>
                </a:lnSpc>
              </a:pPr>
              <a:r>
                <a:rPr lang="en-US" sz="3635">
                  <a:solidFill>
                    <a:srgbClr val="F9FAFD"/>
                  </a:solidFill>
                  <a:latin typeface="Public Sans"/>
                </a:rPr>
                <a:t> Tastes of a Splendid Heritage</a:t>
              </a:r>
            </a:p>
          </p:txBody>
        </p:sp>
        <p:sp>
          <p:nvSpPr>
            <p:cNvPr id="7" name="TextBox 7"/>
            <p:cNvSpPr txBox="1"/>
            <p:nvPr/>
          </p:nvSpPr>
          <p:spPr>
            <a:xfrm>
              <a:off x="0" y="228600"/>
              <a:ext cx="13206783" cy="4383687"/>
            </a:xfrm>
            <a:prstGeom prst="rect">
              <a:avLst/>
            </a:prstGeom>
          </p:spPr>
          <p:txBody>
            <a:bodyPr lIns="0" tIns="0" rIns="0" bIns="0" rtlCol="0" anchor="t">
              <a:spAutoFit/>
            </a:bodyPr>
            <a:lstStyle/>
            <a:p>
              <a:pPr>
                <a:lnSpc>
                  <a:spcPts val="12439"/>
                </a:lnSpc>
              </a:pPr>
              <a:r>
                <a:rPr lang="en-US" sz="12439">
                  <a:solidFill>
                    <a:srgbClr val="F9FAFD"/>
                  </a:solidFill>
                  <a:latin typeface="Public Sans Bold"/>
                </a:rPr>
                <a:t>Beauty </a:t>
              </a:r>
              <a:r>
                <a:rPr lang="en-US" sz="12439">
                  <a:solidFill>
                    <a:srgbClr val="1A1514"/>
                  </a:solidFill>
                  <a:latin typeface="Public Sans Bold"/>
                </a:rPr>
                <a:t>of </a:t>
              </a:r>
              <a:r>
                <a:rPr lang="en-US" sz="12439">
                  <a:solidFill>
                    <a:srgbClr val="FFFFFF"/>
                  </a:solidFill>
                  <a:latin typeface="Public Sans Bold"/>
                </a:rPr>
                <a:t>Turkish Food</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132" b="875"/>
          <a:stretch>
            <a:fillRect/>
          </a:stretch>
        </p:blipFill>
        <p:spPr>
          <a:xfrm>
            <a:off x="0" y="0"/>
            <a:ext cx="18288000" cy="10287000"/>
          </a:xfrm>
          <a:prstGeom prst="rect">
            <a:avLst/>
          </a:prstGeom>
        </p:spPr>
      </p:pic>
      <p:sp>
        <p:nvSpPr>
          <p:cNvPr id="3" name="AutoShape 3"/>
          <p:cNvSpPr/>
          <p:nvPr/>
        </p:nvSpPr>
        <p:spPr>
          <a:xfrm>
            <a:off x="1028700" y="0"/>
            <a:ext cx="9525" cy="10287000"/>
          </a:xfrm>
          <a:prstGeom prst="rect">
            <a:avLst/>
          </a:prstGeom>
          <a:solidFill>
            <a:srgbClr val="FFFFFF">
              <a:alpha val="49804"/>
            </a:srgbClr>
          </a:solidFill>
        </p:spPr>
      </p:sp>
      <p:sp>
        <p:nvSpPr>
          <p:cNvPr id="4" name="TextBox 4"/>
          <p:cNvSpPr txBox="1"/>
          <p:nvPr/>
        </p:nvSpPr>
        <p:spPr>
          <a:xfrm>
            <a:off x="765340" y="4676434"/>
            <a:ext cx="16379214" cy="4925219"/>
          </a:xfrm>
          <a:prstGeom prst="rect">
            <a:avLst/>
          </a:prstGeom>
        </p:spPr>
        <p:txBody>
          <a:bodyPr lIns="0" tIns="0" rIns="0" bIns="0" rtlCol="0" anchor="t">
            <a:spAutoFit/>
          </a:bodyPr>
          <a:lstStyle/>
          <a:p>
            <a:pPr algn="ctr">
              <a:lnSpc>
                <a:spcPts val="7831"/>
              </a:lnSpc>
            </a:pPr>
            <a:r>
              <a:rPr lang="en-US" sz="5593">
                <a:solidFill>
                  <a:srgbClr val="F9FAFD"/>
                </a:solidFill>
                <a:latin typeface="DejaVu Serif"/>
              </a:rPr>
              <a:t>Turks must make sure to eat all the food that is on their plates, and scrape the bottom of the plate. Leaving a portion on the plate is considered a sin; this is based on a religious law regarding avoidance of waste.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AutoShape 2"/>
          <p:cNvSpPr/>
          <p:nvPr/>
        </p:nvSpPr>
        <p:spPr>
          <a:xfrm>
            <a:off x="1084252" y="0"/>
            <a:ext cx="9525" cy="10287000"/>
          </a:xfrm>
          <a:prstGeom prst="rect">
            <a:avLst/>
          </a:prstGeom>
          <a:solidFill>
            <a:srgbClr val="FFFFFF">
              <a:alpha val="49804"/>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1020" y="454001"/>
            <a:ext cx="312737" cy="312737"/>
          </a:xfrm>
          <a:prstGeom prst="rect">
            <a:avLst/>
          </a:prstGeom>
        </p:spPr>
      </p:pic>
      <p:pic>
        <p:nvPicPr>
          <p:cNvPr id="4" name="Picture 4"/>
          <p:cNvPicPr>
            <a:picLocks noChangeAspect="1"/>
          </p:cNvPicPr>
          <p:nvPr/>
        </p:nvPicPr>
        <p:blipFill>
          <a:blip r:embed="rId4"/>
          <a:srcRect/>
          <a:stretch>
            <a:fillRect/>
          </a:stretch>
        </p:blipFill>
        <p:spPr>
          <a:xfrm>
            <a:off x="743757" y="1166915"/>
            <a:ext cx="9709662" cy="8091385"/>
          </a:xfrm>
          <a:prstGeom prst="rect">
            <a:avLst/>
          </a:prstGeom>
        </p:spPr>
      </p:pic>
      <p:sp>
        <p:nvSpPr>
          <p:cNvPr id="5" name="TextBox 5"/>
          <p:cNvSpPr txBox="1"/>
          <p:nvPr/>
        </p:nvSpPr>
        <p:spPr>
          <a:xfrm>
            <a:off x="10803439" y="3341115"/>
            <a:ext cx="6455861" cy="6945885"/>
          </a:xfrm>
          <a:prstGeom prst="rect">
            <a:avLst/>
          </a:prstGeom>
        </p:spPr>
        <p:txBody>
          <a:bodyPr lIns="0" tIns="0" rIns="0" bIns="0" rtlCol="0" anchor="t">
            <a:spAutoFit/>
          </a:bodyPr>
          <a:lstStyle/>
          <a:p>
            <a:pPr>
              <a:lnSpc>
                <a:spcPts val="10912"/>
              </a:lnSpc>
            </a:pPr>
            <a:r>
              <a:rPr lang="en-US" sz="9920">
                <a:solidFill>
                  <a:srgbClr val="F9FAFD"/>
                </a:solidFill>
                <a:latin typeface="29LT Zeyn Light"/>
              </a:rPr>
              <a:t>Three Meals of Turkish People</a:t>
            </a:r>
          </a:p>
          <a:p>
            <a:pPr>
              <a:lnSpc>
                <a:spcPts val="10912"/>
              </a:lnSpc>
            </a:pPr>
            <a:endParaRPr lang="en-US" sz="9920">
              <a:solidFill>
                <a:srgbClr val="F9FAFD"/>
              </a:solidFill>
              <a:latin typeface="29LT Zeyn Light"/>
            </a:endParaRPr>
          </a:p>
          <a:p>
            <a:pPr>
              <a:lnSpc>
                <a:spcPts val="10912"/>
              </a:lnSpc>
            </a:pPr>
            <a:endParaRPr lang="en-US" sz="9920">
              <a:solidFill>
                <a:srgbClr val="F9FAFD"/>
              </a:solidFill>
              <a:latin typeface="29LT Zeyn Light"/>
            </a:endParaRPr>
          </a:p>
          <a:p>
            <a:pPr>
              <a:lnSpc>
                <a:spcPts val="10912"/>
              </a:lnSpc>
            </a:pPr>
            <a:endParaRPr lang="en-US" sz="9920">
              <a:solidFill>
                <a:srgbClr val="F9FAFD"/>
              </a:solidFill>
              <a:latin typeface="29LT Zey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59" b="7759"/>
          <a:stretch>
            <a:fillRect/>
          </a:stretch>
        </p:blipFill>
        <p:spPr>
          <a:xfrm>
            <a:off x="0" y="0"/>
            <a:ext cx="18288000" cy="10287000"/>
          </a:xfrm>
          <a:prstGeom prst="rect">
            <a:avLst/>
          </a:prstGeom>
        </p:spPr>
      </p:pic>
      <p:sp>
        <p:nvSpPr>
          <p:cNvPr id="3" name="AutoShape 3"/>
          <p:cNvSpPr/>
          <p:nvPr/>
        </p:nvSpPr>
        <p:spPr>
          <a:xfrm>
            <a:off x="1028700" y="0"/>
            <a:ext cx="9525" cy="10287000"/>
          </a:xfrm>
          <a:prstGeom prst="rect">
            <a:avLst/>
          </a:prstGeom>
          <a:solidFill>
            <a:srgbClr val="FFFFFF">
              <a:alpha val="49804"/>
            </a:srgbClr>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5468" y="454001"/>
            <a:ext cx="312737" cy="312737"/>
          </a:xfrm>
          <a:prstGeom prst="rect">
            <a:avLst/>
          </a:prstGeom>
        </p:spPr>
      </p:pic>
      <p:pic>
        <p:nvPicPr>
          <p:cNvPr id="5" name="Picture 5"/>
          <p:cNvPicPr>
            <a:picLocks noChangeAspect="1"/>
          </p:cNvPicPr>
          <p:nvPr/>
        </p:nvPicPr>
        <p:blipFill>
          <a:blip r:embed="rId5"/>
          <a:srcRect/>
          <a:stretch>
            <a:fillRect/>
          </a:stretch>
        </p:blipFill>
        <p:spPr>
          <a:xfrm>
            <a:off x="-413499" y="-1310139"/>
            <a:ext cx="8241058" cy="12507704"/>
          </a:xfrm>
          <a:prstGeom prst="rect">
            <a:avLst/>
          </a:prstGeom>
        </p:spPr>
      </p:pic>
      <p:sp>
        <p:nvSpPr>
          <p:cNvPr id="6" name="TextBox 6"/>
          <p:cNvSpPr txBox="1"/>
          <p:nvPr/>
        </p:nvSpPr>
        <p:spPr>
          <a:xfrm>
            <a:off x="7827558" y="1604516"/>
            <a:ext cx="10085057" cy="9334227"/>
          </a:xfrm>
          <a:prstGeom prst="rect">
            <a:avLst/>
          </a:prstGeom>
        </p:spPr>
        <p:txBody>
          <a:bodyPr lIns="0" tIns="0" rIns="0" bIns="0" rtlCol="0" anchor="t">
            <a:spAutoFit/>
          </a:bodyPr>
          <a:lstStyle/>
          <a:p>
            <a:pPr algn="ctr">
              <a:lnSpc>
                <a:spcPts val="6315"/>
              </a:lnSpc>
            </a:pPr>
            <a:endParaRPr/>
          </a:p>
          <a:p>
            <a:pPr algn="ctr">
              <a:lnSpc>
                <a:spcPts val="7854"/>
              </a:lnSpc>
            </a:pPr>
            <a:r>
              <a:rPr lang="en-US" sz="5610">
                <a:solidFill>
                  <a:srgbClr val="F9FAFD"/>
                </a:solidFill>
                <a:latin typeface="29LT Zeyn Light"/>
              </a:rPr>
              <a:t>An average Turkish breakfast is exceptionally rich. In a typical Turkish breakfast, you can find a great variety of cheese, black and green olives, butter, ‘sucuk’ (spicy Turkish sausage), eggs (boiled or fried), tomatoes, cucumbers, bread, honey and jam.</a:t>
            </a:r>
          </a:p>
          <a:p>
            <a:pPr algn="ctr">
              <a:lnSpc>
                <a:spcPts val="6315"/>
              </a:lnSpc>
            </a:pPr>
            <a:endParaRPr lang="en-US" sz="5610">
              <a:solidFill>
                <a:srgbClr val="F9FAFD"/>
              </a:solidFill>
              <a:latin typeface="29LT Zeyn Light"/>
            </a:endParaRPr>
          </a:p>
          <a:p>
            <a:pPr algn="ctr">
              <a:lnSpc>
                <a:spcPts val="6315"/>
              </a:lnSpc>
            </a:pPr>
            <a:endParaRPr lang="en-US" sz="5610">
              <a:solidFill>
                <a:srgbClr val="F9FAFD"/>
              </a:solidFill>
              <a:latin typeface="29LT Zeyn Light"/>
            </a:endParaRPr>
          </a:p>
        </p:txBody>
      </p:sp>
      <p:sp>
        <p:nvSpPr>
          <p:cNvPr id="7" name="TextBox 7"/>
          <p:cNvSpPr txBox="1"/>
          <p:nvPr/>
        </p:nvSpPr>
        <p:spPr>
          <a:xfrm>
            <a:off x="4690237" y="438920"/>
            <a:ext cx="10205591" cy="1599568"/>
          </a:xfrm>
          <a:prstGeom prst="rect">
            <a:avLst/>
          </a:prstGeom>
        </p:spPr>
        <p:txBody>
          <a:bodyPr lIns="0" tIns="0" rIns="0" bIns="0" rtlCol="0" anchor="t">
            <a:spAutoFit/>
          </a:bodyPr>
          <a:lstStyle/>
          <a:p>
            <a:pPr algn="ctr">
              <a:lnSpc>
                <a:spcPts val="13159"/>
              </a:lnSpc>
            </a:pPr>
            <a:r>
              <a:rPr lang="en-US" sz="9399">
                <a:solidFill>
                  <a:srgbClr val="F9FAFD"/>
                </a:solidFill>
                <a:latin typeface="Abril Fatface"/>
              </a:rPr>
              <a:t>Turkish Breakfast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681" b="3681"/>
          <a:stretch>
            <a:fillRect/>
          </a:stretch>
        </p:blipFill>
        <p:spPr>
          <a:xfrm>
            <a:off x="0" y="0"/>
            <a:ext cx="7397394" cy="10287000"/>
          </a:xfrm>
          <a:prstGeom prst="rect">
            <a:avLst/>
          </a:prstGeom>
        </p:spPr>
      </p:pic>
      <p:sp>
        <p:nvSpPr>
          <p:cNvPr id="3" name="TextBox 3"/>
          <p:cNvSpPr txBox="1"/>
          <p:nvPr/>
        </p:nvSpPr>
        <p:spPr>
          <a:xfrm>
            <a:off x="7804936" y="904875"/>
            <a:ext cx="9454364" cy="9825136"/>
          </a:xfrm>
          <a:prstGeom prst="rect">
            <a:avLst/>
          </a:prstGeom>
        </p:spPr>
        <p:txBody>
          <a:bodyPr lIns="0" tIns="0" rIns="0" bIns="0" rtlCol="0" anchor="t">
            <a:spAutoFit/>
          </a:bodyPr>
          <a:lstStyle/>
          <a:p>
            <a:pPr algn="ctr">
              <a:lnSpc>
                <a:spcPts val="8657"/>
              </a:lnSpc>
            </a:pPr>
            <a:r>
              <a:rPr lang="en-US" sz="6183">
                <a:solidFill>
                  <a:srgbClr val="F9FAFD"/>
                </a:solidFill>
                <a:latin typeface="29LT Zeyn Light"/>
              </a:rPr>
              <a:t>Pastry products such as ‘börek’, ‘poğaça’, and ‘simit’ are also preferred in a rich Turkish breakfast served with, of course, Turkish tea. </a:t>
            </a:r>
          </a:p>
          <a:p>
            <a:pPr algn="ctr">
              <a:lnSpc>
                <a:spcPts val="8657"/>
              </a:lnSpc>
            </a:pPr>
            <a:r>
              <a:rPr lang="en-US" sz="6183">
                <a:solidFill>
                  <a:srgbClr val="F9FAFD"/>
                </a:solidFill>
                <a:latin typeface="29LT Zeyn Light"/>
              </a:rPr>
              <a:t>Turkish tea is a must in Turkish breakfast. </a:t>
            </a:r>
          </a:p>
          <a:p>
            <a:pPr algn="ctr">
              <a:lnSpc>
                <a:spcPts val="8657"/>
              </a:lnSpc>
            </a:pPr>
            <a:r>
              <a:rPr lang="en-US" sz="6183">
                <a:solidFill>
                  <a:srgbClr val="F9FAFD"/>
                </a:solidFill>
                <a:latin typeface="29LT Zeyn Light"/>
              </a:rPr>
              <a:t>Turkish coffee is served after breakfast. </a:t>
            </a:r>
          </a:p>
          <a:p>
            <a:pPr algn="ctr">
              <a:lnSpc>
                <a:spcPts val="8657"/>
              </a:lnSpc>
            </a:pPr>
            <a:endParaRPr lang="en-US" sz="6183">
              <a:solidFill>
                <a:srgbClr val="F9FAFD"/>
              </a:solidFill>
              <a:latin typeface="29LT Zeyn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95" t="24026" r="44135"/>
          <a:stretch>
            <a:fillRect/>
          </a:stretch>
        </p:blipFill>
        <p:spPr>
          <a:xfrm>
            <a:off x="11250921" y="-40246"/>
            <a:ext cx="7037079" cy="10327246"/>
          </a:xfrm>
          <a:prstGeom prst="rect">
            <a:avLst/>
          </a:prstGeom>
        </p:spPr>
      </p:pic>
      <p:sp>
        <p:nvSpPr>
          <p:cNvPr id="3" name="AutoShape 3"/>
          <p:cNvSpPr/>
          <p:nvPr/>
        </p:nvSpPr>
        <p:spPr>
          <a:xfrm>
            <a:off x="1028700" y="0"/>
            <a:ext cx="9525" cy="10287000"/>
          </a:xfrm>
          <a:prstGeom prst="rect">
            <a:avLst/>
          </a:prstGeom>
          <a:solidFill>
            <a:srgbClr val="FFFFFF">
              <a:alpha val="49804"/>
            </a:srgbClr>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5468" y="454001"/>
            <a:ext cx="312737" cy="312737"/>
          </a:xfrm>
          <a:prstGeom prst="rect">
            <a:avLst/>
          </a:prstGeom>
        </p:spPr>
      </p:pic>
      <p:sp>
        <p:nvSpPr>
          <p:cNvPr id="5" name="TextBox 5"/>
          <p:cNvSpPr txBox="1"/>
          <p:nvPr/>
        </p:nvSpPr>
        <p:spPr>
          <a:xfrm>
            <a:off x="1038225" y="644501"/>
            <a:ext cx="9865217" cy="1474388"/>
          </a:xfrm>
          <a:prstGeom prst="rect">
            <a:avLst/>
          </a:prstGeom>
        </p:spPr>
        <p:txBody>
          <a:bodyPr lIns="0" tIns="0" rIns="0" bIns="0" rtlCol="0" anchor="t">
            <a:spAutoFit/>
          </a:bodyPr>
          <a:lstStyle/>
          <a:p>
            <a:pPr>
              <a:lnSpc>
                <a:spcPts val="10924"/>
              </a:lnSpc>
            </a:pPr>
            <a:r>
              <a:rPr lang="en-US" sz="10924">
                <a:solidFill>
                  <a:srgbClr val="F9FAFD"/>
                </a:solidFill>
                <a:latin typeface="Public Sans Bold"/>
              </a:rPr>
              <a:t>Turkish Lunch</a:t>
            </a:r>
          </a:p>
        </p:txBody>
      </p:sp>
      <p:grpSp>
        <p:nvGrpSpPr>
          <p:cNvPr id="6" name="Group 6"/>
          <p:cNvGrpSpPr/>
          <p:nvPr/>
        </p:nvGrpSpPr>
        <p:grpSpPr>
          <a:xfrm>
            <a:off x="9067800" y="454001"/>
            <a:ext cx="1317100" cy="318135"/>
            <a:chOff x="0" y="0"/>
            <a:chExt cx="1756134" cy="424180"/>
          </a:xfrm>
        </p:grpSpPr>
        <p:sp>
          <p:nvSpPr>
            <p:cNvPr id="7" name="AutoShape 7"/>
            <p:cNvSpPr/>
            <p:nvPr/>
          </p:nvSpPr>
          <p:spPr>
            <a:xfrm>
              <a:off x="0" y="166412"/>
              <a:ext cx="833905" cy="91356"/>
            </a:xfrm>
            <a:prstGeom prst="rect">
              <a:avLst/>
            </a:prstGeom>
            <a:solidFill>
              <a:srgbClr val="FFFFFF"/>
            </a:solidFill>
          </p:spPr>
        </p:sp>
        <p:sp>
          <p:nvSpPr>
            <p:cNvPr id="8" name="TextBox 8"/>
            <p:cNvSpPr txBox="1"/>
            <p:nvPr/>
          </p:nvSpPr>
          <p:spPr>
            <a:xfrm>
              <a:off x="1028440" y="-57150"/>
              <a:ext cx="727694" cy="481330"/>
            </a:xfrm>
            <a:prstGeom prst="rect">
              <a:avLst/>
            </a:prstGeom>
          </p:spPr>
          <p:txBody>
            <a:bodyPr lIns="0" tIns="0" rIns="0" bIns="0" rtlCol="0" anchor="t">
              <a:spAutoFit/>
            </a:bodyPr>
            <a:lstStyle/>
            <a:p>
              <a:pPr algn="r">
                <a:lnSpc>
                  <a:spcPts val="2940"/>
                </a:lnSpc>
              </a:pPr>
              <a:r>
                <a:rPr lang="en-US" sz="2100">
                  <a:solidFill>
                    <a:srgbClr val="F9FAFD"/>
                  </a:solidFill>
                  <a:latin typeface="Public Sans"/>
                </a:rPr>
                <a:t>01</a:t>
              </a:r>
            </a:p>
          </p:txBody>
        </p:sp>
      </p:grpSp>
      <p:sp>
        <p:nvSpPr>
          <p:cNvPr id="9" name="TextBox 9"/>
          <p:cNvSpPr txBox="1"/>
          <p:nvPr/>
        </p:nvSpPr>
        <p:spPr>
          <a:xfrm>
            <a:off x="823981" y="2764753"/>
            <a:ext cx="10426941" cy="6493547"/>
          </a:xfrm>
          <a:prstGeom prst="rect">
            <a:avLst/>
          </a:prstGeom>
        </p:spPr>
        <p:txBody>
          <a:bodyPr lIns="0" tIns="0" rIns="0" bIns="0" rtlCol="0" anchor="t">
            <a:spAutoFit/>
          </a:bodyPr>
          <a:lstStyle/>
          <a:p>
            <a:pPr algn="ctr">
              <a:lnSpc>
                <a:spcPts val="6687"/>
              </a:lnSpc>
            </a:pPr>
            <a:r>
              <a:rPr lang="en-US" sz="4776">
                <a:solidFill>
                  <a:srgbClr val="F9FAFD"/>
                </a:solidFill>
                <a:latin typeface="29LT Zeyn Light"/>
              </a:rPr>
              <a:t>Turkish people may prefer foods similar to breakfast or dinner. This means that you can find many types of foods like vegetables and meat stews,kebab, pasta, pilav, or simply pastry. The lunch depends on the person, yet there are lots of food varieties to choose from.</a:t>
            </a:r>
          </a:p>
          <a:p>
            <a:pPr algn="ctr">
              <a:lnSpc>
                <a:spcPts val="6687"/>
              </a:lnSpc>
            </a:pPr>
            <a:r>
              <a:rPr lang="en-US" sz="4776">
                <a:solidFill>
                  <a:srgbClr val="F9FAFD"/>
                </a:solidFill>
                <a:latin typeface="29LT Zeyn Light"/>
              </a:rPr>
              <a:t>Lunch is usually eaten at cafes or local restaurants.</a:t>
            </a:r>
          </a:p>
          <a:p>
            <a:pPr algn="ctr">
              <a:lnSpc>
                <a:spcPts val="4741"/>
              </a:lnSpc>
            </a:pPr>
            <a:endParaRPr lang="en-US" sz="4776">
              <a:solidFill>
                <a:srgbClr val="F9FAFD"/>
              </a:solidFill>
              <a:latin typeface="29LT Zeyn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AutoShape 2"/>
          <p:cNvSpPr/>
          <p:nvPr/>
        </p:nvSpPr>
        <p:spPr>
          <a:xfrm>
            <a:off x="1028700" y="0"/>
            <a:ext cx="9525" cy="10287000"/>
          </a:xfrm>
          <a:prstGeom prst="rect">
            <a:avLst/>
          </a:prstGeom>
          <a:solidFill>
            <a:srgbClr val="FFFFFF">
              <a:alpha val="49804"/>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5468" y="454001"/>
            <a:ext cx="312737" cy="312737"/>
          </a:xfrm>
          <a:prstGeom prst="rect">
            <a:avLst/>
          </a:prstGeom>
        </p:spPr>
      </p:pic>
      <p:pic>
        <p:nvPicPr>
          <p:cNvPr id="4" name="Picture 4"/>
          <p:cNvPicPr>
            <a:picLocks noChangeAspect="1"/>
          </p:cNvPicPr>
          <p:nvPr/>
        </p:nvPicPr>
        <p:blipFill>
          <a:blip r:embed="rId4"/>
          <a:srcRect t="2118" b="4590"/>
          <a:stretch>
            <a:fillRect/>
          </a:stretch>
        </p:blipFill>
        <p:spPr>
          <a:xfrm>
            <a:off x="0" y="-426025"/>
            <a:ext cx="6722052" cy="11139050"/>
          </a:xfrm>
          <a:prstGeom prst="rect">
            <a:avLst/>
          </a:prstGeom>
        </p:spPr>
      </p:pic>
      <p:sp>
        <p:nvSpPr>
          <p:cNvPr id="5" name="TextBox 5"/>
          <p:cNvSpPr txBox="1"/>
          <p:nvPr/>
        </p:nvSpPr>
        <p:spPr>
          <a:xfrm>
            <a:off x="6722052" y="1132635"/>
            <a:ext cx="11260337" cy="8508571"/>
          </a:xfrm>
          <a:prstGeom prst="rect">
            <a:avLst/>
          </a:prstGeom>
        </p:spPr>
        <p:txBody>
          <a:bodyPr lIns="0" tIns="0" rIns="0" bIns="0" rtlCol="0" anchor="t">
            <a:spAutoFit/>
          </a:bodyPr>
          <a:lstStyle/>
          <a:p>
            <a:pPr algn="ctr">
              <a:lnSpc>
                <a:spcPts val="8819"/>
              </a:lnSpc>
            </a:pPr>
            <a:endParaRPr/>
          </a:p>
          <a:p>
            <a:pPr algn="ctr">
              <a:lnSpc>
                <a:spcPts val="8819"/>
              </a:lnSpc>
            </a:pPr>
            <a:r>
              <a:rPr lang="en-US" sz="6300">
                <a:solidFill>
                  <a:srgbClr val="F9FAFD"/>
                </a:solidFill>
                <a:latin typeface="29LT Zeyn Light"/>
              </a:rPr>
              <a:t>Turkish people prefer to eat their dinner at home, and the tradition is to eat dinner together as a whole family. </a:t>
            </a:r>
          </a:p>
          <a:p>
            <a:pPr algn="ctr">
              <a:lnSpc>
                <a:spcPts val="8819"/>
              </a:lnSpc>
            </a:pPr>
            <a:r>
              <a:rPr lang="en-US" sz="6300">
                <a:solidFill>
                  <a:srgbClr val="F9FAFD"/>
                </a:solidFill>
                <a:latin typeface="29LT Zeyn Light"/>
              </a:rPr>
              <a:t>A typical Turkish dinner starts with a soup followed by a main course made with vegetables, meat, and legumes. </a:t>
            </a:r>
          </a:p>
          <a:p>
            <a:pPr algn="ctr">
              <a:lnSpc>
                <a:spcPts val="5577"/>
              </a:lnSpc>
            </a:pPr>
            <a:endParaRPr lang="en-US" sz="6300">
              <a:solidFill>
                <a:srgbClr val="F9FAFD"/>
              </a:solidFill>
              <a:latin typeface="29LT Zeyn Light"/>
            </a:endParaRPr>
          </a:p>
        </p:txBody>
      </p:sp>
      <p:sp>
        <p:nvSpPr>
          <p:cNvPr id="6" name="TextBox 6"/>
          <p:cNvSpPr txBox="1"/>
          <p:nvPr/>
        </p:nvSpPr>
        <p:spPr>
          <a:xfrm>
            <a:off x="4180029" y="-80987"/>
            <a:ext cx="10447167" cy="15335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Turkish Dinner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AutoShape 2"/>
          <p:cNvSpPr/>
          <p:nvPr/>
        </p:nvSpPr>
        <p:spPr>
          <a:xfrm>
            <a:off x="1028700" y="0"/>
            <a:ext cx="9525" cy="10287000"/>
          </a:xfrm>
          <a:prstGeom prst="rect">
            <a:avLst/>
          </a:prstGeom>
          <a:solidFill>
            <a:srgbClr val="FFFFFF">
              <a:alpha val="49804"/>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5468" y="454001"/>
            <a:ext cx="312737" cy="312737"/>
          </a:xfrm>
          <a:prstGeom prst="rect">
            <a:avLst/>
          </a:prstGeom>
        </p:spPr>
      </p:pic>
      <p:pic>
        <p:nvPicPr>
          <p:cNvPr id="4" name="Picture 4"/>
          <p:cNvPicPr>
            <a:picLocks noChangeAspect="1"/>
          </p:cNvPicPr>
          <p:nvPr/>
        </p:nvPicPr>
        <p:blipFill>
          <a:blip r:embed="rId4"/>
          <a:srcRect r="676"/>
          <a:stretch>
            <a:fillRect/>
          </a:stretch>
        </p:blipFill>
        <p:spPr>
          <a:xfrm>
            <a:off x="4888793" y="774835"/>
            <a:ext cx="8510415" cy="5693824"/>
          </a:xfrm>
          <a:prstGeom prst="rect">
            <a:avLst/>
          </a:prstGeom>
        </p:spPr>
      </p:pic>
      <p:sp>
        <p:nvSpPr>
          <p:cNvPr id="5" name="TextBox 5"/>
          <p:cNvSpPr txBox="1"/>
          <p:nvPr/>
        </p:nvSpPr>
        <p:spPr>
          <a:xfrm>
            <a:off x="375468" y="5562187"/>
            <a:ext cx="17403018" cy="4381366"/>
          </a:xfrm>
          <a:prstGeom prst="rect">
            <a:avLst/>
          </a:prstGeom>
        </p:spPr>
        <p:txBody>
          <a:bodyPr lIns="0" tIns="0" rIns="0" bIns="0" rtlCol="0" anchor="t">
            <a:spAutoFit/>
          </a:bodyPr>
          <a:lstStyle/>
          <a:p>
            <a:pPr algn="ctr">
              <a:lnSpc>
                <a:spcPts val="6521"/>
              </a:lnSpc>
            </a:pPr>
            <a:endParaRPr/>
          </a:p>
          <a:p>
            <a:pPr marL="1520312" lvl="1" indent="-760156" algn="ctr">
              <a:lnSpc>
                <a:spcPts val="7745"/>
              </a:lnSpc>
              <a:buFont typeface="Arial"/>
              <a:buChar char="•"/>
            </a:pPr>
            <a:r>
              <a:rPr lang="en-US" sz="7041">
                <a:solidFill>
                  <a:srgbClr val="F9FAFD"/>
                </a:solidFill>
                <a:latin typeface="Public Sans Bold"/>
              </a:rPr>
              <a:t>Also, rice and pasta are very common </a:t>
            </a:r>
            <a:r>
              <a:rPr lang="en-US" sz="7041">
                <a:solidFill>
                  <a:srgbClr val="F9FAFD"/>
                </a:solidFill>
                <a:latin typeface="29LT Zeyn Light"/>
              </a:rPr>
              <a:t>in dinner accompanied by salad, yogurt, ‘ayran’ and ‘cacık.’</a:t>
            </a:r>
          </a:p>
          <a:p>
            <a:pPr marL="1477133" lvl="1" indent="-738567" algn="ctr">
              <a:lnSpc>
                <a:spcPts val="7525"/>
              </a:lnSpc>
              <a:buFont typeface="Arial"/>
              <a:buChar char="•"/>
            </a:pPr>
            <a:r>
              <a:rPr lang="en-US" sz="6841">
                <a:solidFill>
                  <a:srgbClr val="F9FAFD"/>
                </a:solidFill>
                <a:latin typeface="29LT Zeyn Light"/>
              </a:rPr>
              <a:t>Bread is a must at every Turkish dinner table. </a:t>
            </a:r>
          </a:p>
          <a:p>
            <a:pPr>
              <a:lnSpc>
                <a:spcPts val="5005"/>
              </a:lnSpc>
            </a:pPr>
            <a:endParaRPr lang="en-US" sz="6841">
              <a:solidFill>
                <a:srgbClr val="F9FAFD"/>
              </a:solidFill>
              <a:latin typeface="29LT Zeyn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81" b="2812"/>
          <a:stretch>
            <a:fillRect/>
          </a:stretch>
        </p:blipFill>
        <p:spPr>
          <a:xfrm>
            <a:off x="0" y="0"/>
            <a:ext cx="18288000" cy="10287000"/>
          </a:xfrm>
          <a:prstGeom prst="rect">
            <a:avLst/>
          </a:prstGeom>
        </p:spPr>
      </p:pic>
      <p:sp>
        <p:nvSpPr>
          <p:cNvPr id="3" name="AutoShape 3"/>
          <p:cNvSpPr/>
          <p:nvPr/>
        </p:nvSpPr>
        <p:spPr>
          <a:xfrm>
            <a:off x="1028700" y="0"/>
            <a:ext cx="9525" cy="10287000"/>
          </a:xfrm>
          <a:prstGeom prst="rect">
            <a:avLst/>
          </a:prstGeom>
          <a:solidFill>
            <a:srgbClr val="FFFFFF">
              <a:alpha val="49804"/>
            </a:srgbClr>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5468" y="454001"/>
            <a:ext cx="312737" cy="312737"/>
          </a:xfrm>
          <a:prstGeom prst="rect">
            <a:avLst/>
          </a:prstGeom>
        </p:spPr>
      </p:pic>
      <p:sp>
        <p:nvSpPr>
          <p:cNvPr id="5" name="TextBox 5"/>
          <p:cNvSpPr txBox="1"/>
          <p:nvPr/>
        </p:nvSpPr>
        <p:spPr>
          <a:xfrm>
            <a:off x="2990885" y="1095375"/>
            <a:ext cx="14268415" cy="1209466"/>
          </a:xfrm>
          <a:prstGeom prst="rect">
            <a:avLst/>
          </a:prstGeom>
        </p:spPr>
        <p:txBody>
          <a:bodyPr lIns="0" tIns="0" rIns="0" bIns="0" rtlCol="0" anchor="t">
            <a:spAutoFit/>
          </a:bodyPr>
          <a:lstStyle/>
          <a:p>
            <a:pPr>
              <a:lnSpc>
                <a:spcPts val="9215"/>
              </a:lnSpc>
            </a:pPr>
            <a:r>
              <a:rPr lang="en-US" sz="8377">
                <a:solidFill>
                  <a:srgbClr val="F9FAFD"/>
                </a:solidFill>
                <a:latin typeface="Public Sans Bold"/>
              </a:rPr>
              <a:t>Best Fruits in Türkiye</a:t>
            </a:r>
          </a:p>
        </p:txBody>
      </p:sp>
      <p:sp>
        <p:nvSpPr>
          <p:cNvPr id="6" name="TextBox 6"/>
          <p:cNvSpPr txBox="1"/>
          <p:nvPr/>
        </p:nvSpPr>
        <p:spPr>
          <a:xfrm>
            <a:off x="886076" y="2898169"/>
            <a:ext cx="16373224" cy="5892171"/>
          </a:xfrm>
          <a:prstGeom prst="rect">
            <a:avLst/>
          </a:prstGeom>
        </p:spPr>
        <p:txBody>
          <a:bodyPr lIns="0" tIns="0" rIns="0" bIns="0" rtlCol="0" anchor="t">
            <a:spAutoFit/>
          </a:bodyPr>
          <a:lstStyle/>
          <a:p>
            <a:pPr algn="ctr">
              <a:lnSpc>
                <a:spcPts val="11759"/>
              </a:lnSpc>
            </a:pPr>
            <a:r>
              <a:rPr lang="en-US" sz="8399">
                <a:solidFill>
                  <a:srgbClr val="F9FAFD"/>
                </a:solidFill>
                <a:latin typeface="29LT Zeyn Light"/>
              </a:rPr>
              <a:t>Turkish Grapes (Sultanas), Turkish Apricots,   and Turkish Figs are famous Turkish fruits. Türkiye is the leading producer of apricots, figs, sultanas in the world.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956250"/>
            <a:ext cx="8227971" cy="8756373"/>
          </a:xfrm>
          <a:prstGeom prst="rect">
            <a:avLst/>
          </a:prstGeom>
        </p:spPr>
      </p:pic>
      <p:sp>
        <p:nvSpPr>
          <p:cNvPr id="3" name="TextBox 3"/>
          <p:cNvSpPr txBox="1"/>
          <p:nvPr/>
        </p:nvSpPr>
        <p:spPr>
          <a:xfrm>
            <a:off x="9610783" y="2529840"/>
            <a:ext cx="7031936" cy="5074920"/>
          </a:xfrm>
          <a:prstGeom prst="rect">
            <a:avLst/>
          </a:prstGeom>
        </p:spPr>
        <p:txBody>
          <a:bodyPr lIns="0" tIns="0" rIns="0" bIns="0" rtlCol="0" anchor="t">
            <a:spAutoFit/>
          </a:bodyPr>
          <a:lstStyle/>
          <a:p>
            <a:pPr algn="ctr">
              <a:lnSpc>
                <a:spcPts val="10080"/>
              </a:lnSpc>
            </a:pPr>
            <a:r>
              <a:rPr lang="en-US" sz="7200">
                <a:solidFill>
                  <a:srgbClr val="F9FAFD"/>
                </a:solidFill>
                <a:latin typeface="DejaVu Serif"/>
              </a:rPr>
              <a:t> Foods a tourist must taste in Türkiye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2254469"/>
            <a:ext cx="10505747" cy="7003831"/>
          </a:xfrm>
          <a:prstGeom prst="rect">
            <a:avLst/>
          </a:prstGeom>
        </p:spPr>
      </p:pic>
      <p:sp>
        <p:nvSpPr>
          <p:cNvPr id="3" name="TextBox 3"/>
          <p:cNvSpPr txBox="1"/>
          <p:nvPr/>
        </p:nvSpPr>
        <p:spPr>
          <a:xfrm>
            <a:off x="7249078" y="180975"/>
            <a:ext cx="3400425" cy="15335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Kebab</a:t>
            </a:r>
          </a:p>
        </p:txBody>
      </p:sp>
      <p:sp>
        <p:nvSpPr>
          <p:cNvPr id="4" name="TextBox 4"/>
          <p:cNvSpPr txBox="1"/>
          <p:nvPr/>
        </p:nvSpPr>
        <p:spPr>
          <a:xfrm>
            <a:off x="11988988" y="1974959"/>
            <a:ext cx="5270312" cy="7439025"/>
          </a:xfrm>
          <a:prstGeom prst="rect">
            <a:avLst/>
          </a:prstGeom>
        </p:spPr>
        <p:txBody>
          <a:bodyPr lIns="0" tIns="0" rIns="0" bIns="0" rtlCol="0" anchor="t">
            <a:spAutoFit/>
          </a:bodyPr>
          <a:lstStyle/>
          <a:p>
            <a:pPr algn="ctr">
              <a:lnSpc>
                <a:spcPts val="8400"/>
              </a:lnSpc>
            </a:pPr>
            <a:r>
              <a:rPr lang="en-US" sz="6000">
                <a:solidFill>
                  <a:srgbClr val="F9FAFD"/>
                </a:solidFill>
                <a:latin typeface="DejaVu Serif"/>
              </a:rPr>
              <a:t>It means "grilled or roasted meat"</a:t>
            </a:r>
          </a:p>
          <a:p>
            <a:pPr algn="ctr">
              <a:lnSpc>
                <a:spcPts val="8400"/>
              </a:lnSpc>
            </a:pPr>
            <a:r>
              <a:rPr lang="en-US" sz="6000">
                <a:solidFill>
                  <a:srgbClr val="F9FAFD"/>
                </a:solidFill>
                <a:latin typeface="DejaVu Serif"/>
              </a:rPr>
              <a:t> There are many types of 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257" t="38916" r="1269" b="25693"/>
          <a:stretch>
            <a:fillRect/>
          </a:stretch>
        </p:blipFill>
        <p:spPr>
          <a:xfrm>
            <a:off x="0" y="0"/>
            <a:ext cx="18288000" cy="10287000"/>
          </a:xfrm>
          <a:prstGeom prst="rect">
            <a:avLst/>
          </a:prstGeom>
        </p:spPr>
      </p:pic>
      <p:sp>
        <p:nvSpPr>
          <p:cNvPr id="3" name="AutoShape 3"/>
          <p:cNvSpPr/>
          <p:nvPr/>
        </p:nvSpPr>
        <p:spPr>
          <a:xfrm>
            <a:off x="1028700" y="0"/>
            <a:ext cx="9525" cy="10287000"/>
          </a:xfrm>
          <a:prstGeom prst="rect">
            <a:avLst/>
          </a:prstGeom>
          <a:solidFill>
            <a:srgbClr val="FFFFFF">
              <a:alpha val="49804"/>
            </a:srgbClr>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5468" y="454001"/>
            <a:ext cx="312737" cy="312737"/>
          </a:xfrm>
          <a:prstGeom prst="rect">
            <a:avLst/>
          </a:prstGeom>
        </p:spPr>
      </p:pic>
      <p:grpSp>
        <p:nvGrpSpPr>
          <p:cNvPr id="5" name="Group 5"/>
          <p:cNvGrpSpPr/>
          <p:nvPr/>
        </p:nvGrpSpPr>
        <p:grpSpPr>
          <a:xfrm>
            <a:off x="1343127" y="6134815"/>
            <a:ext cx="16485143" cy="3123485"/>
            <a:chOff x="0" y="0"/>
            <a:chExt cx="21980191" cy="4164647"/>
          </a:xfrm>
        </p:grpSpPr>
        <p:sp>
          <p:nvSpPr>
            <p:cNvPr id="6" name="TextBox 6"/>
            <p:cNvSpPr txBox="1"/>
            <p:nvPr/>
          </p:nvSpPr>
          <p:spPr>
            <a:xfrm>
              <a:off x="0" y="3285902"/>
              <a:ext cx="14600655" cy="878746"/>
            </a:xfrm>
            <a:prstGeom prst="rect">
              <a:avLst/>
            </a:prstGeom>
          </p:spPr>
          <p:txBody>
            <a:bodyPr lIns="0" tIns="0" rIns="0" bIns="0" rtlCol="0" anchor="t">
              <a:spAutoFit/>
            </a:bodyPr>
            <a:lstStyle/>
            <a:p>
              <a:pPr>
                <a:lnSpc>
                  <a:spcPts val="5542"/>
                </a:lnSpc>
              </a:pPr>
              <a:r>
                <a:rPr lang="en-US" sz="3959">
                  <a:solidFill>
                    <a:srgbClr val="F9FAFD"/>
                  </a:solidFill>
                  <a:latin typeface="Public Sans"/>
                </a:rPr>
                <a:t>A. Şinasi Hisar( Turkish Novelist)</a:t>
              </a:r>
            </a:p>
          </p:txBody>
        </p:sp>
        <p:sp>
          <p:nvSpPr>
            <p:cNvPr id="7" name="TextBox 7"/>
            <p:cNvSpPr txBox="1"/>
            <p:nvPr/>
          </p:nvSpPr>
          <p:spPr>
            <a:xfrm>
              <a:off x="0" y="114300"/>
              <a:ext cx="21980191" cy="2290906"/>
            </a:xfrm>
            <a:prstGeom prst="rect">
              <a:avLst/>
            </a:prstGeom>
          </p:spPr>
          <p:txBody>
            <a:bodyPr lIns="0" tIns="0" rIns="0" bIns="0" rtlCol="0" anchor="t">
              <a:spAutoFit/>
            </a:bodyPr>
            <a:lstStyle/>
            <a:p>
              <a:pPr>
                <a:lnSpc>
                  <a:spcPts val="6519"/>
                </a:lnSpc>
              </a:pPr>
              <a:r>
                <a:rPr lang="en-US" sz="6519">
                  <a:solidFill>
                    <a:srgbClr val="F9FAFD"/>
                  </a:solidFill>
                  <a:latin typeface="29LT Zeyn Light"/>
                </a:rPr>
                <a:t>Do not underestimate the dish by calling it just food. </a:t>
              </a:r>
            </a:p>
            <a:p>
              <a:pPr>
                <a:lnSpc>
                  <a:spcPts val="6519"/>
                </a:lnSpc>
              </a:pPr>
              <a:r>
                <a:rPr lang="en-US" sz="6519">
                  <a:solidFill>
                    <a:srgbClr val="F9FAFD"/>
                  </a:solidFill>
                  <a:latin typeface="29LT Zeyn Light"/>
                </a:rPr>
                <a:t>The blessed thing is an entire civilization in itself.</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67513" y="2381876"/>
            <a:ext cx="10314637" cy="6876424"/>
          </a:xfrm>
          <a:prstGeom prst="rect">
            <a:avLst/>
          </a:prstGeom>
        </p:spPr>
      </p:pic>
      <p:sp>
        <p:nvSpPr>
          <p:cNvPr id="3" name="TextBox 3"/>
          <p:cNvSpPr txBox="1"/>
          <p:nvPr/>
        </p:nvSpPr>
        <p:spPr>
          <a:xfrm>
            <a:off x="6148219" y="354616"/>
            <a:ext cx="5603081" cy="31337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Lahmacun</a:t>
            </a:r>
          </a:p>
          <a:p>
            <a:pPr algn="ctr">
              <a:lnSpc>
                <a:spcPts val="12599"/>
              </a:lnSpc>
            </a:pPr>
            <a:endParaRPr lang="en-US" sz="9000">
              <a:solidFill>
                <a:srgbClr val="F9FAFD"/>
              </a:solidFill>
              <a:latin typeface="Abril Fatface"/>
            </a:endParaRPr>
          </a:p>
        </p:txBody>
      </p:sp>
      <p:sp>
        <p:nvSpPr>
          <p:cNvPr id="4" name="TextBox 4"/>
          <p:cNvSpPr txBox="1"/>
          <p:nvPr/>
        </p:nvSpPr>
        <p:spPr>
          <a:xfrm>
            <a:off x="11377687" y="4642802"/>
            <a:ext cx="5986611" cy="896620"/>
          </a:xfrm>
          <a:prstGeom prst="rect">
            <a:avLst/>
          </a:prstGeom>
        </p:spPr>
        <p:txBody>
          <a:bodyPr lIns="0" tIns="0" rIns="0" bIns="0" rtlCol="0" anchor="t">
            <a:spAutoFit/>
          </a:bodyPr>
          <a:lstStyle/>
          <a:p>
            <a:pPr algn="ctr">
              <a:lnSpc>
                <a:spcPts val="7279"/>
              </a:lnSpc>
            </a:pPr>
            <a:r>
              <a:rPr lang="en-US" sz="5199">
                <a:solidFill>
                  <a:srgbClr val="F9FAFD"/>
                </a:solidFill>
                <a:latin typeface="DejaVu Serif"/>
              </a:rPr>
              <a:t>It isTurkish pizza.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2560624"/>
            <a:ext cx="8676139" cy="5780337"/>
          </a:xfrm>
          <a:prstGeom prst="rect">
            <a:avLst/>
          </a:prstGeom>
        </p:spPr>
      </p:pic>
      <p:sp>
        <p:nvSpPr>
          <p:cNvPr id="3" name="TextBox 3"/>
          <p:cNvSpPr txBox="1"/>
          <p:nvPr/>
        </p:nvSpPr>
        <p:spPr>
          <a:xfrm>
            <a:off x="3976211" y="393601"/>
            <a:ext cx="9808368" cy="2282798"/>
          </a:xfrm>
          <a:prstGeom prst="rect">
            <a:avLst/>
          </a:prstGeom>
        </p:spPr>
        <p:txBody>
          <a:bodyPr lIns="0" tIns="0" rIns="0" bIns="0" rtlCol="0" anchor="t">
            <a:spAutoFit/>
          </a:bodyPr>
          <a:lstStyle/>
          <a:p>
            <a:pPr algn="ctr">
              <a:lnSpc>
                <a:spcPts val="11131"/>
              </a:lnSpc>
            </a:pPr>
            <a:r>
              <a:rPr lang="en-US" sz="7950">
                <a:solidFill>
                  <a:srgbClr val="F9FAFD"/>
                </a:solidFill>
                <a:latin typeface="Abril Fatface"/>
              </a:rPr>
              <a:t>Yaprak sarması</a:t>
            </a:r>
          </a:p>
          <a:p>
            <a:pPr algn="ctr">
              <a:lnSpc>
                <a:spcPts val="7071"/>
              </a:lnSpc>
            </a:pPr>
            <a:endParaRPr lang="en-US" sz="7950">
              <a:solidFill>
                <a:srgbClr val="F9FAFD"/>
              </a:solidFill>
              <a:latin typeface="Abril Fatface"/>
            </a:endParaRPr>
          </a:p>
        </p:txBody>
      </p:sp>
      <p:sp>
        <p:nvSpPr>
          <p:cNvPr id="4" name="TextBox 4"/>
          <p:cNvSpPr txBox="1"/>
          <p:nvPr/>
        </p:nvSpPr>
        <p:spPr>
          <a:xfrm>
            <a:off x="10536978" y="2640282"/>
            <a:ext cx="6495202" cy="5516245"/>
          </a:xfrm>
          <a:prstGeom prst="rect">
            <a:avLst/>
          </a:prstGeom>
        </p:spPr>
        <p:txBody>
          <a:bodyPr lIns="0" tIns="0" rIns="0" bIns="0" rtlCol="0" anchor="t">
            <a:spAutoFit/>
          </a:bodyPr>
          <a:lstStyle/>
          <a:p>
            <a:pPr algn="ctr">
              <a:lnSpc>
                <a:spcPts val="7279"/>
              </a:lnSpc>
            </a:pPr>
            <a:r>
              <a:rPr lang="en-US" sz="5199">
                <a:solidFill>
                  <a:srgbClr val="F9FAFD"/>
                </a:solidFill>
                <a:latin typeface="DejaVu Serif"/>
              </a:rPr>
              <a:t>It means "stuffed" in English and describes vegetable or grape leaves filled with rice.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2236685"/>
            <a:ext cx="11253865" cy="6332857"/>
          </a:xfrm>
          <a:prstGeom prst="rect">
            <a:avLst/>
          </a:prstGeom>
        </p:spPr>
      </p:pic>
      <p:sp>
        <p:nvSpPr>
          <p:cNvPr id="3" name="TextBox 3"/>
          <p:cNvSpPr txBox="1"/>
          <p:nvPr/>
        </p:nvSpPr>
        <p:spPr>
          <a:xfrm>
            <a:off x="7397087" y="473039"/>
            <a:ext cx="3104406" cy="15335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Mantı</a:t>
            </a:r>
          </a:p>
        </p:txBody>
      </p:sp>
      <p:sp>
        <p:nvSpPr>
          <p:cNvPr id="4" name="TextBox 4"/>
          <p:cNvSpPr txBox="1"/>
          <p:nvPr/>
        </p:nvSpPr>
        <p:spPr>
          <a:xfrm>
            <a:off x="12282565" y="1755672"/>
            <a:ext cx="5390176" cy="7161531"/>
          </a:xfrm>
          <a:prstGeom prst="rect">
            <a:avLst/>
          </a:prstGeom>
        </p:spPr>
        <p:txBody>
          <a:bodyPr lIns="0" tIns="0" rIns="0" bIns="0" rtlCol="0" anchor="t">
            <a:spAutoFit/>
          </a:bodyPr>
          <a:lstStyle/>
          <a:p>
            <a:pPr algn="ctr">
              <a:lnSpc>
                <a:spcPts val="9519"/>
              </a:lnSpc>
            </a:pPr>
            <a:r>
              <a:rPr lang="en-US" sz="6799">
                <a:solidFill>
                  <a:srgbClr val="F9FAFD"/>
                </a:solidFill>
                <a:latin typeface="29LT Zeyn Light"/>
              </a:rPr>
              <a:t>‘Mantı’ means dumplings in English. It is served with yogurt and some spices.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67582" y="2109685"/>
            <a:ext cx="10074994" cy="6716663"/>
          </a:xfrm>
          <a:prstGeom prst="rect">
            <a:avLst/>
          </a:prstGeom>
        </p:spPr>
      </p:pic>
      <p:sp>
        <p:nvSpPr>
          <p:cNvPr id="3" name="TextBox 3"/>
          <p:cNvSpPr txBox="1"/>
          <p:nvPr/>
        </p:nvSpPr>
        <p:spPr>
          <a:xfrm>
            <a:off x="6845424" y="180975"/>
            <a:ext cx="4597152" cy="15335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Gözleme</a:t>
            </a:r>
          </a:p>
        </p:txBody>
      </p:sp>
      <p:sp>
        <p:nvSpPr>
          <p:cNvPr id="4" name="TextBox 4"/>
          <p:cNvSpPr txBox="1"/>
          <p:nvPr/>
        </p:nvSpPr>
        <p:spPr>
          <a:xfrm>
            <a:off x="11442576" y="1571625"/>
            <a:ext cx="6160968" cy="7618095"/>
          </a:xfrm>
          <a:prstGeom prst="rect">
            <a:avLst/>
          </a:prstGeom>
        </p:spPr>
        <p:txBody>
          <a:bodyPr lIns="0" tIns="0" rIns="0" bIns="0" rtlCol="0" anchor="t">
            <a:spAutoFit/>
          </a:bodyPr>
          <a:lstStyle/>
          <a:p>
            <a:pPr algn="ctr">
              <a:lnSpc>
                <a:spcPts val="10080"/>
              </a:lnSpc>
            </a:pPr>
            <a:r>
              <a:rPr lang="en-US" sz="7200">
                <a:solidFill>
                  <a:srgbClr val="F9FAFD"/>
                </a:solidFill>
                <a:latin typeface="29LT Zeyn Light"/>
              </a:rPr>
              <a:t>It is thin, mostly spicy filled flat bread. Cheese, spinach and potatoes are very popular fillings.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2533135"/>
            <a:ext cx="8667094" cy="5778062"/>
          </a:xfrm>
          <a:prstGeom prst="rect">
            <a:avLst/>
          </a:prstGeom>
        </p:spPr>
      </p:pic>
      <p:sp>
        <p:nvSpPr>
          <p:cNvPr id="3" name="TextBox 3"/>
          <p:cNvSpPr txBox="1"/>
          <p:nvPr/>
        </p:nvSpPr>
        <p:spPr>
          <a:xfrm>
            <a:off x="6792399" y="380001"/>
            <a:ext cx="4313783" cy="15335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Baklava</a:t>
            </a:r>
          </a:p>
        </p:txBody>
      </p:sp>
      <p:sp>
        <p:nvSpPr>
          <p:cNvPr id="4" name="TextBox 4"/>
          <p:cNvSpPr txBox="1"/>
          <p:nvPr/>
        </p:nvSpPr>
        <p:spPr>
          <a:xfrm>
            <a:off x="9745233" y="2149694"/>
            <a:ext cx="7514067" cy="6440170"/>
          </a:xfrm>
          <a:prstGeom prst="rect">
            <a:avLst/>
          </a:prstGeom>
        </p:spPr>
        <p:txBody>
          <a:bodyPr lIns="0" tIns="0" rIns="0" bIns="0" rtlCol="0" anchor="t">
            <a:spAutoFit/>
          </a:bodyPr>
          <a:lstStyle/>
          <a:p>
            <a:pPr algn="ctr">
              <a:lnSpc>
                <a:spcPts val="7279"/>
              </a:lnSpc>
            </a:pPr>
            <a:r>
              <a:rPr lang="en-US" sz="5199">
                <a:solidFill>
                  <a:srgbClr val="F9FAFD"/>
                </a:solidFill>
                <a:latin typeface="DejaVu Serif"/>
              </a:rPr>
              <a:t>Baklava is a sweet treat made of puff pastry covered in honey or sugar syrup and filled with walnuts and pistachios.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454426" y="2006780"/>
            <a:ext cx="12886384" cy="7251520"/>
          </a:xfrm>
          <a:prstGeom prst="rect">
            <a:avLst/>
          </a:prstGeom>
        </p:spPr>
      </p:pic>
      <p:sp>
        <p:nvSpPr>
          <p:cNvPr id="3" name="TextBox 3"/>
          <p:cNvSpPr txBox="1"/>
          <p:nvPr/>
        </p:nvSpPr>
        <p:spPr>
          <a:xfrm>
            <a:off x="833990" y="442553"/>
            <a:ext cx="16127256" cy="1434461"/>
          </a:xfrm>
          <a:prstGeom prst="rect">
            <a:avLst/>
          </a:prstGeom>
        </p:spPr>
        <p:txBody>
          <a:bodyPr lIns="0" tIns="0" rIns="0" bIns="0" rtlCol="0" anchor="t">
            <a:spAutoFit/>
          </a:bodyPr>
          <a:lstStyle/>
          <a:p>
            <a:pPr algn="ctr">
              <a:lnSpc>
                <a:spcPts val="11760"/>
              </a:lnSpc>
            </a:pPr>
            <a:r>
              <a:rPr lang="en-US" sz="8400">
                <a:solidFill>
                  <a:srgbClr val="F9FAFD"/>
                </a:solidFill>
                <a:latin typeface="Abril Fatface"/>
              </a:rPr>
              <a:t>Lokum( Turkish delight)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71132" y="222156"/>
            <a:ext cx="8480264" cy="9824386"/>
          </a:xfrm>
          <a:prstGeom prst="rect">
            <a:avLst/>
          </a:prstGeom>
        </p:spPr>
      </p:pic>
      <p:sp>
        <p:nvSpPr>
          <p:cNvPr id="3" name="TextBox 3"/>
          <p:cNvSpPr txBox="1"/>
          <p:nvPr/>
        </p:nvSpPr>
        <p:spPr>
          <a:xfrm>
            <a:off x="4761686" y="180975"/>
            <a:ext cx="7979420" cy="15335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Turkish Coffee</a:t>
            </a:r>
          </a:p>
        </p:txBody>
      </p:sp>
      <p:sp>
        <p:nvSpPr>
          <p:cNvPr id="4" name="TextBox 4"/>
          <p:cNvSpPr txBox="1"/>
          <p:nvPr/>
        </p:nvSpPr>
        <p:spPr>
          <a:xfrm>
            <a:off x="9144000" y="2268535"/>
            <a:ext cx="7309383" cy="6989765"/>
          </a:xfrm>
          <a:prstGeom prst="rect">
            <a:avLst/>
          </a:prstGeom>
        </p:spPr>
        <p:txBody>
          <a:bodyPr lIns="0" tIns="0" rIns="0" bIns="0" rtlCol="0" anchor="t">
            <a:spAutoFit/>
          </a:bodyPr>
          <a:lstStyle/>
          <a:p>
            <a:pPr algn="ctr">
              <a:lnSpc>
                <a:spcPts val="7900"/>
              </a:lnSpc>
            </a:pPr>
            <a:r>
              <a:rPr lang="en-US" sz="5643">
                <a:solidFill>
                  <a:srgbClr val="F9FAFD"/>
                </a:solidFill>
                <a:latin typeface="DejaVu Serif"/>
              </a:rPr>
              <a:t>Turkish coffee is a style of coffee prepared in a cezve using very finely ground coffee beans without filtering.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40" r="3240"/>
          <a:stretch>
            <a:fillRect/>
          </a:stretch>
        </p:blipFill>
        <p:spPr>
          <a:xfrm>
            <a:off x="774745" y="2263733"/>
            <a:ext cx="10841700" cy="7009769"/>
          </a:xfrm>
          <a:prstGeom prst="rect">
            <a:avLst/>
          </a:prstGeom>
        </p:spPr>
      </p:pic>
      <p:sp>
        <p:nvSpPr>
          <p:cNvPr id="3" name="TextBox 3"/>
          <p:cNvSpPr txBox="1"/>
          <p:nvPr/>
        </p:nvSpPr>
        <p:spPr>
          <a:xfrm>
            <a:off x="774745" y="180975"/>
            <a:ext cx="16484555" cy="1533525"/>
          </a:xfrm>
          <a:prstGeom prst="rect">
            <a:avLst/>
          </a:prstGeom>
        </p:spPr>
        <p:txBody>
          <a:bodyPr lIns="0" tIns="0" rIns="0" bIns="0" rtlCol="0" anchor="t">
            <a:spAutoFit/>
          </a:bodyPr>
          <a:lstStyle/>
          <a:p>
            <a:pPr algn="ctr">
              <a:lnSpc>
                <a:spcPts val="12599"/>
              </a:lnSpc>
            </a:pPr>
            <a:r>
              <a:rPr lang="en-US" sz="9000">
                <a:solidFill>
                  <a:srgbClr val="F9FAFD"/>
                </a:solidFill>
                <a:latin typeface="Abril Fatface"/>
              </a:rPr>
              <a:t>A Turkish Chef-Arda Türkmen</a:t>
            </a:r>
          </a:p>
        </p:txBody>
      </p:sp>
      <p:sp>
        <p:nvSpPr>
          <p:cNvPr id="4" name="TextBox 4"/>
          <p:cNvSpPr txBox="1"/>
          <p:nvPr/>
        </p:nvSpPr>
        <p:spPr>
          <a:xfrm>
            <a:off x="12075419" y="2367241"/>
            <a:ext cx="5411042" cy="6906260"/>
          </a:xfrm>
          <a:prstGeom prst="rect">
            <a:avLst/>
          </a:prstGeom>
        </p:spPr>
        <p:txBody>
          <a:bodyPr lIns="0" tIns="0" rIns="0" bIns="0" rtlCol="0" anchor="t">
            <a:spAutoFit/>
          </a:bodyPr>
          <a:lstStyle/>
          <a:p>
            <a:pPr algn="ctr">
              <a:lnSpc>
                <a:spcPts val="7839"/>
              </a:lnSpc>
            </a:pPr>
            <a:r>
              <a:rPr lang="en-US" sz="5599">
                <a:solidFill>
                  <a:srgbClr val="F9FAFD"/>
                </a:solidFill>
                <a:latin typeface="DejaVu Serif"/>
              </a:rPr>
              <a:t>He is one of the very well-known chefs in our country. He does cooking shows on tv.</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5388"/>
          <a:stretch>
            <a:fillRect/>
          </a:stretch>
        </p:blipFill>
        <p:spPr>
          <a:xfrm>
            <a:off x="1747223" y="1935108"/>
            <a:ext cx="5959553" cy="7517902"/>
          </a:xfrm>
          <a:prstGeom prst="rect">
            <a:avLst/>
          </a:prstGeom>
        </p:spPr>
      </p:pic>
      <p:sp>
        <p:nvSpPr>
          <p:cNvPr id="3" name="TextBox 3"/>
          <p:cNvSpPr txBox="1"/>
          <p:nvPr/>
        </p:nvSpPr>
        <p:spPr>
          <a:xfrm>
            <a:off x="8173942" y="2210713"/>
            <a:ext cx="8533680" cy="6814292"/>
          </a:xfrm>
          <a:prstGeom prst="rect">
            <a:avLst/>
          </a:prstGeom>
        </p:spPr>
        <p:txBody>
          <a:bodyPr lIns="0" tIns="0" rIns="0" bIns="0" rtlCol="0" anchor="t">
            <a:spAutoFit/>
          </a:bodyPr>
          <a:lstStyle/>
          <a:p>
            <a:pPr algn="ctr">
              <a:lnSpc>
                <a:spcPts val="10809"/>
              </a:lnSpc>
              <a:spcBef>
                <a:spcPct val="0"/>
              </a:spcBef>
            </a:pPr>
            <a:r>
              <a:rPr lang="en-US" sz="7720">
                <a:solidFill>
                  <a:srgbClr val="ED1111"/>
                </a:solidFill>
                <a:latin typeface="29LT Zeyn Light"/>
              </a:rPr>
              <a:t>Erişte</a:t>
            </a:r>
            <a:r>
              <a:rPr lang="en-US" sz="7720">
                <a:solidFill>
                  <a:srgbClr val="FFFFFF"/>
                </a:solidFill>
                <a:latin typeface="29LT Zeyn Light"/>
              </a:rPr>
              <a:t> is home made Turkish pasta. It's generally prepared around September as a winter preparation.</a:t>
            </a:r>
          </a:p>
        </p:txBody>
      </p:sp>
      <p:sp>
        <p:nvSpPr>
          <p:cNvPr id="4" name="TextBox 4"/>
          <p:cNvSpPr txBox="1"/>
          <p:nvPr/>
        </p:nvSpPr>
        <p:spPr>
          <a:xfrm>
            <a:off x="1390255" y="189583"/>
            <a:ext cx="14968387" cy="1506783"/>
          </a:xfrm>
          <a:prstGeom prst="rect">
            <a:avLst/>
          </a:prstGeom>
        </p:spPr>
        <p:txBody>
          <a:bodyPr lIns="0" tIns="0" rIns="0" bIns="0" rtlCol="0" anchor="t">
            <a:spAutoFit/>
          </a:bodyPr>
          <a:lstStyle/>
          <a:p>
            <a:pPr algn="ctr">
              <a:lnSpc>
                <a:spcPts val="12266"/>
              </a:lnSpc>
            </a:pPr>
            <a:r>
              <a:rPr lang="en-US" sz="8762">
                <a:solidFill>
                  <a:srgbClr val="FFFFFF"/>
                </a:solidFill>
                <a:latin typeface="Abril Fatface"/>
              </a:rPr>
              <a:t>One Recipe from our country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1000"/>
          </a:blip>
          <a:srcRect l="23299"/>
          <a:stretch>
            <a:fillRect/>
          </a:stretch>
        </p:blipFill>
        <p:spPr>
          <a:xfrm>
            <a:off x="479008" y="770515"/>
            <a:ext cx="10267876" cy="8928969"/>
          </a:xfrm>
          <a:prstGeom prst="rect">
            <a:avLst/>
          </a:prstGeom>
        </p:spPr>
      </p:pic>
      <p:sp>
        <p:nvSpPr>
          <p:cNvPr id="3" name="TextBox 3"/>
          <p:cNvSpPr txBox="1"/>
          <p:nvPr/>
        </p:nvSpPr>
        <p:spPr>
          <a:xfrm>
            <a:off x="9144000" y="1207845"/>
            <a:ext cx="8527276" cy="10047229"/>
          </a:xfrm>
          <a:prstGeom prst="rect">
            <a:avLst/>
          </a:prstGeom>
        </p:spPr>
        <p:txBody>
          <a:bodyPr lIns="0" tIns="0" rIns="0" bIns="0" rtlCol="0" anchor="t">
            <a:spAutoFit/>
          </a:bodyPr>
          <a:lstStyle/>
          <a:p>
            <a:pPr algn="ctr">
              <a:lnSpc>
                <a:spcPts val="9644"/>
              </a:lnSpc>
            </a:pPr>
            <a:r>
              <a:rPr lang="en-US" sz="6888">
                <a:solidFill>
                  <a:srgbClr val="FFFFFF"/>
                </a:solidFill>
                <a:latin typeface="29LT Zeyn Light Bold"/>
              </a:rPr>
              <a:t>Ingredients</a:t>
            </a:r>
          </a:p>
          <a:p>
            <a:pPr marL="1179006" lvl="1" indent="-589503" algn="ctr">
              <a:lnSpc>
                <a:spcPts val="7645"/>
              </a:lnSpc>
              <a:buFont typeface="Arial"/>
              <a:buChar char="•"/>
            </a:pPr>
            <a:r>
              <a:rPr lang="en-US" sz="5460">
                <a:solidFill>
                  <a:srgbClr val="FFFFFF"/>
                </a:solidFill>
                <a:latin typeface="29LT Zeyn Light"/>
              </a:rPr>
              <a:t>2 cups thinly sliced egg noodles</a:t>
            </a:r>
          </a:p>
          <a:p>
            <a:pPr marL="1179006" lvl="1" indent="-589503" algn="ctr">
              <a:lnSpc>
                <a:spcPts val="7645"/>
              </a:lnSpc>
              <a:buFont typeface="Arial"/>
              <a:buChar char="•"/>
            </a:pPr>
            <a:r>
              <a:rPr lang="en-US" sz="5460">
                <a:solidFill>
                  <a:srgbClr val="FFFFFF"/>
                </a:solidFill>
                <a:latin typeface="29LT Zeyn Light"/>
              </a:rPr>
              <a:t>2tbsp butter</a:t>
            </a:r>
          </a:p>
          <a:p>
            <a:pPr marL="1179006" lvl="1" indent="-589503" algn="ctr">
              <a:lnSpc>
                <a:spcPts val="7645"/>
              </a:lnSpc>
              <a:buFont typeface="Arial"/>
              <a:buChar char="•"/>
            </a:pPr>
            <a:r>
              <a:rPr lang="en-US" sz="5460">
                <a:solidFill>
                  <a:srgbClr val="FFFFFF"/>
                </a:solidFill>
                <a:latin typeface="29LT Zeyn Light"/>
              </a:rPr>
              <a:t>Salt</a:t>
            </a:r>
          </a:p>
          <a:p>
            <a:pPr marL="1179006" lvl="1" indent="-589503" algn="ctr">
              <a:lnSpc>
                <a:spcPts val="7645"/>
              </a:lnSpc>
              <a:buFont typeface="Arial"/>
              <a:buChar char="•"/>
            </a:pPr>
            <a:r>
              <a:rPr lang="en-US" sz="5460">
                <a:solidFill>
                  <a:srgbClr val="FFFFFF"/>
                </a:solidFill>
                <a:latin typeface="29LT Zeyn Light"/>
              </a:rPr>
              <a:t>mozzarella cheese</a:t>
            </a:r>
          </a:p>
          <a:p>
            <a:pPr marL="1179006" lvl="1" indent="-589503" algn="ctr">
              <a:lnSpc>
                <a:spcPts val="7645"/>
              </a:lnSpc>
              <a:buFont typeface="Arial"/>
              <a:buChar char="•"/>
            </a:pPr>
            <a:r>
              <a:rPr lang="en-US" sz="5460">
                <a:solidFill>
                  <a:srgbClr val="FFFFFF"/>
                </a:solidFill>
                <a:latin typeface="29LT Zeyn Light"/>
              </a:rPr>
              <a:t>walnuts</a:t>
            </a:r>
          </a:p>
          <a:p>
            <a:pPr marL="1179006" lvl="1" indent="-589503" algn="ctr">
              <a:lnSpc>
                <a:spcPts val="7645"/>
              </a:lnSpc>
              <a:buFont typeface="Arial"/>
              <a:buChar char="•"/>
            </a:pPr>
            <a:r>
              <a:rPr lang="en-US" sz="5460">
                <a:solidFill>
                  <a:srgbClr val="FFFFFF"/>
                </a:solidFill>
                <a:latin typeface="29LT Zeyn Light"/>
              </a:rPr>
              <a:t>parsley</a:t>
            </a:r>
          </a:p>
          <a:p>
            <a:pPr marL="1179006" lvl="1" indent="-589503" algn="ctr">
              <a:lnSpc>
                <a:spcPts val="7645"/>
              </a:lnSpc>
              <a:buFont typeface="Arial"/>
              <a:buChar char="•"/>
            </a:pPr>
            <a:r>
              <a:rPr lang="en-US" sz="5460">
                <a:solidFill>
                  <a:srgbClr val="FFFFFF"/>
                </a:solidFill>
                <a:latin typeface="29LT Zeyn Light"/>
              </a:rPr>
              <a:t>4 cups of water</a:t>
            </a:r>
          </a:p>
          <a:p>
            <a:pPr algn="ctr">
              <a:lnSpc>
                <a:spcPts val="5393"/>
              </a:lnSpc>
            </a:pPr>
            <a:endParaRPr lang="en-US" sz="5460">
              <a:solidFill>
                <a:srgbClr val="FFFFFF"/>
              </a:solidFill>
              <a:latin typeface="29LT Zeyn Light"/>
            </a:endParaRPr>
          </a:p>
          <a:p>
            <a:pPr algn="ctr">
              <a:lnSpc>
                <a:spcPts val="5393"/>
              </a:lnSpc>
            </a:pPr>
            <a:endParaRPr lang="en-US" sz="5460">
              <a:solidFill>
                <a:srgbClr val="FFFFFF"/>
              </a:solidFill>
              <a:latin typeface="29LT Zeyn Light"/>
            </a:endParaRPr>
          </a:p>
          <a:p>
            <a:pPr algn="ctr">
              <a:lnSpc>
                <a:spcPts val="5393"/>
              </a:lnSpc>
            </a:pPr>
            <a:endParaRPr lang="en-US" sz="5460">
              <a:solidFill>
                <a:srgbClr val="FFFFFF"/>
              </a:solidFill>
              <a:latin typeface="29LT Zeyn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3" b="7833"/>
          <a:stretch>
            <a:fillRect/>
          </a:stretch>
        </p:blipFill>
        <p:spPr>
          <a:xfrm>
            <a:off x="0" y="0"/>
            <a:ext cx="18288000" cy="10287000"/>
          </a:xfrm>
          <a:prstGeom prst="rect">
            <a:avLst/>
          </a:prstGeom>
        </p:spPr>
      </p:pic>
      <p:sp>
        <p:nvSpPr>
          <p:cNvPr id="3" name="AutoShape 3"/>
          <p:cNvSpPr/>
          <p:nvPr/>
        </p:nvSpPr>
        <p:spPr>
          <a:xfrm>
            <a:off x="1028700" y="0"/>
            <a:ext cx="9525" cy="10287000"/>
          </a:xfrm>
          <a:prstGeom prst="rect">
            <a:avLst/>
          </a:prstGeom>
          <a:solidFill>
            <a:srgbClr val="FFFFFF">
              <a:alpha val="49804"/>
            </a:srgbClr>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5468" y="454001"/>
            <a:ext cx="312737" cy="312737"/>
          </a:xfrm>
          <a:prstGeom prst="rect">
            <a:avLst/>
          </a:prstGeom>
        </p:spPr>
      </p:pic>
      <p:sp>
        <p:nvSpPr>
          <p:cNvPr id="5" name="TextBox 5"/>
          <p:cNvSpPr txBox="1"/>
          <p:nvPr/>
        </p:nvSpPr>
        <p:spPr>
          <a:xfrm>
            <a:off x="0" y="2794952"/>
            <a:ext cx="18000484" cy="5516245"/>
          </a:xfrm>
          <a:prstGeom prst="rect">
            <a:avLst/>
          </a:prstGeom>
        </p:spPr>
        <p:txBody>
          <a:bodyPr lIns="0" tIns="0" rIns="0" bIns="0" rtlCol="0" anchor="t">
            <a:spAutoFit/>
          </a:bodyPr>
          <a:lstStyle/>
          <a:p>
            <a:pPr algn="ctr">
              <a:lnSpc>
                <a:spcPts val="7279"/>
              </a:lnSpc>
            </a:pPr>
            <a:r>
              <a:rPr lang="en-US" sz="5199">
                <a:solidFill>
                  <a:srgbClr val="FFFFFF"/>
                </a:solidFill>
                <a:latin typeface="DejaVu Serif"/>
              </a:rPr>
              <a:t> Food  connects people.</a:t>
            </a:r>
          </a:p>
          <a:p>
            <a:pPr algn="ctr">
              <a:lnSpc>
                <a:spcPts val="7279"/>
              </a:lnSpc>
            </a:pPr>
            <a:r>
              <a:rPr lang="en-US" sz="5199">
                <a:solidFill>
                  <a:srgbClr val="FFFFFF"/>
                </a:solidFill>
                <a:latin typeface="DejaVu Serif"/>
              </a:rPr>
              <a:t>There is nothing in the world that brings people together like food. Meals become a time for family and friends to come together and share the stories...Food is an emotion and food is medicine...</a:t>
            </a:r>
          </a:p>
          <a:p>
            <a:pPr algn="ctr">
              <a:lnSpc>
                <a:spcPts val="7279"/>
              </a:lnSpc>
            </a:pPr>
            <a:r>
              <a:rPr lang="en-US" sz="5199">
                <a:solidFill>
                  <a:srgbClr val="FFFFFF"/>
                </a:solidFill>
                <a:latin typeface="DejaVu Serif"/>
              </a:rPr>
              <a:t>That is the beauty of food...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90" r="5176"/>
          <a:stretch>
            <a:fillRect/>
          </a:stretch>
        </p:blipFill>
        <p:spPr>
          <a:xfrm>
            <a:off x="0" y="0"/>
            <a:ext cx="18288000" cy="10287000"/>
          </a:xfrm>
          <a:prstGeom prst="rect">
            <a:avLst/>
          </a:prstGeom>
        </p:spPr>
      </p:pic>
      <p:sp>
        <p:nvSpPr>
          <p:cNvPr id="3" name="TextBox 3"/>
          <p:cNvSpPr txBox="1"/>
          <p:nvPr/>
        </p:nvSpPr>
        <p:spPr>
          <a:xfrm>
            <a:off x="1367291" y="1959482"/>
            <a:ext cx="15553418" cy="7298818"/>
          </a:xfrm>
          <a:prstGeom prst="rect">
            <a:avLst/>
          </a:prstGeom>
        </p:spPr>
        <p:txBody>
          <a:bodyPr lIns="0" tIns="0" rIns="0" bIns="0" rtlCol="0" anchor="t">
            <a:spAutoFit/>
          </a:bodyPr>
          <a:lstStyle/>
          <a:p>
            <a:pPr algn="ctr">
              <a:lnSpc>
                <a:spcPts val="8252"/>
              </a:lnSpc>
            </a:pPr>
            <a:endParaRPr/>
          </a:p>
          <a:p>
            <a:pPr algn="ctr">
              <a:lnSpc>
                <a:spcPts val="8252"/>
              </a:lnSpc>
            </a:pPr>
            <a:r>
              <a:rPr lang="en-US" sz="5894">
                <a:solidFill>
                  <a:srgbClr val="FFFFFF"/>
                </a:solidFill>
                <a:latin typeface="29LT Zeyn Light"/>
              </a:rPr>
              <a:t>Step 1</a:t>
            </a:r>
          </a:p>
          <a:p>
            <a:pPr algn="ctr">
              <a:lnSpc>
                <a:spcPts val="8252"/>
              </a:lnSpc>
            </a:pPr>
            <a:r>
              <a:rPr lang="en-US" sz="5894">
                <a:solidFill>
                  <a:srgbClr val="FFFFFF"/>
                </a:solidFill>
                <a:latin typeface="29LT Zeyn Light"/>
              </a:rPr>
              <a:t>Boil the water and add a pinch of salt.</a:t>
            </a:r>
          </a:p>
          <a:p>
            <a:pPr algn="ctr">
              <a:lnSpc>
                <a:spcPts val="8252"/>
              </a:lnSpc>
            </a:pPr>
            <a:r>
              <a:rPr lang="en-US" sz="5894">
                <a:solidFill>
                  <a:srgbClr val="FFFFFF"/>
                </a:solidFill>
                <a:latin typeface="29LT Zeyn Light"/>
              </a:rPr>
              <a:t>Step 2</a:t>
            </a:r>
          </a:p>
          <a:p>
            <a:pPr algn="ctr">
              <a:lnSpc>
                <a:spcPts val="8252"/>
              </a:lnSpc>
            </a:pPr>
            <a:r>
              <a:rPr lang="en-US" sz="5894">
                <a:solidFill>
                  <a:srgbClr val="FFFFFF"/>
                </a:solidFill>
                <a:latin typeface="29LT Zeyn Light"/>
              </a:rPr>
              <a:t>Add the erişte and let cook for 8-10 minutes until just tender.</a:t>
            </a:r>
          </a:p>
          <a:p>
            <a:pPr algn="ctr">
              <a:lnSpc>
                <a:spcPts val="8252"/>
              </a:lnSpc>
            </a:pPr>
            <a:r>
              <a:rPr lang="en-US" sz="5894">
                <a:solidFill>
                  <a:srgbClr val="FFFFFF"/>
                </a:solidFill>
                <a:latin typeface="29LT Zeyn Light"/>
              </a:rPr>
              <a:t> </a:t>
            </a:r>
          </a:p>
          <a:p>
            <a:pPr algn="ctr">
              <a:lnSpc>
                <a:spcPts val="8252"/>
              </a:lnSpc>
            </a:pPr>
            <a:endParaRPr lang="en-US" sz="5894">
              <a:solidFill>
                <a:srgbClr val="FFFFFF"/>
              </a:solidFill>
              <a:latin typeface="29LT Zeyn Light"/>
            </a:endParaRPr>
          </a:p>
        </p:txBody>
      </p:sp>
      <p:sp>
        <p:nvSpPr>
          <p:cNvPr id="4" name="TextBox 4"/>
          <p:cNvSpPr txBox="1"/>
          <p:nvPr/>
        </p:nvSpPr>
        <p:spPr>
          <a:xfrm>
            <a:off x="5441394" y="680212"/>
            <a:ext cx="6853535" cy="1533525"/>
          </a:xfrm>
          <a:prstGeom prst="rect">
            <a:avLst/>
          </a:prstGeom>
        </p:spPr>
        <p:txBody>
          <a:bodyPr lIns="0" tIns="0" rIns="0" bIns="0" rtlCol="0" anchor="t">
            <a:spAutoFit/>
          </a:bodyPr>
          <a:lstStyle/>
          <a:p>
            <a:pPr algn="ctr">
              <a:lnSpc>
                <a:spcPts val="12599"/>
              </a:lnSpc>
            </a:pPr>
            <a:r>
              <a:rPr lang="en-US" sz="9000">
                <a:solidFill>
                  <a:srgbClr val="FFFFFF"/>
                </a:solidFill>
                <a:latin typeface="Abril Fatface"/>
              </a:rPr>
              <a:t>How to make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298218" y="1213953"/>
            <a:ext cx="15691564" cy="7744795"/>
          </a:xfrm>
          <a:prstGeom prst="rect">
            <a:avLst/>
          </a:prstGeom>
        </p:spPr>
        <p:txBody>
          <a:bodyPr lIns="0" tIns="0" rIns="0" bIns="0" rtlCol="0" anchor="t">
            <a:spAutoFit/>
          </a:bodyPr>
          <a:lstStyle/>
          <a:p>
            <a:pPr algn="ctr">
              <a:lnSpc>
                <a:spcPts val="7646"/>
              </a:lnSpc>
              <a:spcBef>
                <a:spcPct val="0"/>
              </a:spcBef>
            </a:pPr>
            <a:r>
              <a:rPr lang="en-US" sz="5462">
                <a:solidFill>
                  <a:srgbClr val="FFFFFF"/>
                </a:solidFill>
                <a:latin typeface="Abril Fatface"/>
              </a:rPr>
              <a:t>Step 3</a:t>
            </a:r>
          </a:p>
          <a:p>
            <a:pPr algn="ctr">
              <a:lnSpc>
                <a:spcPts val="7646"/>
              </a:lnSpc>
              <a:spcBef>
                <a:spcPct val="0"/>
              </a:spcBef>
            </a:pPr>
            <a:r>
              <a:rPr lang="en-US" sz="5462">
                <a:solidFill>
                  <a:srgbClr val="FFFFFF"/>
                </a:solidFill>
                <a:latin typeface="Abril Fatface"/>
              </a:rPr>
              <a:t>Melt the butter in a medium pan.</a:t>
            </a:r>
          </a:p>
          <a:p>
            <a:pPr algn="ctr">
              <a:lnSpc>
                <a:spcPts val="7646"/>
              </a:lnSpc>
              <a:spcBef>
                <a:spcPct val="0"/>
              </a:spcBef>
            </a:pPr>
            <a:r>
              <a:rPr lang="en-US" sz="5462">
                <a:solidFill>
                  <a:srgbClr val="FFFFFF"/>
                </a:solidFill>
                <a:latin typeface="Abril Fatface"/>
              </a:rPr>
              <a:t>Step 4</a:t>
            </a:r>
          </a:p>
          <a:p>
            <a:pPr algn="ctr">
              <a:lnSpc>
                <a:spcPts val="7646"/>
              </a:lnSpc>
              <a:spcBef>
                <a:spcPct val="0"/>
              </a:spcBef>
            </a:pPr>
            <a:r>
              <a:rPr lang="en-US" sz="5462">
                <a:solidFill>
                  <a:srgbClr val="FFFFFF"/>
                </a:solidFill>
                <a:latin typeface="Abril Fatface"/>
              </a:rPr>
              <a:t>Drain egg noodles and toss in with melted butter.</a:t>
            </a:r>
          </a:p>
          <a:p>
            <a:pPr algn="ctr">
              <a:lnSpc>
                <a:spcPts val="7646"/>
              </a:lnSpc>
              <a:spcBef>
                <a:spcPct val="0"/>
              </a:spcBef>
            </a:pPr>
            <a:r>
              <a:rPr lang="en-US" sz="5462">
                <a:solidFill>
                  <a:srgbClr val="FFFFFF"/>
                </a:solidFill>
                <a:latin typeface="Abril Fatface"/>
              </a:rPr>
              <a:t>Step 5</a:t>
            </a:r>
          </a:p>
          <a:p>
            <a:pPr algn="ctr">
              <a:lnSpc>
                <a:spcPts val="7646"/>
              </a:lnSpc>
              <a:spcBef>
                <a:spcPct val="0"/>
              </a:spcBef>
            </a:pPr>
            <a:r>
              <a:rPr lang="en-US" sz="5462">
                <a:solidFill>
                  <a:srgbClr val="FFFFFF"/>
                </a:solidFill>
                <a:latin typeface="Abril Fatface"/>
              </a:rPr>
              <a:t>Saute about 3-4 minutes and take over a serving</a:t>
            </a:r>
          </a:p>
          <a:p>
            <a:pPr algn="ctr">
              <a:lnSpc>
                <a:spcPts val="7646"/>
              </a:lnSpc>
              <a:spcBef>
                <a:spcPct val="0"/>
              </a:spcBef>
            </a:pPr>
            <a:r>
              <a:rPr lang="en-US" sz="5462">
                <a:solidFill>
                  <a:srgbClr val="FFFFFF"/>
                </a:solidFill>
                <a:latin typeface="Abril Fatface"/>
              </a:rPr>
              <a:t>plate. Garnish with walnuts, cheese and parsley.</a:t>
            </a:r>
          </a:p>
          <a:p>
            <a:pPr algn="ctr">
              <a:lnSpc>
                <a:spcPts val="7646"/>
              </a:lnSpc>
              <a:spcBef>
                <a:spcPct val="0"/>
              </a:spcBef>
            </a:pPr>
            <a:endParaRPr lang="en-US" sz="5462">
              <a:solidFill>
                <a:srgbClr val="FFFFFF"/>
              </a:solidFill>
              <a:latin typeface="Abril Fatface"/>
            </a:endParaRPr>
          </a:p>
        </p:txBody>
      </p:sp>
      <p:pic>
        <p:nvPicPr>
          <p:cNvPr id="3" name="Picture 3"/>
          <p:cNvPicPr>
            <a:picLocks noChangeAspect="1"/>
          </p:cNvPicPr>
          <p:nvPr/>
        </p:nvPicPr>
        <p:blipFill>
          <a:blip r:embed="rId2">
            <a:alphaModFix amt="43000"/>
          </a:blip>
          <a:srcRect/>
          <a:stretch>
            <a:fillRect/>
          </a:stretch>
        </p:blipFill>
        <p:spPr>
          <a:xfrm>
            <a:off x="1028700" y="810351"/>
            <a:ext cx="5777532" cy="866629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7000"/>
          </a:blip>
          <a:srcRect t="7958" b="10767"/>
          <a:stretch>
            <a:fillRect/>
          </a:stretch>
        </p:blipFill>
        <p:spPr>
          <a:xfrm>
            <a:off x="0" y="0"/>
            <a:ext cx="14365059" cy="10287000"/>
          </a:xfrm>
          <a:prstGeom prst="rect">
            <a:avLst/>
          </a:prstGeom>
        </p:spPr>
      </p:pic>
      <p:sp>
        <p:nvSpPr>
          <p:cNvPr id="3" name="TextBox 3"/>
          <p:cNvSpPr txBox="1"/>
          <p:nvPr/>
        </p:nvSpPr>
        <p:spPr>
          <a:xfrm>
            <a:off x="13826728" y="4101065"/>
            <a:ext cx="3432572" cy="1533525"/>
          </a:xfrm>
          <a:prstGeom prst="rect">
            <a:avLst/>
          </a:prstGeom>
        </p:spPr>
        <p:txBody>
          <a:bodyPr lIns="0" tIns="0" rIns="0" bIns="0" rtlCol="0" anchor="t">
            <a:spAutoFit/>
          </a:bodyPr>
          <a:lstStyle/>
          <a:p>
            <a:pPr algn="ctr">
              <a:lnSpc>
                <a:spcPts val="12599"/>
              </a:lnSpc>
              <a:spcBef>
                <a:spcPct val="0"/>
              </a:spcBef>
            </a:pPr>
            <a:r>
              <a:rPr lang="en-US" sz="9000">
                <a:solidFill>
                  <a:srgbClr val="FFFFFF"/>
                </a:solidFill>
                <a:latin typeface="Abril Fatface"/>
              </a:rPr>
              <a:t>Enjoy!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710951"/>
            <a:ext cx="9711898" cy="6865098"/>
          </a:xfrm>
          <a:prstGeom prst="rect">
            <a:avLst/>
          </a:prstGeom>
        </p:spPr>
      </p:pic>
      <p:sp>
        <p:nvSpPr>
          <p:cNvPr id="3" name="TextBox 3"/>
          <p:cNvSpPr txBox="1"/>
          <p:nvPr/>
        </p:nvSpPr>
        <p:spPr>
          <a:xfrm>
            <a:off x="11387412" y="4020820"/>
            <a:ext cx="5871888" cy="2121536"/>
          </a:xfrm>
          <a:prstGeom prst="rect">
            <a:avLst/>
          </a:prstGeom>
        </p:spPr>
        <p:txBody>
          <a:bodyPr lIns="0" tIns="0" rIns="0" bIns="0" rtlCol="0" anchor="t">
            <a:spAutoFit/>
          </a:bodyPr>
          <a:lstStyle/>
          <a:p>
            <a:pPr algn="ctr">
              <a:lnSpc>
                <a:spcPts val="8539"/>
              </a:lnSpc>
            </a:pPr>
            <a:r>
              <a:rPr lang="en-US" sz="6099">
                <a:solidFill>
                  <a:srgbClr val="F9FAFD"/>
                </a:solidFill>
                <a:latin typeface="Arbutus Slab"/>
              </a:rPr>
              <a:t>Thank you for your attention!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0"/>
            <a:ext cx="18288000" cy="10287000"/>
          </a:xfrm>
          <a:prstGeom prst="rect">
            <a:avLst/>
          </a:prstGeom>
        </p:spPr>
      </p:pic>
      <p:sp>
        <p:nvSpPr>
          <p:cNvPr id="3" name="TextBox 3"/>
          <p:cNvSpPr txBox="1"/>
          <p:nvPr/>
        </p:nvSpPr>
        <p:spPr>
          <a:xfrm>
            <a:off x="1028700" y="3313865"/>
            <a:ext cx="16058481" cy="4687858"/>
          </a:xfrm>
          <a:prstGeom prst="rect">
            <a:avLst/>
          </a:prstGeom>
        </p:spPr>
        <p:txBody>
          <a:bodyPr lIns="0" tIns="0" rIns="0" bIns="0" rtlCol="0" anchor="t">
            <a:spAutoFit/>
          </a:bodyPr>
          <a:lstStyle/>
          <a:p>
            <a:pPr algn="ctr">
              <a:lnSpc>
                <a:spcPts val="9209"/>
              </a:lnSpc>
            </a:pPr>
            <a:r>
              <a:rPr lang="en-US" sz="8372">
                <a:solidFill>
                  <a:srgbClr val="F9FAFD"/>
                </a:solidFill>
                <a:latin typeface="29LT Zeyn Light"/>
              </a:rPr>
              <a:t> Turkish cuisine is one of the most appetizing and rich cuisines of the world, and Turkish people are known to be quite passionate about food. </a:t>
            </a:r>
          </a:p>
        </p:txBody>
      </p:sp>
      <p:sp>
        <p:nvSpPr>
          <p:cNvPr id="4" name="AutoShape 4"/>
          <p:cNvSpPr/>
          <p:nvPr/>
        </p:nvSpPr>
        <p:spPr>
          <a:xfrm>
            <a:off x="1028700" y="0"/>
            <a:ext cx="9525" cy="10287000"/>
          </a:xfrm>
          <a:prstGeom prst="rect">
            <a:avLst/>
          </a:prstGeom>
          <a:solidFill>
            <a:srgbClr val="FFFFFF">
              <a:alpha val="49804"/>
            </a:srgbClr>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5468" y="456700"/>
            <a:ext cx="312737" cy="3127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34" b="14120"/>
          <a:stretch>
            <a:fillRect/>
          </a:stretch>
        </p:blipFill>
        <p:spPr>
          <a:xfrm>
            <a:off x="0" y="0"/>
            <a:ext cx="18288000" cy="10287000"/>
          </a:xfrm>
          <a:prstGeom prst="rect">
            <a:avLst/>
          </a:prstGeom>
        </p:spPr>
      </p:pic>
      <p:sp>
        <p:nvSpPr>
          <p:cNvPr id="3" name="TextBox 3"/>
          <p:cNvSpPr txBox="1"/>
          <p:nvPr/>
        </p:nvSpPr>
        <p:spPr>
          <a:xfrm>
            <a:off x="1168045" y="1994499"/>
            <a:ext cx="15830607" cy="6402776"/>
          </a:xfrm>
          <a:prstGeom prst="rect">
            <a:avLst/>
          </a:prstGeom>
        </p:spPr>
        <p:txBody>
          <a:bodyPr lIns="0" tIns="0" rIns="0" bIns="0" rtlCol="0" anchor="t">
            <a:spAutoFit/>
          </a:bodyPr>
          <a:lstStyle/>
          <a:p>
            <a:pPr algn="ctr">
              <a:lnSpc>
                <a:spcPts val="12546"/>
              </a:lnSpc>
            </a:pPr>
            <a:r>
              <a:rPr lang="en-US" sz="11405">
                <a:solidFill>
                  <a:srgbClr val="F9FAFD"/>
                </a:solidFill>
                <a:latin typeface="29LT Zeyn Light"/>
              </a:rPr>
              <a:t>Türkiye is divided into seven regions.Every region has it’s own characteristic soil, climate and of course food.</a:t>
            </a:r>
          </a:p>
        </p:txBody>
      </p:sp>
      <p:sp>
        <p:nvSpPr>
          <p:cNvPr id="4" name="AutoShape 4"/>
          <p:cNvSpPr/>
          <p:nvPr/>
        </p:nvSpPr>
        <p:spPr>
          <a:xfrm>
            <a:off x="1028700" y="0"/>
            <a:ext cx="9525" cy="10287000"/>
          </a:xfrm>
          <a:prstGeom prst="rect">
            <a:avLst/>
          </a:prstGeom>
          <a:solidFill>
            <a:srgbClr val="FFFFFF">
              <a:alpha val="49804"/>
            </a:srgbClr>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5468" y="456700"/>
            <a:ext cx="312737" cy="3127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6296412" y="822496"/>
            <a:ext cx="11491267" cy="8866639"/>
          </a:xfrm>
          <a:prstGeom prst="rect">
            <a:avLst/>
          </a:prstGeom>
        </p:spPr>
        <p:txBody>
          <a:bodyPr lIns="0" tIns="0" rIns="0" bIns="0" rtlCol="0" anchor="t">
            <a:spAutoFit/>
          </a:bodyPr>
          <a:lstStyle/>
          <a:p>
            <a:pPr>
              <a:lnSpc>
                <a:spcPts val="5237"/>
              </a:lnSpc>
            </a:pPr>
            <a:endParaRPr/>
          </a:p>
          <a:p>
            <a:pPr marL="1323165" lvl="1" indent="-661583">
              <a:lnSpc>
                <a:spcPts val="6741"/>
              </a:lnSpc>
              <a:buFont typeface="Arial"/>
              <a:buChar char="•"/>
            </a:pPr>
            <a:r>
              <a:rPr lang="en-US" sz="6128">
                <a:solidFill>
                  <a:srgbClr val="F9FAFD"/>
                </a:solidFill>
                <a:latin typeface="29LT Zeyn Light"/>
              </a:rPr>
              <a:t>Turkish cuisine uses many vegetables, and some of the most used vegetables are zucchini, tomato, onion, eggplant, cauliflower, green beans, potatoes, spinach, chickpeas, garlic, and lentils.</a:t>
            </a:r>
          </a:p>
          <a:p>
            <a:pPr marL="1323165" lvl="1" indent="-661583">
              <a:lnSpc>
                <a:spcPts val="6741"/>
              </a:lnSpc>
              <a:buFont typeface="Arial"/>
              <a:buChar char="•"/>
            </a:pPr>
            <a:r>
              <a:rPr lang="en-US" sz="6128">
                <a:solidFill>
                  <a:srgbClr val="F9FAFD"/>
                </a:solidFill>
                <a:latin typeface="29LT Zeyn Light"/>
              </a:rPr>
              <a:t>The most used meat in Türkiye  is lamb meat, followed by cattle and chicken meat. Fish is mostly consumed in coastal areas.</a:t>
            </a:r>
          </a:p>
          <a:p>
            <a:pPr>
              <a:lnSpc>
                <a:spcPts val="4465"/>
              </a:lnSpc>
            </a:pPr>
            <a:endParaRPr lang="en-US" sz="6128">
              <a:solidFill>
                <a:srgbClr val="F9FAFD"/>
              </a:solidFill>
              <a:latin typeface="29LT Zeyn Light"/>
            </a:endParaRPr>
          </a:p>
        </p:txBody>
      </p:sp>
      <p:sp>
        <p:nvSpPr>
          <p:cNvPr id="3" name="AutoShape 3"/>
          <p:cNvSpPr/>
          <p:nvPr/>
        </p:nvSpPr>
        <p:spPr>
          <a:xfrm>
            <a:off x="1028700" y="0"/>
            <a:ext cx="9525" cy="10287000"/>
          </a:xfrm>
          <a:prstGeom prst="rect">
            <a:avLst/>
          </a:prstGeom>
          <a:solidFill>
            <a:srgbClr val="FFFFFF">
              <a:alpha val="49804"/>
            </a:srgbClr>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5468" y="456700"/>
            <a:ext cx="312737" cy="312737"/>
          </a:xfrm>
          <a:prstGeom prst="rect">
            <a:avLst/>
          </a:prstGeom>
        </p:spPr>
      </p:pic>
      <p:pic>
        <p:nvPicPr>
          <p:cNvPr id="5" name="Picture 5"/>
          <p:cNvPicPr>
            <a:picLocks noChangeAspect="1"/>
          </p:cNvPicPr>
          <p:nvPr/>
        </p:nvPicPr>
        <p:blipFill>
          <a:blip r:embed="rId4"/>
          <a:srcRect/>
          <a:stretch>
            <a:fillRect/>
          </a:stretch>
        </p:blipFill>
        <p:spPr>
          <a:xfrm>
            <a:off x="0" y="-72635"/>
            <a:ext cx="6906423" cy="103596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l="1499" t="4153" r="1738"/>
          <a:stretch>
            <a:fillRect/>
          </a:stretch>
        </p:blipFill>
        <p:spPr>
          <a:xfrm>
            <a:off x="10871177" y="0"/>
            <a:ext cx="7416823" cy="10287000"/>
          </a:xfrm>
          <a:prstGeom prst="rect">
            <a:avLst/>
          </a:prstGeom>
        </p:spPr>
      </p:pic>
      <p:sp>
        <p:nvSpPr>
          <p:cNvPr id="3" name="AutoShape 3"/>
          <p:cNvSpPr/>
          <p:nvPr/>
        </p:nvSpPr>
        <p:spPr>
          <a:xfrm>
            <a:off x="10871177" y="8532030"/>
            <a:ext cx="7416823" cy="1754970"/>
          </a:xfrm>
          <a:prstGeom prst="rect">
            <a:avLst/>
          </a:prstGeom>
          <a:solidFill>
            <a:srgbClr val="121212">
              <a:alpha val="73725"/>
            </a:srgbClr>
          </a:solidFill>
        </p:spPr>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103260" y="9258300"/>
            <a:ext cx="156040" cy="245205"/>
          </a:xfrm>
          <a:prstGeom prst="rect">
            <a:avLst/>
          </a:prstGeom>
        </p:spPr>
      </p:pic>
      <p:sp>
        <p:nvSpPr>
          <p:cNvPr id="5" name="TextBox 5"/>
          <p:cNvSpPr txBox="1"/>
          <p:nvPr/>
        </p:nvSpPr>
        <p:spPr>
          <a:xfrm>
            <a:off x="616354" y="607738"/>
            <a:ext cx="15830607" cy="1317068"/>
          </a:xfrm>
          <a:prstGeom prst="rect">
            <a:avLst/>
          </a:prstGeom>
        </p:spPr>
        <p:txBody>
          <a:bodyPr lIns="0" tIns="0" rIns="0" bIns="0" rtlCol="0" anchor="t">
            <a:spAutoFit/>
          </a:bodyPr>
          <a:lstStyle/>
          <a:p>
            <a:pPr algn="ctr">
              <a:lnSpc>
                <a:spcPts val="10126"/>
              </a:lnSpc>
            </a:pPr>
            <a:r>
              <a:rPr lang="en-US" sz="9206">
                <a:solidFill>
                  <a:srgbClr val="F9FAFD"/>
                </a:solidFill>
                <a:latin typeface="29LT Zeyn Light"/>
              </a:rPr>
              <a:t>Turkish Eating Habits</a:t>
            </a:r>
          </a:p>
        </p:txBody>
      </p:sp>
      <p:sp>
        <p:nvSpPr>
          <p:cNvPr id="6" name="TextBox 6"/>
          <p:cNvSpPr txBox="1"/>
          <p:nvPr/>
        </p:nvSpPr>
        <p:spPr>
          <a:xfrm>
            <a:off x="32332" y="2152259"/>
            <a:ext cx="16998653" cy="7106041"/>
          </a:xfrm>
          <a:prstGeom prst="rect">
            <a:avLst/>
          </a:prstGeom>
        </p:spPr>
        <p:txBody>
          <a:bodyPr lIns="0" tIns="0" rIns="0" bIns="0" rtlCol="0" anchor="t">
            <a:spAutoFit/>
          </a:bodyPr>
          <a:lstStyle/>
          <a:p>
            <a:pPr marL="1453999" lvl="1" indent="-727000">
              <a:lnSpc>
                <a:spcPts val="9428"/>
              </a:lnSpc>
              <a:buFont typeface="Arial"/>
              <a:buChar char="•"/>
            </a:pPr>
            <a:r>
              <a:rPr lang="en-US" sz="6734">
                <a:solidFill>
                  <a:srgbClr val="F9FAFD"/>
                </a:solidFill>
                <a:latin typeface="29LT Zeyn Light"/>
              </a:rPr>
              <a:t>Turkish people eat three meals a day. </a:t>
            </a:r>
          </a:p>
          <a:p>
            <a:pPr marL="1453999" lvl="1" indent="-727000">
              <a:lnSpc>
                <a:spcPts val="9428"/>
              </a:lnSpc>
              <a:buFont typeface="Arial"/>
              <a:buChar char="•"/>
            </a:pPr>
            <a:r>
              <a:rPr lang="en-US" sz="6734">
                <a:solidFill>
                  <a:srgbClr val="F9FAFD"/>
                </a:solidFill>
                <a:latin typeface="29LT Zeyn Light"/>
              </a:rPr>
              <a:t>They usually prefer eating homemade meals at home.</a:t>
            </a:r>
          </a:p>
          <a:p>
            <a:pPr marL="1453999" lvl="1" indent="-727000">
              <a:lnSpc>
                <a:spcPts val="9428"/>
              </a:lnSpc>
              <a:buFont typeface="Arial"/>
              <a:buChar char="•"/>
            </a:pPr>
            <a:r>
              <a:rPr lang="en-US" sz="6734">
                <a:solidFill>
                  <a:srgbClr val="F9FAFD"/>
                </a:solidFill>
                <a:latin typeface="29LT Zeyn Light"/>
              </a:rPr>
              <a:t>Elder family members start eating first and the younger ones serve meals in a traditional Turkish family.</a:t>
            </a:r>
          </a:p>
          <a:p>
            <a:pPr marL="1453999" lvl="1" indent="-727000">
              <a:lnSpc>
                <a:spcPts val="9428"/>
              </a:lnSpc>
              <a:buFont typeface="Arial"/>
              <a:buChar char="•"/>
            </a:pPr>
            <a:r>
              <a:rPr lang="en-US" sz="6734">
                <a:solidFill>
                  <a:srgbClr val="F9FAFD"/>
                </a:solidFill>
                <a:latin typeface="29LT Zeyn Light"/>
              </a:rPr>
              <a:t>They like hosting guests and eating together.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792" r="12049"/>
          <a:stretch>
            <a:fillRect/>
          </a:stretch>
        </p:blipFill>
        <p:spPr>
          <a:xfrm>
            <a:off x="0" y="0"/>
            <a:ext cx="18288000" cy="10287000"/>
          </a:xfrm>
          <a:prstGeom prst="rect">
            <a:avLst/>
          </a:prstGeom>
        </p:spPr>
      </p:pic>
      <p:sp>
        <p:nvSpPr>
          <p:cNvPr id="3" name="TextBox 3"/>
          <p:cNvSpPr txBox="1"/>
          <p:nvPr/>
        </p:nvSpPr>
        <p:spPr>
          <a:xfrm>
            <a:off x="801539" y="923925"/>
            <a:ext cx="16230600" cy="8371508"/>
          </a:xfrm>
          <a:prstGeom prst="rect">
            <a:avLst/>
          </a:prstGeom>
        </p:spPr>
        <p:txBody>
          <a:bodyPr lIns="0" tIns="0" rIns="0" bIns="0" rtlCol="0" anchor="t">
            <a:spAutoFit/>
          </a:bodyPr>
          <a:lstStyle/>
          <a:p>
            <a:pPr marL="1141696" lvl="1" indent="-570848">
              <a:lnSpc>
                <a:spcPts val="7403"/>
              </a:lnSpc>
              <a:spcBef>
                <a:spcPct val="0"/>
              </a:spcBef>
              <a:buFont typeface="Arial"/>
              <a:buChar char="•"/>
            </a:pPr>
            <a:r>
              <a:rPr lang="en-US" sz="5288">
                <a:solidFill>
                  <a:srgbClr val="F9FAFD"/>
                </a:solidFill>
                <a:latin typeface="29LT Zeyn Light"/>
              </a:rPr>
              <a:t>They say "Afiyet Olsun!" before start eating which means that enjoy your meal.</a:t>
            </a:r>
          </a:p>
          <a:p>
            <a:pPr marL="1141696" lvl="1" indent="-570848">
              <a:lnSpc>
                <a:spcPts val="7403"/>
              </a:lnSpc>
              <a:spcBef>
                <a:spcPct val="0"/>
              </a:spcBef>
              <a:buFont typeface="Arial"/>
              <a:buChar char="•"/>
            </a:pPr>
            <a:r>
              <a:rPr lang="en-US" sz="5288">
                <a:solidFill>
                  <a:srgbClr val="F9FAFD"/>
                </a:solidFill>
                <a:latin typeface="29LT Zeyn Light"/>
              </a:rPr>
              <a:t>Bread, Bread,Bread:Turks eat bread with everything!</a:t>
            </a:r>
          </a:p>
          <a:p>
            <a:pPr marL="1141696" lvl="1" indent="-570848">
              <a:lnSpc>
                <a:spcPts val="7403"/>
              </a:lnSpc>
              <a:spcBef>
                <a:spcPct val="0"/>
              </a:spcBef>
              <a:buFont typeface="Arial"/>
              <a:buChar char="•"/>
            </a:pPr>
            <a:r>
              <a:rPr lang="en-US" sz="5288">
                <a:solidFill>
                  <a:srgbClr val="F9FAFD"/>
                </a:solidFill>
                <a:latin typeface="29LT Zeyn Light"/>
              </a:rPr>
              <a:t>When we finish our meal, we say "elinize sağlık!" to the cook,which means that "good health to your hands</a:t>
            </a:r>
          </a:p>
          <a:p>
            <a:pPr marL="1141696" lvl="1" indent="-570848">
              <a:lnSpc>
                <a:spcPts val="7403"/>
              </a:lnSpc>
              <a:spcBef>
                <a:spcPct val="0"/>
              </a:spcBef>
              <a:buFont typeface="Arial"/>
              <a:buChar char="•"/>
            </a:pPr>
            <a:r>
              <a:rPr lang="en-US" sz="5288">
                <a:solidFill>
                  <a:srgbClr val="F9FAFD"/>
                </a:solidFill>
                <a:latin typeface="29LT Zeyn Light"/>
              </a:rPr>
              <a:t>If someone eats loudly, belches, and licks one’s fingers, it is considered rude and shameful.</a:t>
            </a:r>
          </a:p>
          <a:p>
            <a:pPr marL="1141696" lvl="1" indent="-570848">
              <a:lnSpc>
                <a:spcPts val="7403"/>
              </a:lnSpc>
              <a:spcBef>
                <a:spcPct val="0"/>
              </a:spcBef>
              <a:buFont typeface="Arial"/>
              <a:buChar char="•"/>
            </a:pPr>
            <a:r>
              <a:rPr lang="en-US" sz="5288">
                <a:solidFill>
                  <a:srgbClr val="F9FAFD"/>
                </a:solidFill>
                <a:latin typeface="29LT Zeyn Light"/>
              </a:rPr>
              <a:t>After eating, our meals, we like drinking Turkish coffee with lokum (Turkish delight) or Turkish tea with a dessert.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AutoShape 2"/>
          <p:cNvSpPr/>
          <p:nvPr/>
        </p:nvSpPr>
        <p:spPr>
          <a:xfrm>
            <a:off x="1028700" y="0"/>
            <a:ext cx="9525" cy="10287000"/>
          </a:xfrm>
          <a:prstGeom prst="rect">
            <a:avLst/>
          </a:prstGeom>
          <a:solidFill>
            <a:srgbClr val="FFFFFF">
              <a:alpha val="49804"/>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5468" y="456700"/>
            <a:ext cx="312737" cy="312737"/>
          </a:xfrm>
          <a:prstGeom prst="rect">
            <a:avLst/>
          </a:prstGeom>
        </p:spPr>
      </p:pic>
      <p:pic>
        <p:nvPicPr>
          <p:cNvPr id="4" name="Picture 4"/>
          <p:cNvPicPr>
            <a:picLocks noChangeAspect="1"/>
          </p:cNvPicPr>
          <p:nvPr/>
        </p:nvPicPr>
        <p:blipFill>
          <a:blip r:embed="rId4">
            <a:alphaModFix amt="44999"/>
          </a:blip>
          <a:srcRect/>
          <a:stretch>
            <a:fillRect/>
          </a:stretch>
        </p:blipFill>
        <p:spPr>
          <a:xfrm>
            <a:off x="1038225" y="2274434"/>
            <a:ext cx="7681272" cy="5738132"/>
          </a:xfrm>
          <a:prstGeom prst="rect">
            <a:avLst/>
          </a:prstGeom>
        </p:spPr>
      </p:pic>
      <p:sp>
        <p:nvSpPr>
          <p:cNvPr id="5" name="TextBox 5"/>
          <p:cNvSpPr txBox="1"/>
          <p:nvPr/>
        </p:nvSpPr>
        <p:spPr>
          <a:xfrm>
            <a:off x="8725214" y="1214329"/>
            <a:ext cx="8273439" cy="8017884"/>
          </a:xfrm>
          <a:prstGeom prst="rect">
            <a:avLst/>
          </a:prstGeom>
        </p:spPr>
        <p:txBody>
          <a:bodyPr lIns="0" tIns="0" rIns="0" bIns="0" rtlCol="0" anchor="t">
            <a:spAutoFit/>
          </a:bodyPr>
          <a:lstStyle/>
          <a:p>
            <a:pPr algn="ctr">
              <a:lnSpc>
                <a:spcPts val="10619"/>
              </a:lnSpc>
            </a:pPr>
            <a:r>
              <a:rPr lang="en-US" sz="7585">
                <a:solidFill>
                  <a:srgbClr val="FFFFFF"/>
                </a:solidFill>
                <a:latin typeface="29LT Zeyn Light"/>
              </a:rPr>
              <a:t>Some animals are not eaten for religious reasons, such as pig, horse, snakes, frogs, mice, scorpions and crows.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978</Words>
  <Application>Microsoft Office PowerPoint</Application>
  <PresentationFormat>Özel</PresentationFormat>
  <Paragraphs>92</Paragraphs>
  <Slides>33</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33</vt:i4>
      </vt:variant>
    </vt:vector>
  </HeadingPairs>
  <TitlesOfParts>
    <vt:vector size="43" baseType="lpstr">
      <vt:lpstr>Public Sans</vt:lpstr>
      <vt:lpstr>Arial</vt:lpstr>
      <vt:lpstr>DejaVu Serif</vt:lpstr>
      <vt:lpstr>29LT Zeyn Light</vt:lpstr>
      <vt:lpstr>Abril Fatface</vt:lpstr>
      <vt:lpstr>Public Sans Bold</vt:lpstr>
      <vt:lpstr>29LT Zeyn Light Bold</vt:lpstr>
      <vt:lpstr>Calibri</vt:lpstr>
      <vt:lpstr>Arbutus Slab</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Beauty of Turkish Food</dc:title>
  <dc:creator>gülcay baykal</dc:creator>
  <cp:lastModifiedBy>gülcay baykal</cp:lastModifiedBy>
  <cp:revision>2</cp:revision>
  <dcterms:created xsi:type="dcterms:W3CDTF">2006-08-16T00:00:00Z</dcterms:created>
  <dcterms:modified xsi:type="dcterms:W3CDTF">2022-03-09T22:33:22Z</dcterms:modified>
  <dc:identifier>DAE6DJaSlxs</dc:identifier>
</cp:coreProperties>
</file>