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9" r:id="rId4"/>
    <p:sldId id="273" r:id="rId5"/>
    <p:sldId id="268" r:id="rId6"/>
    <p:sldId id="274" r:id="rId7"/>
    <p:sldId id="276" r:id="rId8"/>
    <p:sldId id="260" r:id="rId9"/>
    <p:sldId id="261" r:id="rId10"/>
    <p:sldId id="267" r:id="rId11"/>
    <p:sldId id="262" r:id="rId12"/>
    <p:sldId id="265" r:id="rId13"/>
    <p:sldId id="257" r:id="rId14"/>
    <p:sldId id="275" r:id="rId15"/>
    <p:sldId id="263" r:id="rId16"/>
    <p:sldId id="271" r:id="rId17"/>
    <p:sldId id="270" r:id="rId18"/>
    <p:sldId id="272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3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37" autoAdjust="0"/>
  </p:normalViewPr>
  <p:slideViewPr>
    <p:cSldViewPr snapToGrid="0">
      <p:cViewPr>
        <p:scale>
          <a:sx n="73" d="100"/>
          <a:sy n="73" d="100"/>
        </p:scale>
        <p:origin x="-498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EF88-C6F4-4AA2-9F1A-EE1FE335BE2A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161-5463-4178-BF1D-1379A9162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3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EF88-C6F4-4AA2-9F1A-EE1FE335BE2A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161-5463-4178-BF1D-1379A9162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4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EF88-C6F4-4AA2-9F1A-EE1FE335BE2A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161-5463-4178-BF1D-1379A9162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7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EF88-C6F4-4AA2-9F1A-EE1FE335BE2A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161-5463-4178-BF1D-1379A9162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EF88-C6F4-4AA2-9F1A-EE1FE335BE2A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161-5463-4178-BF1D-1379A9162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0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EF88-C6F4-4AA2-9F1A-EE1FE335BE2A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161-5463-4178-BF1D-1379A9162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0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EF88-C6F4-4AA2-9F1A-EE1FE335BE2A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161-5463-4178-BF1D-1379A9162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4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EF88-C6F4-4AA2-9F1A-EE1FE335BE2A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161-5463-4178-BF1D-1379A9162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8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EF88-C6F4-4AA2-9F1A-EE1FE335BE2A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161-5463-4178-BF1D-1379A9162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30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EF88-C6F4-4AA2-9F1A-EE1FE335BE2A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161-5463-4178-BF1D-1379A9162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2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EF88-C6F4-4AA2-9F1A-EE1FE335BE2A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C0161-5463-4178-BF1D-1379A9162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8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CEF88-C6F4-4AA2-9F1A-EE1FE335BE2A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C0161-5463-4178-BF1D-1379A9162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0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623" y="0"/>
            <a:ext cx="13419972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212" y="1355446"/>
            <a:ext cx="9144000" cy="2387600"/>
          </a:xfrm>
        </p:spPr>
        <p:txBody>
          <a:bodyPr/>
          <a:lstStyle/>
          <a:p>
            <a:r>
              <a:rPr lang="lv-LV" dirty="0" smtClean="0">
                <a:solidFill>
                  <a:srgbClr val="9E3039"/>
                </a:solidFill>
                <a:latin typeface="Century Gothic" panose="020B0502020202020204" pitchFamily="34" charset="0"/>
              </a:rPr>
              <a:t>Latvia</a:t>
            </a:r>
            <a:endParaRPr lang="en-US" dirty="0">
              <a:solidFill>
                <a:srgbClr val="9E3039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nightlife-cityguide.com/wp-content/uploads/2015/05/vita-notturna-Riga-Latvia-nigh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-36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43556" y="2677014"/>
            <a:ext cx="7104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88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RIGA</a:t>
            </a:r>
            <a:endParaRPr lang="en-US" sz="88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2680" y="4242828"/>
            <a:ext cx="740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Capital city of Latvia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6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Century Gothic" panose="020B0502020202020204" pitchFamily="34" charset="0"/>
              </a:rPr>
              <a:t>Capital City Riga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93007"/>
            <a:ext cx="10515600" cy="3244002"/>
          </a:xfrm>
        </p:spPr>
        <p:txBody>
          <a:bodyPr>
            <a:normAutofit lnSpcReduction="10000"/>
          </a:bodyPr>
          <a:lstStyle/>
          <a:p>
            <a:r>
              <a:rPr lang="lv-LV" dirty="0" smtClean="0">
                <a:latin typeface="Century Gothic" panose="020B0502020202020204" pitchFamily="34" charset="0"/>
              </a:rPr>
              <a:t>Biggest city in the Baltic, with large transit port and the biggest airport in Baltic</a:t>
            </a:r>
          </a:p>
          <a:p>
            <a:endParaRPr lang="lv-LV" dirty="0" smtClean="0">
              <a:latin typeface="Century Gothic" panose="020B0502020202020204" pitchFamily="34" charset="0"/>
            </a:endParaRPr>
          </a:p>
          <a:p>
            <a:r>
              <a:rPr lang="lv-LV" dirty="0" smtClean="0">
                <a:latin typeface="Century Gothic" panose="020B0502020202020204" pitchFamily="34" charset="0"/>
              </a:rPr>
              <a:t>Historical </a:t>
            </a:r>
            <a:r>
              <a:rPr lang="lv-LV" dirty="0">
                <a:latin typeface="Century Gothic" panose="020B0502020202020204" pitchFamily="34" charset="0"/>
              </a:rPr>
              <a:t>centre is included amongst </a:t>
            </a:r>
            <a:r>
              <a:rPr lang="en-US" dirty="0">
                <a:latin typeface="Century Gothic" panose="020B0502020202020204" pitchFamily="34" charset="0"/>
              </a:rPr>
              <a:t>UNESCO World Heritage</a:t>
            </a:r>
            <a:r>
              <a:rPr lang="lv-LV" dirty="0">
                <a:latin typeface="Century Gothic" panose="020B0502020202020204" pitchFamily="34" charset="0"/>
              </a:rPr>
              <a:t>, </a:t>
            </a:r>
            <a:r>
              <a:rPr lang="en-US" dirty="0">
                <a:latin typeface="Century Gothic" panose="020B0502020202020204" pitchFamily="34" charset="0"/>
              </a:rPr>
              <a:t>noted for its Art Nouveau/</a:t>
            </a:r>
            <a:r>
              <a:rPr lang="en-US" dirty="0" err="1">
                <a:latin typeface="Century Gothic" panose="020B0502020202020204" pitchFamily="34" charset="0"/>
              </a:rPr>
              <a:t>Jugendstil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</a:rPr>
              <a:t>architecture</a:t>
            </a:r>
            <a:endParaRPr lang="lv-LV" dirty="0" smtClean="0">
              <a:latin typeface="Century Gothic" panose="020B0502020202020204" pitchFamily="34" charset="0"/>
            </a:endParaRPr>
          </a:p>
          <a:p>
            <a:endParaRPr lang="lv-LV" dirty="0" smtClean="0">
              <a:latin typeface="Century Gothic" panose="020B0502020202020204" pitchFamily="34" charset="0"/>
            </a:endParaRPr>
          </a:p>
          <a:p>
            <a:r>
              <a:rPr lang="lv-LV" dirty="0" smtClean="0">
                <a:latin typeface="Century Gothic" panose="020B0502020202020204" pitchFamily="34" charset="0"/>
              </a:rPr>
              <a:t>Former </a:t>
            </a:r>
            <a:r>
              <a:rPr lang="en-US" dirty="0" smtClean="0">
                <a:latin typeface="Century Gothic" panose="020B0502020202020204" pitchFamily="34" charset="0"/>
              </a:rPr>
              <a:t>member </a:t>
            </a:r>
            <a:r>
              <a:rPr lang="en-US" dirty="0">
                <a:latin typeface="Century Gothic" panose="020B0502020202020204" pitchFamily="34" charset="0"/>
              </a:rPr>
              <a:t>of the Hanseatic League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://www.traveloutthere.com/files/Image/Elements/hp---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342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310128"/>
            <a:ext cx="12192000" cy="116752"/>
          </a:xfrm>
          <a:prstGeom prst="rect">
            <a:avLst/>
          </a:prstGeom>
          <a:solidFill>
            <a:srgbClr val="9E3039"/>
          </a:solidFill>
          <a:ln>
            <a:solidFill>
              <a:srgbClr val="9E3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Century Gothic" panose="020B0502020202020204" pitchFamily="34" charset="0"/>
              </a:rPr>
              <a:t>Siguldas golden autumn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392" y="0"/>
            <a:ext cx="15894325" cy="6858000"/>
          </a:xfrm>
        </p:spPr>
      </p:pic>
      <p:sp>
        <p:nvSpPr>
          <p:cNvPr id="7" name="Rectangle 6"/>
          <p:cNvSpPr/>
          <p:nvPr/>
        </p:nvSpPr>
        <p:spPr>
          <a:xfrm>
            <a:off x="6096000" y="4151376"/>
            <a:ext cx="6096000" cy="206654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rgbClr val="9E3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0080" bIns="457200" rtlCol="0" anchor="t" anchorCtr="0"/>
          <a:lstStyle/>
          <a:p>
            <a:pPr algn="ctr"/>
            <a:r>
              <a:rPr lang="lv-LV" sz="5400" dirty="0" smtClean="0">
                <a:latin typeface="Century Gothic" panose="020B0502020202020204" pitchFamily="34" charset="0"/>
              </a:rPr>
              <a:t>Golden autumn Of Sigulda</a:t>
            </a:r>
            <a:endParaRPr lang="en-US" sz="5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gemstonebuzz.com/files/gemstone/amber-rou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0" y="4151376"/>
            <a:ext cx="6096000" cy="206654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rgbClr val="9E3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0080" bIns="457200" rtlCol="0" anchor="t" anchorCtr="0"/>
          <a:lstStyle/>
          <a:p>
            <a:pPr algn="ctr"/>
            <a:r>
              <a:rPr lang="lv-LV" sz="7200" dirty="0" smtClean="0">
                <a:latin typeface="Century Gothic" panose="020B0502020202020204" pitchFamily="34" charset="0"/>
              </a:rPr>
              <a:t>Latvian Gem</a:t>
            </a:r>
            <a:endParaRPr lang="en-US" sz="7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53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75433"/>
            <a:ext cx="10515600" cy="4351338"/>
          </a:xfrm>
        </p:spPr>
        <p:txBody>
          <a:bodyPr/>
          <a:lstStyle/>
          <a:p>
            <a:r>
              <a:rPr lang="lv-LV" dirty="0">
                <a:latin typeface="Century Gothic" panose="020B0502020202020204" pitchFamily="34" charset="0"/>
              </a:rPr>
              <a:t>Amber </a:t>
            </a:r>
            <a:r>
              <a:rPr lang="lv-LV" dirty="0" smtClean="0">
                <a:latin typeface="Century Gothic" panose="020B0502020202020204" pitchFamily="34" charset="0"/>
              </a:rPr>
              <a:t>forms from fossilized </a:t>
            </a:r>
            <a:r>
              <a:rPr lang="lv-LV" dirty="0">
                <a:latin typeface="Century Gothic" panose="020B0502020202020204" pitchFamily="34" charset="0"/>
              </a:rPr>
              <a:t>tree </a:t>
            </a:r>
            <a:r>
              <a:rPr lang="lv-LV" dirty="0" smtClean="0">
                <a:latin typeface="Century Gothic" panose="020B0502020202020204" pitchFamily="34" charset="0"/>
              </a:rPr>
              <a:t>resin for which is </a:t>
            </a:r>
            <a:r>
              <a:rPr lang="en-US" dirty="0">
                <a:latin typeface="Century Gothic" panose="020B0502020202020204" pitchFamily="34" charset="0"/>
              </a:rPr>
              <a:t>appreciated for its color and natural </a:t>
            </a:r>
            <a:r>
              <a:rPr lang="en-US" dirty="0" smtClean="0">
                <a:latin typeface="Century Gothic" panose="020B0502020202020204" pitchFamily="34" charset="0"/>
              </a:rPr>
              <a:t>beauty</a:t>
            </a:r>
            <a:r>
              <a:rPr lang="lv-LV" dirty="0" smtClean="0">
                <a:latin typeface="Century Gothic" panose="020B0502020202020204" pitchFamily="34" charset="0"/>
              </a:rPr>
              <a:t>.</a:t>
            </a:r>
          </a:p>
          <a:p>
            <a:pPr marL="0" indent="0">
              <a:buNone/>
            </a:pPr>
            <a:endParaRPr lang="lv-LV" dirty="0" smtClean="0">
              <a:latin typeface="Century Gothic" panose="020B0502020202020204" pitchFamily="34" charset="0"/>
            </a:endParaRPr>
          </a:p>
          <a:p>
            <a:r>
              <a:rPr lang="lv-LV" dirty="0" smtClean="0">
                <a:latin typeface="Century Gothic" panose="020B0502020202020204" pitchFamily="34" charset="0"/>
              </a:rPr>
              <a:t>Ancient tribes </a:t>
            </a:r>
            <a:r>
              <a:rPr lang="en-US" dirty="0">
                <a:latin typeface="Century Gothic" panose="020B0502020202020204" pitchFamily="34" charset="0"/>
              </a:rPr>
              <a:t>used it for jewelry, medicine and </a:t>
            </a:r>
            <a:r>
              <a:rPr lang="en-US" dirty="0" smtClean="0">
                <a:latin typeface="Century Gothic" panose="020B0502020202020204" pitchFamily="34" charset="0"/>
              </a:rPr>
              <a:t>rituals</a:t>
            </a:r>
            <a:r>
              <a:rPr lang="lv-LV" dirty="0" smtClean="0">
                <a:latin typeface="Century Gothic" panose="020B0502020202020204" pitchFamily="34" charset="0"/>
              </a:rPr>
              <a:t>.  </a:t>
            </a:r>
            <a:endParaRPr lang="lv-LV" dirty="0" smtClean="0"/>
          </a:p>
          <a:p>
            <a:pPr marL="0" indent="0">
              <a:buNone/>
            </a:pPr>
            <a:endParaRPr lang="lv-LV" dirty="0">
              <a:latin typeface="Century Gothic" panose="020B0502020202020204" pitchFamily="34" charset="0"/>
            </a:endParaRPr>
          </a:p>
          <a:p>
            <a:r>
              <a:rPr lang="lv-LV" dirty="0" smtClean="0">
                <a:latin typeface="Century Gothic" panose="020B0502020202020204" pitchFamily="34" charset="0"/>
              </a:rPr>
              <a:t>W</a:t>
            </a:r>
            <a:r>
              <a:rPr lang="en-US" dirty="0" err="1" smtClean="0">
                <a:latin typeface="Century Gothic" panose="020B0502020202020204" pitchFamily="34" charset="0"/>
              </a:rPr>
              <a:t>ith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invasion of Crusaders in </a:t>
            </a:r>
            <a:r>
              <a:rPr lang="en-US" dirty="0" smtClean="0">
                <a:latin typeface="Century Gothic" panose="020B0502020202020204" pitchFamily="34" charset="0"/>
              </a:rPr>
              <a:t>Baltics</a:t>
            </a:r>
            <a:r>
              <a:rPr lang="lv-LV" dirty="0" smtClean="0">
                <a:latin typeface="Century Gothic" panose="020B0502020202020204" pitchFamily="34" charset="0"/>
              </a:rPr>
              <a:t> </a:t>
            </a:r>
            <a:r>
              <a:rPr lang="lv-LV" dirty="0">
                <a:latin typeface="Century Gothic" panose="020B0502020202020204" pitchFamily="34" charset="0"/>
              </a:rPr>
              <a:t>g</a:t>
            </a:r>
            <a:r>
              <a:rPr lang="en-US" dirty="0" err="1" smtClean="0">
                <a:latin typeface="Century Gothic" panose="020B0502020202020204" pitchFamily="34" charset="0"/>
              </a:rPr>
              <a:t>uilds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mostly dealt with making of praying </a:t>
            </a:r>
            <a:r>
              <a:rPr lang="en-US" dirty="0" smtClean="0">
                <a:latin typeface="Century Gothic" panose="020B0502020202020204" pitchFamily="34" charset="0"/>
              </a:rPr>
              <a:t>beads</a:t>
            </a:r>
            <a:endParaRPr lang="lv-LV" dirty="0" smtClean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2" descr="http://www.gemstonebuzz.com/files/gemstone/amber-roug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 b="64205"/>
          <a:stretch/>
        </p:blipFill>
        <p:spPr bwMode="auto">
          <a:xfrm>
            <a:off x="0" y="0"/>
            <a:ext cx="12192000" cy="245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lv-LV" dirty="0" smtClean="0">
                <a:latin typeface="Century Gothic" panose="020B0502020202020204" pitchFamily="34" charset="0"/>
              </a:rPr>
              <a:t>Renown foods and drinks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lh4.googleusercontent.com/-rm60epMF5Lw/U8Un_QLNeLI/AAAAAAAAGak/dchf_HiP2aE/s800/balsam%2520vari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58" y="4347817"/>
            <a:ext cx="2993066" cy="243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kasjauns.lv/galerijas/-latvijas_balzama-_top_legendara/balzams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98" y="4347069"/>
            <a:ext cx="3873261" cy="243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pi1uk.itvnet.lv/upload/articles/31/313886/images/LB-Rigas-Melnais-balzams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934" y="4347817"/>
            <a:ext cx="1622484" cy="242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/>
          <a:lstStyle/>
          <a:p>
            <a:r>
              <a:rPr lang="lv-LV" dirty="0" smtClean="0"/>
              <a:t>Bear’s bakery’s rye bread (latv. Lāčmaize)</a:t>
            </a:r>
          </a:p>
          <a:p>
            <a:endParaRPr lang="lv-LV" dirty="0"/>
          </a:p>
          <a:p>
            <a:endParaRPr lang="lv-LV" dirty="0" smtClean="0"/>
          </a:p>
          <a:p>
            <a:endParaRPr lang="lv-LV" dirty="0"/>
          </a:p>
          <a:p>
            <a:endParaRPr lang="lv-LV" dirty="0" smtClean="0"/>
          </a:p>
          <a:p>
            <a:r>
              <a:rPr lang="lv-LV" dirty="0" smtClean="0"/>
              <a:t>Riga’s black balsam (latv. Rīgas melnais balzāms)</a:t>
            </a:r>
          </a:p>
        </p:txBody>
      </p:sp>
      <p:pic>
        <p:nvPicPr>
          <p:cNvPr id="2058" name="Picture 10" descr="http://www.ellaskoks.lv/images/aktualitates_lacu_maize_bil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58" y="1746744"/>
            <a:ext cx="2622837" cy="17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visitlatvia.lv/img/nodes/th/212/464/f/laci_logo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869" y="1746744"/>
            <a:ext cx="3070297" cy="17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fromme.lv/files/gifts/open/foto5_we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740" y="1746744"/>
            <a:ext cx="2743155" cy="180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iena.lv/uploads/article/1394/13937751/4345392_ORIGINAL_13322322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639"/>
            <a:ext cx="12192000" cy="81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936" y="38778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lv-LV" sz="8800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Positivus</a:t>
            </a:r>
            <a:endParaRPr lang="en-US" sz="8800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2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darw0tdisu865.cloudfront.net/media/magazine/positiv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2" b="3976"/>
          <a:stretch/>
        </p:blipFill>
        <p:spPr bwMode="auto">
          <a:xfrm>
            <a:off x="0" y="0"/>
            <a:ext cx="12192000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5" y="315468"/>
            <a:ext cx="2508572" cy="1545336"/>
          </a:xfrm>
        </p:spPr>
      </p:pic>
      <p:sp>
        <p:nvSpPr>
          <p:cNvPr id="11" name="TextBox 10"/>
          <p:cNvSpPr txBox="1"/>
          <p:nvPr/>
        </p:nvSpPr>
        <p:spPr>
          <a:xfrm>
            <a:off x="489485" y="1883664"/>
            <a:ext cx="96877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entury Gothic" panose="020B0502020202020204" pitchFamily="34" charset="0"/>
              </a:rPr>
              <a:t>An </a:t>
            </a:r>
            <a:r>
              <a:rPr lang="en-US" sz="2400" dirty="0">
                <a:latin typeface="Century Gothic" panose="020B0502020202020204" pitchFamily="34" charset="0"/>
              </a:rPr>
              <a:t>annual three-day music festival </a:t>
            </a:r>
            <a:r>
              <a:rPr lang="lv-LV" sz="2400" dirty="0" smtClean="0">
                <a:latin typeface="Century Gothic" panose="020B0502020202020204" pitchFamily="34" charset="0"/>
              </a:rPr>
              <a:t>has been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taking place in Latvia, </a:t>
            </a:r>
            <a:r>
              <a:rPr lang="en-US" sz="2400" dirty="0" err="1" smtClean="0">
                <a:latin typeface="Century Gothic" panose="020B0502020202020204" pitchFamily="34" charset="0"/>
              </a:rPr>
              <a:t>Salacgrīva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since </a:t>
            </a:r>
            <a:r>
              <a:rPr lang="en-US" sz="2400" dirty="0" smtClean="0">
                <a:latin typeface="Century Gothic" panose="020B0502020202020204" pitchFamily="34" charset="0"/>
              </a:rPr>
              <a:t>2007</a:t>
            </a:r>
            <a:endParaRPr lang="lv-LV" sz="24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24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entury Gothic" panose="020B0502020202020204" pitchFamily="34" charset="0"/>
              </a:rPr>
              <a:t>Offers </a:t>
            </a:r>
            <a:r>
              <a:rPr lang="en-US" sz="2400" dirty="0">
                <a:latin typeface="Century Gothic" panose="020B0502020202020204" pitchFamily="34" charset="0"/>
              </a:rPr>
              <a:t>a wide array of amazing performers, plentiful entertainment options and a lively </a:t>
            </a:r>
            <a:r>
              <a:rPr lang="en-US" sz="2400" dirty="0" smtClean="0">
                <a:latin typeface="Century Gothic" panose="020B0502020202020204" pitchFamily="34" charset="0"/>
              </a:rPr>
              <a:t>atmosphere</a:t>
            </a:r>
            <a:endParaRPr lang="lv-LV" sz="2400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24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mid-sized European festival with </a:t>
            </a:r>
            <a:r>
              <a:rPr lang="en-US" sz="2400" dirty="0" smtClean="0">
                <a:latin typeface="Century Gothic" panose="020B0502020202020204" pitchFamily="34" charset="0"/>
              </a:rPr>
              <a:t>35,000</a:t>
            </a:r>
            <a:endParaRPr lang="lv-LV" sz="2400" dirty="0" smtClean="0">
              <a:latin typeface="Century Gothic" panose="020B0502020202020204" pitchFamily="34" charset="0"/>
            </a:endParaRPr>
          </a:p>
          <a:p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lv-LV" sz="2400" dirty="0" smtClean="0">
                <a:latin typeface="Century Gothic" panose="020B0502020202020204" pitchFamily="34" charset="0"/>
              </a:rPr>
              <a:t>  </a:t>
            </a:r>
            <a:r>
              <a:rPr lang="en-US" sz="2400" dirty="0" smtClean="0">
                <a:latin typeface="Century Gothic" panose="020B0502020202020204" pitchFamily="34" charset="0"/>
              </a:rPr>
              <a:t>annual</a:t>
            </a:r>
            <a:r>
              <a:rPr lang="lv-LV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latin typeface="Century Gothic" panose="020B0502020202020204" pitchFamily="34" charset="0"/>
              </a:rPr>
              <a:t>visitors </a:t>
            </a:r>
            <a:r>
              <a:rPr lang="en-US" sz="2400" dirty="0">
                <a:latin typeface="Century Gothic" panose="020B0502020202020204" pitchFamily="34" charset="0"/>
              </a:rPr>
              <a:t>and 6 stages.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277" y="4331888"/>
            <a:ext cx="4637723" cy="25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6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AST INDIA YOUTH | Summer 2015 | Positivus festival! www.positivusfestival.com: Positivus Festivals, 2015 Positivus, Positivus Lineup, Www Positivusfestival 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967" y="0"/>
            <a:ext cx="30479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ROPICS | Summer 2015 | Positivus festival www.positivusfestival.com: Trop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96" y="2283964"/>
            <a:ext cx="3133343" cy="235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E SOUND POETS Summer 2015 - Positivus festival! www.positivusfestival.com: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47" y="2277755"/>
            <a:ext cx="3818114" cy="235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RIANA PARK | Summer 2015 |   Positivus festival www.positivusfestival.com: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022" y="2285999"/>
            <a:ext cx="2926575" cy="235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MAX JURY Summer 2015 - Positivus festival! www.positivusfestival.com: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598" y="2274125"/>
            <a:ext cx="3133343" cy="235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JUNGLE Summer 2015 - Positivus festival! www.positivusfestival.com: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744" y="4624133"/>
            <a:ext cx="3108960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PLACEBO Summer 2015 - Positivus festival! www.positivusfestival.com: 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041" y="4627763"/>
            <a:ext cx="2973648" cy="22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BASEMENT JAXX Summer 2015 - Positivus festival! www.positivusfestival.com: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226" y="4624133"/>
            <a:ext cx="3108959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LAMB Summer 2015 - Positivus festival! www.positivusfestival.com: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07" y="4624133"/>
            <a:ext cx="3108959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HARLI XCX Summer 2015 - Positivus festival! www.positivusfestival.com: 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66" y="4630867"/>
            <a:ext cx="2208660" cy="237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VAL SONS: 2015 Positivus, Rival Sons, Positivus Line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6"/>
          <a:stretch/>
        </p:blipFill>
        <p:spPr bwMode="auto">
          <a:xfrm>
            <a:off x="2628831" y="0"/>
            <a:ext cx="33818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ARPAINT: Warpaint Siguen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7"/>
          <a:stretch/>
        </p:blipFill>
        <p:spPr bwMode="auto">
          <a:xfrm>
            <a:off x="8955315" y="-5938"/>
            <a:ext cx="323668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OBERT PLANT Summer 2015 - Positivus festival! www.positivusfestival.com: 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658" y="0"/>
            <a:ext cx="30479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9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 smtClean="0"/>
              <a:t>Thank you for attention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4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9E3039"/>
          </a:solidFill>
          <a:ln>
            <a:solidFill>
              <a:srgbClr val="9E3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Latvia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7042"/>
            <a:ext cx="10515600" cy="4822616"/>
          </a:xfrm>
        </p:spPr>
        <p:txBody>
          <a:bodyPr/>
          <a:lstStyle/>
          <a:p>
            <a:r>
              <a:rPr lang="lv-LV" dirty="0"/>
              <a:t>I</a:t>
            </a:r>
            <a:r>
              <a:rPr lang="lv-LV" dirty="0" smtClean="0"/>
              <a:t>ndependent </a:t>
            </a:r>
            <a:r>
              <a:rPr lang="lv-LV" dirty="0"/>
              <a:t>from 1920 to 1940 and </a:t>
            </a:r>
            <a:r>
              <a:rPr lang="lv-LV" dirty="0" smtClean="0"/>
              <a:t>has regained </a:t>
            </a:r>
            <a:r>
              <a:rPr lang="lv-LV" dirty="0"/>
              <a:t>it since 1990.</a:t>
            </a:r>
            <a:endParaRPr lang="en-US" dirty="0"/>
          </a:p>
          <a:p>
            <a:endParaRPr lang="lv-LV" dirty="0" smtClean="0"/>
          </a:p>
          <a:p>
            <a:endParaRPr lang="lv-LV" dirty="0" smtClean="0"/>
          </a:p>
          <a:p>
            <a:endParaRPr lang="lv-LV" dirty="0"/>
          </a:p>
          <a:p>
            <a:endParaRPr lang="lv-LV" dirty="0" smtClean="0"/>
          </a:p>
          <a:p>
            <a:r>
              <a:rPr lang="lv-LV" dirty="0" smtClean="0"/>
              <a:t>The </a:t>
            </a:r>
            <a:r>
              <a:rPr lang="lv-LV" dirty="0"/>
              <a:t>very term Latvian was coined by the patriotic movement in the early 20th </a:t>
            </a:r>
            <a:r>
              <a:rPr lang="lv-LV" dirty="0" smtClean="0"/>
              <a:t>century</a:t>
            </a:r>
          </a:p>
          <a:p>
            <a:endParaRPr lang="lv-LV" dirty="0"/>
          </a:p>
          <a:p>
            <a:r>
              <a:rPr lang="lv-LV" dirty="0" smtClean="0"/>
              <a:t>Located between Baltic sea and Russia. The Middle of Baltic states. Geographic hotspot of north for many centuries.</a:t>
            </a:r>
          </a:p>
          <a:p>
            <a:endParaRPr lang="lv-LV" dirty="0"/>
          </a:p>
          <a:p>
            <a:endParaRPr lang="en-US" dirty="0"/>
          </a:p>
        </p:txBody>
      </p:sp>
      <p:pic>
        <p:nvPicPr>
          <p:cNvPr id="1026" name="Picture 2" descr="http://www.eurogeographics.org/sites/default/files/country/map/Latvia_m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191" y="2219174"/>
            <a:ext cx="2151502" cy="199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4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9E3039"/>
          </a:solidFill>
          <a:ln>
            <a:solidFill>
              <a:srgbClr val="9E3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Culture of Latvia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90072" cy="4351338"/>
          </a:xfrm>
        </p:spPr>
        <p:txBody>
          <a:bodyPr>
            <a:normAutofit lnSpcReduction="10000"/>
          </a:bodyPr>
          <a:lstStyle/>
          <a:p>
            <a:r>
              <a:rPr lang="lv-LV" dirty="0" smtClean="0">
                <a:latin typeface="Century Gothic" panose="020B0502020202020204" pitchFamily="34" charset="0"/>
              </a:rPr>
              <a:t>Latvian culture is made from many ancient latvian tribe traditions </a:t>
            </a:r>
          </a:p>
          <a:p>
            <a:pPr marL="0" indent="0">
              <a:buNone/>
            </a:pPr>
            <a:endParaRPr lang="lv-LV" dirty="0">
              <a:latin typeface="Century Gothic" panose="020B0502020202020204" pitchFamily="34" charset="0"/>
            </a:endParaRPr>
          </a:p>
          <a:p>
            <a:r>
              <a:rPr lang="lv-LV" dirty="0" smtClean="0">
                <a:latin typeface="Century Gothic" panose="020B0502020202020204" pitchFamily="34" charset="0"/>
              </a:rPr>
              <a:t>Summer soltices- biggest celebration</a:t>
            </a:r>
          </a:p>
          <a:p>
            <a:endParaRPr lang="lv-LV" dirty="0">
              <a:latin typeface="Century Gothic" panose="020B0502020202020204" pitchFamily="34" charset="0"/>
            </a:endParaRPr>
          </a:p>
          <a:p>
            <a:r>
              <a:rPr lang="lv-LV" dirty="0" smtClean="0">
                <a:latin typeface="Century Gothic" panose="020B0502020202020204" pitchFamily="34" charset="0"/>
              </a:rPr>
              <a:t>Singing and dancing is a major part of culture</a:t>
            </a:r>
          </a:p>
          <a:p>
            <a:pPr marL="0" indent="0">
              <a:buNone/>
            </a:pPr>
            <a:r>
              <a:rPr lang="lv-LV" dirty="0" smtClean="0"/>
              <a:t> </a:t>
            </a:r>
            <a:endParaRPr lang="en-US" dirty="0"/>
          </a:p>
        </p:txBody>
      </p:sp>
      <p:pic>
        <p:nvPicPr>
          <p:cNvPr id="3074" name="Picture 2" descr="http://dziesmusvetki.lndb.lv/objekti/09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07" y="0"/>
            <a:ext cx="5874793" cy="377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rits.lv/wp-content/uploads/2012/03/KATVARI_foto-Im.Predel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858" y="3778370"/>
            <a:ext cx="4186142" cy="307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2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9E3039"/>
          </a:solidFill>
          <a:ln>
            <a:solidFill>
              <a:srgbClr val="9E3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Dainu skapis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08" y="1756614"/>
            <a:ext cx="6571890" cy="4351338"/>
          </a:xfrm>
        </p:spPr>
        <p:txBody>
          <a:bodyPr/>
          <a:lstStyle/>
          <a:p>
            <a:r>
              <a:rPr lang="lv-LV" dirty="0" smtClean="0">
                <a:latin typeface="Century Gothic" panose="020B0502020202020204" pitchFamily="34" charset="0"/>
              </a:rPr>
              <a:t>Made by latvian writer Krisjanis Barons</a:t>
            </a:r>
          </a:p>
          <a:p>
            <a:pPr marL="0" indent="0">
              <a:buNone/>
            </a:pPr>
            <a:endParaRPr lang="lv-LV" dirty="0" smtClean="0">
              <a:latin typeface="Century Gothic" panose="020B0502020202020204" pitchFamily="34" charset="0"/>
            </a:endParaRPr>
          </a:p>
          <a:p>
            <a:endParaRPr lang="lv-LV" dirty="0" smtClean="0">
              <a:latin typeface="Century Gothic" panose="020B0502020202020204" pitchFamily="34" charset="0"/>
            </a:endParaRPr>
          </a:p>
          <a:p>
            <a:r>
              <a:rPr lang="lv-LV" dirty="0" smtClean="0">
                <a:latin typeface="Century Gothic" panose="020B0502020202020204" pitchFamily="34" charset="0"/>
              </a:rPr>
              <a:t>Contains latvian folklore</a:t>
            </a:r>
          </a:p>
          <a:p>
            <a:endParaRPr lang="lv-LV" dirty="0" smtClean="0">
              <a:latin typeface="Century Gothic" panose="020B0502020202020204" pitchFamily="34" charset="0"/>
            </a:endParaRPr>
          </a:p>
          <a:p>
            <a:endParaRPr lang="lv-LV" dirty="0" smtClean="0">
              <a:latin typeface="Century Gothic" panose="020B0502020202020204" pitchFamily="34" charset="0"/>
            </a:endParaRPr>
          </a:p>
          <a:p>
            <a:r>
              <a:rPr lang="lv-LV" dirty="0" smtClean="0">
                <a:latin typeface="Century Gothic" panose="020B0502020202020204" pitchFamily="34" charset="0"/>
              </a:rPr>
              <a:t>70 drawers with 20 tiles each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://www.kasjauns.lv/galerijas/dainu_skapi_nogada_uz_gaismas_pi/dainu_skapis_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54" y="2055813"/>
            <a:ext cx="5373958" cy="34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85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9E3039"/>
          </a:solidFill>
          <a:ln>
            <a:solidFill>
              <a:srgbClr val="9E3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Lāčplesis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>
                <a:latin typeface="Century Gothic" panose="020B0502020202020204" pitchFamily="34" charset="0"/>
              </a:rPr>
              <a:t>Iconic hero of Latvian folklore</a:t>
            </a:r>
          </a:p>
          <a:p>
            <a:r>
              <a:rPr lang="lv-LV" dirty="0" smtClean="0">
                <a:latin typeface="Century Gothic" panose="020B0502020202020204" pitchFamily="34" charset="0"/>
              </a:rPr>
              <a:t>Originated from old Latvian legends</a:t>
            </a:r>
          </a:p>
          <a:p>
            <a:r>
              <a:rPr lang="lv-LV" dirty="0" smtClean="0">
                <a:latin typeface="Century Gothic" panose="020B0502020202020204" pitchFamily="34" charset="0"/>
              </a:rPr>
              <a:t>Super-human strength from his bear ears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http://jekabpilslaiks.lv/images/news/112009/800c654f33fdc93b875005bb676f65c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67128"/>
            <a:ext cx="3898841" cy="31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5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9E3039"/>
          </a:solidFill>
          <a:ln>
            <a:solidFill>
              <a:srgbClr val="9E3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The Baltic Way</a:t>
            </a:r>
            <a:endParaRPr lang="en-US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>
                <a:latin typeface="Century Gothic" panose="020B0502020202020204" pitchFamily="34" charset="0"/>
              </a:rPr>
              <a:t>P</a:t>
            </a:r>
            <a:r>
              <a:rPr lang="en-US" dirty="0" err="1" smtClean="0">
                <a:latin typeface="Century Gothic" panose="020B0502020202020204" pitchFamily="34" charset="0"/>
              </a:rPr>
              <a:t>eaceful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protest against the Soviet </a:t>
            </a:r>
            <a:r>
              <a:rPr lang="en-US" dirty="0" smtClean="0">
                <a:latin typeface="Century Gothic" panose="020B0502020202020204" pitchFamily="34" charset="0"/>
              </a:rPr>
              <a:t>union</a:t>
            </a:r>
            <a:r>
              <a:rPr lang="lv-LV" dirty="0" smtClean="0">
                <a:latin typeface="Century Gothic" panose="020B0502020202020204" pitchFamily="34" charset="0"/>
              </a:rPr>
              <a:t>s occupation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2 </a:t>
            </a:r>
            <a:r>
              <a:rPr lang="en-US" dirty="0">
                <a:latin typeface="Century Gothic" panose="020B0502020202020204" pitchFamily="34" charset="0"/>
              </a:rPr>
              <a:t>million people joined their hands </a:t>
            </a:r>
            <a:r>
              <a:rPr lang="lv-LV" dirty="0" smtClean="0">
                <a:latin typeface="Century Gothic" panose="020B0502020202020204" pitchFamily="34" charset="0"/>
              </a:rPr>
              <a:t>to form </a:t>
            </a:r>
            <a:r>
              <a:rPr lang="en-US" dirty="0">
                <a:latin typeface="Century Gothic" panose="020B0502020202020204" pitchFamily="34" charset="0"/>
              </a:rPr>
              <a:t>675.5 km </a:t>
            </a:r>
            <a:r>
              <a:rPr lang="en-US" dirty="0" smtClean="0">
                <a:latin typeface="Century Gothic" panose="020B0502020202020204" pitchFamily="34" charset="0"/>
              </a:rPr>
              <a:t>long</a:t>
            </a:r>
            <a:r>
              <a:rPr lang="lv-LV" dirty="0" smtClean="0">
                <a:latin typeface="Century Gothic" panose="020B0502020202020204" pitchFamily="34" charset="0"/>
              </a:rPr>
              <a:t> line</a:t>
            </a:r>
          </a:p>
          <a:p>
            <a:r>
              <a:rPr lang="lv-LV" dirty="0">
                <a:latin typeface="Century Gothic" panose="020B0502020202020204" pitchFamily="34" charset="0"/>
              </a:rPr>
              <a:t>D</a:t>
            </a:r>
            <a:r>
              <a:rPr lang="en-US" dirty="0" err="1" smtClean="0">
                <a:latin typeface="Century Gothic" panose="020B0502020202020204" pitchFamily="34" charset="0"/>
              </a:rPr>
              <a:t>emonstrating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a popular desire for independence for each country in Baltic States</a:t>
            </a:r>
          </a:p>
        </p:txBody>
      </p:sp>
      <p:pic>
        <p:nvPicPr>
          <p:cNvPr id="3076" name="Picture 4" descr="https://www.lietuva.lt/uploads/contentgallery/images/800x600_ratio/34_e7311e1543d440624b4db65bb2d5c1c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7" b="42722"/>
          <a:stretch/>
        </p:blipFill>
        <p:spPr bwMode="auto">
          <a:xfrm>
            <a:off x="0" y="4498848"/>
            <a:ext cx="12192000" cy="23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0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708" y="1880558"/>
            <a:ext cx="10515600" cy="4273354"/>
          </a:xfrm>
        </p:spPr>
        <p:txBody>
          <a:bodyPr>
            <a:normAutofit fontScale="92500" lnSpcReduction="10000"/>
          </a:bodyPr>
          <a:lstStyle/>
          <a:p>
            <a:endParaRPr lang="lv-LV" dirty="0" smtClean="0"/>
          </a:p>
          <a:p>
            <a:pPr algn="ctr"/>
            <a:r>
              <a:rPr lang="lv-LV" dirty="0" smtClean="0">
                <a:latin typeface="Century Gothic" panose="020B0502020202020204" pitchFamily="34" charset="0"/>
              </a:rPr>
              <a:t>Carmine </a:t>
            </a:r>
            <a:r>
              <a:rPr lang="lv-LV" dirty="0">
                <a:latin typeface="Century Gothic" panose="020B0502020202020204" pitchFamily="34" charset="0"/>
              </a:rPr>
              <a:t>red with white stripe in the </a:t>
            </a:r>
            <a:r>
              <a:rPr lang="lv-LV" dirty="0" smtClean="0">
                <a:latin typeface="Century Gothic" panose="020B0502020202020204" pitchFamily="34" charset="0"/>
              </a:rPr>
              <a:t>middle</a:t>
            </a:r>
          </a:p>
          <a:p>
            <a:pPr algn="ctr"/>
            <a:endParaRPr lang="lv-LV" dirty="0" smtClean="0">
              <a:latin typeface="Century Gothic" panose="020B0502020202020204" pitchFamily="34" charset="0"/>
            </a:endParaRPr>
          </a:p>
          <a:p>
            <a:pPr algn="ctr"/>
            <a:r>
              <a:rPr lang="lv-LV" dirty="0" smtClean="0">
                <a:latin typeface="Century Gothic" panose="020B0502020202020204" pitchFamily="34" charset="0"/>
              </a:rPr>
              <a:t>Reconstructed </a:t>
            </a:r>
            <a:r>
              <a:rPr lang="lv-LV" dirty="0">
                <a:latin typeface="Century Gothic" panose="020B0502020202020204" pitchFamily="34" charset="0"/>
              </a:rPr>
              <a:t>from an ancient </a:t>
            </a:r>
            <a:r>
              <a:rPr lang="lv-LV" dirty="0" smtClean="0">
                <a:latin typeface="Century Gothic" panose="020B0502020202020204" pitchFamily="34" charset="0"/>
              </a:rPr>
              <a:t>latvian «letgallu» tribe depiction</a:t>
            </a:r>
          </a:p>
          <a:p>
            <a:pPr algn="ctr"/>
            <a:endParaRPr lang="lv-LV" dirty="0" smtClean="0">
              <a:latin typeface="Century Gothic" panose="020B0502020202020204" pitchFamily="34" charset="0"/>
            </a:endParaRPr>
          </a:p>
          <a:p>
            <a:pPr algn="ctr"/>
            <a:r>
              <a:rPr lang="lv-LV" dirty="0" smtClean="0">
                <a:latin typeface="Century Gothic" panose="020B0502020202020204" pitchFamily="34" charset="0"/>
              </a:rPr>
              <a:t>One </a:t>
            </a:r>
            <a:r>
              <a:rPr lang="lv-LV" dirty="0">
                <a:latin typeface="Century Gothic" panose="020B0502020202020204" pitchFamily="34" charset="0"/>
              </a:rPr>
              <a:t>of the oldest flags in the </a:t>
            </a:r>
            <a:r>
              <a:rPr lang="lv-LV" dirty="0" smtClean="0">
                <a:latin typeface="Century Gothic" panose="020B0502020202020204" pitchFamily="34" charset="0"/>
              </a:rPr>
              <a:t>world (as early as 1100s)</a:t>
            </a:r>
          </a:p>
          <a:p>
            <a:pPr algn="ctr"/>
            <a:endParaRPr lang="lv-LV" dirty="0">
              <a:latin typeface="Century Gothic" panose="020B0502020202020204" pitchFamily="34" charset="0"/>
            </a:endParaRPr>
          </a:p>
          <a:p>
            <a:pPr algn="ctr"/>
            <a:r>
              <a:rPr lang="lv-LV" dirty="0" smtClean="0">
                <a:latin typeface="Century Gothic" panose="020B0502020202020204" pitchFamily="34" charset="0"/>
              </a:rPr>
              <a:t>Was forbidden in time of USSR occupation and became a symbol of independence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http://www.corpoconsolarevenezia.it/images/bandierine/lettoni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80" y="129222"/>
            <a:ext cx="4410456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orpoconsolarevenezia.it/images/bandierine/lettoni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8924"/>
            <a:ext cx="12192000" cy="91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1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korismaska.lv/wp-content/uploads/Rakstu%20bildes/Foto_L%C4%ABga-%C5%A0trau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512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6400" y="201169"/>
            <a:ext cx="10515600" cy="131673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rgbClr val="9E3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5760" rIns="365760" bIns="365760" rtlCol="0" anchor="b" anchorCtr="1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Latvian Song and Dance Festival</a:t>
            </a:r>
            <a:endParaRPr lang="en-US" sz="5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8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liepaja.lv/upload/zinjas_new/liepaja_web_r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6"/>
          <a:stretch/>
        </p:blipFill>
        <p:spPr bwMode="auto">
          <a:xfrm>
            <a:off x="6859" y="3584448"/>
            <a:ext cx="5865876" cy="32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baltic-info.com/userfiles/images/Letland/Divers/turaida_castle_sigulda-136362443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 b="7894"/>
          <a:stretch/>
        </p:blipFill>
        <p:spPr bwMode="auto">
          <a:xfrm>
            <a:off x="5879592" y="0"/>
            <a:ext cx="6312408" cy="359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lcb.lv/baznickalns/images/Skats%20no%20viesnica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4101" b="17309"/>
          <a:stretch/>
        </p:blipFill>
        <p:spPr bwMode="auto">
          <a:xfrm>
            <a:off x="5852160" y="3584448"/>
            <a:ext cx="6339838" cy="32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ventspils.lv/resources/web/images/2012/ticfotokonkurss/autori/37_Juris%20Presnikovs_Pilseta%20nakt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5" b="12152"/>
          <a:stretch/>
        </p:blipFill>
        <p:spPr bwMode="auto">
          <a:xfrm>
            <a:off x="1" y="0"/>
            <a:ext cx="5879592" cy="358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5162" y="2743304"/>
            <a:ext cx="5641675" cy="191823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solidFill>
              <a:srgbClr val="9E3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40080" bIns="457200" rtlCol="0" anchor="t" anchorCtr="0"/>
          <a:lstStyle/>
          <a:p>
            <a:pPr algn="ctr"/>
            <a:r>
              <a:rPr lang="lv-LV" sz="5400" dirty="0" smtClean="0">
                <a:latin typeface="Century Gothic" panose="020B0502020202020204" pitchFamily="34" charset="0"/>
              </a:rPr>
              <a:t>Four corners of Latvia</a:t>
            </a:r>
            <a:endParaRPr lang="en-US" sz="5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7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371</Words>
  <Application>Microsoft Office PowerPoint</Application>
  <PresentationFormat>Pielāgots</PresentationFormat>
  <Paragraphs>75</Paragraphs>
  <Slides>19</Slides>
  <Notes>0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19</vt:i4>
      </vt:variant>
    </vt:vector>
  </HeadingPairs>
  <TitlesOfParts>
    <vt:vector size="20" baseType="lpstr">
      <vt:lpstr>Office Theme</vt:lpstr>
      <vt:lpstr>Latvia</vt:lpstr>
      <vt:lpstr>Latvia</vt:lpstr>
      <vt:lpstr>Culture of Latvia</vt:lpstr>
      <vt:lpstr>Dainu skapis</vt:lpstr>
      <vt:lpstr>Lāčplesis</vt:lpstr>
      <vt:lpstr>The Baltic Way</vt:lpstr>
      <vt:lpstr>PowerPoint prezentācija</vt:lpstr>
      <vt:lpstr>PowerPoint prezentācija</vt:lpstr>
      <vt:lpstr>PowerPoint prezentācija</vt:lpstr>
      <vt:lpstr>PowerPoint prezentācija</vt:lpstr>
      <vt:lpstr>Capital City Riga</vt:lpstr>
      <vt:lpstr>Siguldas golden autumn</vt:lpstr>
      <vt:lpstr>PowerPoint prezentācija</vt:lpstr>
      <vt:lpstr>PowerPoint prezentācija</vt:lpstr>
      <vt:lpstr>Renown foods and drinks</vt:lpstr>
      <vt:lpstr>Positivus</vt:lpstr>
      <vt:lpstr>PowerPoint prezentācija</vt:lpstr>
      <vt:lpstr>PowerPoint prezentācija</vt:lpstr>
      <vt:lpstr>Thank you for attention 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Latvia</dc:title>
  <dc:creator>Edgars Baronovskis</dc:creator>
  <cp:lastModifiedBy>IZM</cp:lastModifiedBy>
  <cp:revision>65</cp:revision>
  <dcterms:created xsi:type="dcterms:W3CDTF">2015-10-01T15:28:32Z</dcterms:created>
  <dcterms:modified xsi:type="dcterms:W3CDTF">2018-12-17T13:19:02Z</dcterms:modified>
</cp:coreProperties>
</file>