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8" r:id="rId2"/>
    <p:sldId id="296" r:id="rId3"/>
    <p:sldId id="257" r:id="rId4"/>
    <p:sldId id="260" r:id="rId5"/>
    <p:sldId id="266" r:id="rId6"/>
    <p:sldId id="268" r:id="rId7"/>
    <p:sldId id="272" r:id="rId8"/>
    <p:sldId id="269" r:id="rId9"/>
    <p:sldId id="273" r:id="rId10"/>
    <p:sldId id="274" r:id="rId11"/>
    <p:sldId id="275" r:id="rId12"/>
    <p:sldId id="293" r:id="rId13"/>
    <p:sldId id="284" r:id="rId14"/>
    <p:sldId id="285" r:id="rId15"/>
    <p:sldId id="286" r:id="rId16"/>
    <p:sldId id="276" r:id="rId17"/>
    <p:sldId id="287" r:id="rId18"/>
    <p:sldId id="294" r:id="rId19"/>
    <p:sldId id="283" r:id="rId20"/>
    <p:sldId id="288" r:id="rId21"/>
    <p:sldId id="280" r:id="rId22"/>
    <p:sldId id="291" r:id="rId23"/>
    <p:sldId id="292" r:id="rId24"/>
    <p:sldId id="295" r:id="rId25"/>
    <p:sldId id="282" r:id="rId26"/>
    <p:sldId id="289" r:id="rId27"/>
    <p:sldId id="290" r:id="rId28"/>
    <p:sldId id="277" r:id="rId29"/>
    <p:sldId id="261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8E333-0E15-4A87-937F-D4C3C06F3DE8}" type="datetimeFigureOut">
              <a:rPr lang="bg-BG" smtClean="0"/>
              <a:t>13.10.2020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034B4-781A-4F93-883B-80CBDD77F56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4725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034B4-781A-4F93-883B-80CBDD77F562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199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quizizz.com/" TargetMode="External"/><Relationship Id="rId5" Type="http://schemas.openxmlformats.org/officeDocument/2006/relationships/hyperlink" Target="http://kahoot.com/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learningapps.org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learningapps.org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learningapps.org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baamboozle.com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baamboozle.com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baamboozle.com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amboozle.com/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4600" y="857193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23">
            <a:off x="504474" y="4018682"/>
            <a:ext cx="6942744" cy="5214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4" t="12127" r="1010"/>
          <a:stretch/>
        </p:blipFill>
        <p:spPr>
          <a:xfrm rot="555471">
            <a:off x="10718938" y="4111454"/>
            <a:ext cx="7155540" cy="54675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6200" y="1812548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hlinkClick r:id="rId5"/>
              </a:rPr>
              <a:t>http://kahoot.com</a:t>
            </a:r>
            <a:r>
              <a:rPr lang="en-US" sz="3200" dirty="0" smtClean="0"/>
              <a:t>   </a:t>
            </a:r>
          </a:p>
          <a:p>
            <a:r>
              <a:rPr lang="en-US" sz="3200" dirty="0" smtClean="0">
                <a:hlinkClick r:id="rId6"/>
              </a:rPr>
              <a:t>http://quizizz.com</a:t>
            </a:r>
            <a:r>
              <a:rPr lang="en-US" sz="3200" dirty="0" smtClean="0"/>
              <a:t>  </a:t>
            </a:r>
            <a:endParaRPr lang="bg-BG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307977" y="4680565"/>
            <a:ext cx="3342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Summarizing an eTwinning topic and having fun</a:t>
            </a:r>
            <a:endParaRPr lang="bg-BG" sz="36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0720" y="9488822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Different languages, new and old friends</a:t>
            </a:r>
            <a:endParaRPr lang="bg-BG" sz="24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83777" y="9488822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Are we so different?</a:t>
            </a:r>
            <a:endParaRPr lang="bg-BG" sz="2400" dirty="0">
              <a:solidFill>
                <a:srgbClr val="0070C0"/>
              </a:solidFill>
            </a:endParaRPr>
          </a:p>
        </p:txBody>
      </p:sp>
      <p:sp>
        <p:nvSpPr>
          <p:cNvPr id="9" name="Google Shape;602;p40"/>
          <p:cNvSpPr/>
          <p:nvPr/>
        </p:nvSpPr>
        <p:spPr>
          <a:xfrm>
            <a:off x="15392400" y="952930"/>
            <a:ext cx="669720" cy="859618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9190" y="975790"/>
            <a:ext cx="493819" cy="85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5609" y="1085528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400" y="21717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Self-created Quizizz games</a:t>
            </a:r>
            <a:endParaRPr lang="bg-BG" sz="40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939" y="5448300"/>
            <a:ext cx="4211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CLICK – Creative Learning 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in a Computer Kingdom</a:t>
            </a:r>
            <a:endParaRPr lang="bg-BG" sz="3200" dirty="0">
              <a:solidFill>
                <a:srgbClr val="0070C0"/>
              </a:solidFill>
            </a:endParaRPr>
          </a:p>
        </p:txBody>
      </p:sp>
      <p:sp>
        <p:nvSpPr>
          <p:cNvPr id="6" name="Google Shape;602;p40"/>
          <p:cNvSpPr/>
          <p:nvPr/>
        </p:nvSpPr>
        <p:spPr>
          <a:xfrm>
            <a:off x="15438540" y="996943"/>
            <a:ext cx="669720" cy="859618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5800" y="976630"/>
            <a:ext cx="493819" cy="859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1781" y="1124468"/>
            <a:ext cx="774259" cy="749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058460"/>
            <a:ext cx="9836525" cy="71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8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400" y="21717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Self-created Quizizz games</a:t>
            </a:r>
            <a:endParaRPr lang="bg-BG" sz="40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12136" r="6061" b="4321"/>
          <a:stretch/>
        </p:blipFill>
        <p:spPr>
          <a:xfrm>
            <a:off x="5030521" y="3176945"/>
            <a:ext cx="12121839" cy="6919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866799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CLICK – Creative Learning 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in a Computer Kingdom</a:t>
            </a:r>
            <a:endParaRPr lang="bg-BG" sz="2800" dirty="0">
              <a:solidFill>
                <a:srgbClr val="0070C0"/>
              </a:solidFill>
            </a:endParaRPr>
          </a:p>
        </p:txBody>
      </p:sp>
      <p:sp>
        <p:nvSpPr>
          <p:cNvPr id="6" name="Google Shape;602;p40"/>
          <p:cNvSpPr/>
          <p:nvPr/>
        </p:nvSpPr>
        <p:spPr>
          <a:xfrm>
            <a:off x="15438540" y="996943"/>
            <a:ext cx="669720" cy="859618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5800" y="976630"/>
            <a:ext cx="493819" cy="859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1781" y="1124468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400" y="21717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Self-created Quizizz games</a:t>
            </a:r>
            <a:endParaRPr lang="bg-BG" sz="40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t="10789" r="1223" b="5669"/>
          <a:stretch/>
        </p:blipFill>
        <p:spPr>
          <a:xfrm>
            <a:off x="4444998" y="3176944"/>
            <a:ext cx="13302685" cy="7110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667500"/>
            <a:ext cx="440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CLICK – Creative Learning 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in a Computer Kingdom</a:t>
            </a:r>
            <a:endParaRPr lang="bg-BG" sz="2800" dirty="0">
              <a:solidFill>
                <a:srgbClr val="0070C0"/>
              </a:solidFill>
            </a:endParaRPr>
          </a:p>
        </p:txBody>
      </p:sp>
      <p:sp>
        <p:nvSpPr>
          <p:cNvPr id="6" name="Google Shape;602;p40"/>
          <p:cNvSpPr/>
          <p:nvPr/>
        </p:nvSpPr>
        <p:spPr>
          <a:xfrm>
            <a:off x="15463521" y="760128"/>
            <a:ext cx="669720" cy="859618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4200" y="760131"/>
            <a:ext cx="493819" cy="859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3183" y="869869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400" y="21717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Self-created Quizizz games</a:t>
            </a:r>
            <a:endParaRPr lang="bg-BG" sz="4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9" t="10780" r="8585" b="4330"/>
          <a:stretch/>
        </p:blipFill>
        <p:spPr>
          <a:xfrm rot="539203">
            <a:off x="11441629" y="4185690"/>
            <a:ext cx="6561582" cy="5439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8400" y="9505644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CLICK – Creative Learning in a Computer Kingdom</a:t>
            </a:r>
            <a:endParaRPr lang="bg-BG" sz="2400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-5128" r="6410" b="17949"/>
          <a:stretch/>
        </p:blipFill>
        <p:spPr>
          <a:xfrm>
            <a:off x="6871158" y="2915179"/>
            <a:ext cx="5486400" cy="388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684">
            <a:off x="466852" y="4592222"/>
            <a:ext cx="6477000" cy="4857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3400" y="675094"/>
            <a:ext cx="664522" cy="85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22420" y="697954"/>
            <a:ext cx="493819" cy="859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5083" y="807692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400" y="21717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Self-created Quizizz games</a:t>
            </a:r>
            <a:endParaRPr lang="bg-BG" sz="40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024876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CLICK – Creative Learning in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 a Computer Kingdom</a:t>
            </a:r>
            <a:endParaRPr lang="bg-BG" sz="28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7" t="9872" b="3891"/>
          <a:stretch/>
        </p:blipFill>
        <p:spPr>
          <a:xfrm>
            <a:off x="5105400" y="3081805"/>
            <a:ext cx="10447533" cy="7205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3240" y="781173"/>
            <a:ext cx="664522" cy="859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6600" y="781174"/>
            <a:ext cx="493819" cy="859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0583" y="893452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21717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linkClick r:id="rId3"/>
              </a:rPr>
              <a:t>https://learningapps.org</a:t>
            </a:r>
            <a:r>
              <a:rPr lang="en-US" sz="4000" dirty="0" smtClean="0">
                <a:hlinkClick r:id="rId3"/>
              </a:rPr>
              <a:t>/</a:t>
            </a:r>
            <a:r>
              <a:rPr lang="en-US" sz="4000" dirty="0" smtClean="0"/>
              <a:t> </a:t>
            </a:r>
            <a:endParaRPr lang="bg-BG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10780" b="4330"/>
          <a:stretch/>
        </p:blipFill>
        <p:spPr>
          <a:xfrm>
            <a:off x="4267200" y="3159432"/>
            <a:ext cx="8821058" cy="6387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10806" b="4304"/>
          <a:stretch/>
        </p:blipFill>
        <p:spPr>
          <a:xfrm>
            <a:off x="11516360" y="5486399"/>
            <a:ext cx="6781800" cy="4800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7531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Food Globalization – EXPO 2015</a:t>
            </a:r>
            <a:endParaRPr lang="bg-BG" sz="36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7200" y="1014730"/>
            <a:ext cx="664522" cy="859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60350" y="1059814"/>
            <a:ext cx="493819" cy="859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4753" y="1131452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21717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linkClick r:id="rId3"/>
              </a:rPr>
              <a:t>https://learningapps.org</a:t>
            </a:r>
            <a:r>
              <a:rPr lang="en-US" sz="4000" dirty="0" smtClean="0">
                <a:hlinkClick r:id="rId3"/>
              </a:rPr>
              <a:t>/</a:t>
            </a:r>
            <a:r>
              <a:rPr lang="en-US" sz="4000" dirty="0" smtClean="0"/>
              <a:t> </a:t>
            </a:r>
            <a:endParaRPr lang="bg-BG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771535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A proverb a 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day keeps the 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boredom away</a:t>
            </a:r>
            <a:endParaRPr lang="bg-BG" sz="36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9432" r="6060" b="7025"/>
          <a:stretch/>
        </p:blipFill>
        <p:spPr>
          <a:xfrm>
            <a:off x="3657600" y="3176945"/>
            <a:ext cx="9311682" cy="5395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4" t="12136" r="7282" b="4321"/>
          <a:stretch/>
        </p:blipFill>
        <p:spPr>
          <a:xfrm>
            <a:off x="11734800" y="5010396"/>
            <a:ext cx="6553200" cy="527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4800" y="884166"/>
            <a:ext cx="664522" cy="859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7581" y="884166"/>
            <a:ext cx="493819" cy="859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11600" y="993904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21717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linkClick r:id="rId3"/>
              </a:rPr>
              <a:t>https://learningapps.org</a:t>
            </a:r>
            <a:r>
              <a:rPr lang="en-US" sz="4000" dirty="0" smtClean="0">
                <a:hlinkClick r:id="rId3"/>
              </a:rPr>
              <a:t>/</a:t>
            </a:r>
            <a:r>
              <a:rPr lang="en-US" sz="4000" dirty="0" smtClean="0"/>
              <a:t> </a:t>
            </a:r>
            <a:endParaRPr lang="bg-BG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771535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A proverb a 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day keeps the 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boredom away</a:t>
            </a:r>
            <a:endParaRPr lang="bg-BG" sz="36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0" y="884166"/>
            <a:ext cx="664522" cy="859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7581" y="884166"/>
            <a:ext cx="493819" cy="859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1600" y="993904"/>
            <a:ext cx="774259" cy="749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6" t="12136" r="8041" b="5669"/>
          <a:stretch/>
        </p:blipFill>
        <p:spPr>
          <a:xfrm>
            <a:off x="3657600" y="3149005"/>
            <a:ext cx="8355336" cy="5996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2136" r="8798" b="5669"/>
          <a:stretch/>
        </p:blipFill>
        <p:spPr>
          <a:xfrm>
            <a:off x="10439400" y="5600700"/>
            <a:ext cx="7848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21717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linkClick r:id="rId3"/>
              </a:rPr>
              <a:t>https://www.jigsawplanet.com</a:t>
            </a:r>
            <a:r>
              <a:rPr lang="en-US" sz="4000" dirty="0" smtClean="0">
                <a:hlinkClick r:id="rId3"/>
              </a:rPr>
              <a:t>/</a:t>
            </a:r>
            <a:r>
              <a:rPr lang="en-US" sz="4000" dirty="0" smtClean="0"/>
              <a:t> </a:t>
            </a:r>
            <a:endParaRPr lang="bg-BG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t="12137" r="7282" b="4320"/>
          <a:stretch/>
        </p:blipFill>
        <p:spPr>
          <a:xfrm>
            <a:off x="4648200" y="3176945"/>
            <a:ext cx="11926544" cy="7110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560" y="6731972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When two cities mean Europe</a:t>
            </a:r>
            <a:endParaRPr lang="bg-BG" sz="4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7340" y="764103"/>
            <a:ext cx="664522" cy="859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06600" y="764103"/>
            <a:ext cx="493819" cy="859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98783" y="861141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>
            <a:spLocks/>
          </p:cNvSpPr>
          <p:nvPr/>
        </p:nvSpPr>
        <p:spPr>
          <a:xfrm>
            <a:off x="6934200" y="7505700"/>
            <a:ext cx="9677400" cy="2286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buClr>
                <a:srgbClr val="000000"/>
              </a:buClr>
              <a:buSzPts val="1100"/>
            </a:pPr>
            <a:r>
              <a:rPr lang="en-US" sz="4800" kern="0" dirty="0" smtClea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English teacher </a:t>
            </a:r>
          </a:p>
          <a:p>
            <a:pPr lvl="0">
              <a:spcBef>
                <a:spcPts val="0"/>
              </a:spcBef>
              <a:buClr>
                <a:srgbClr val="000000"/>
              </a:buClr>
              <a:buSzPts val="1100"/>
            </a:pPr>
            <a:r>
              <a:rPr lang="en-US" sz="4800" kern="0" dirty="0" smtClea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Ivan Vazov Language school</a:t>
            </a:r>
          </a:p>
          <a:p>
            <a:pPr lvl="0">
              <a:spcBef>
                <a:spcPts val="0"/>
              </a:spcBef>
              <a:buClr>
                <a:srgbClr val="000000"/>
              </a:buClr>
              <a:buSzPts val="1100"/>
            </a:pPr>
            <a:r>
              <a:rPr lang="en-US" sz="4800" kern="0" dirty="0" smtClea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Plovdiv</a:t>
            </a:r>
            <a:endParaRPr lang="bg-BG" sz="4800" dirty="0">
              <a:solidFill>
                <a:srgbClr val="0065B0"/>
              </a:solidFill>
            </a:endParaRPr>
          </a:p>
        </p:txBody>
      </p:sp>
      <p:sp>
        <p:nvSpPr>
          <p:cNvPr id="126" name="Subtitle 2"/>
          <p:cNvSpPr txBox="1">
            <a:spLocks/>
          </p:cNvSpPr>
          <p:nvPr/>
        </p:nvSpPr>
        <p:spPr>
          <a:xfrm>
            <a:off x="-76200" y="55245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Maya Kyulevchieva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eTwinning Ambassador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85900"/>
            <a:ext cx="10058400" cy="52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21717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linkClick r:id="rId3"/>
              </a:rPr>
              <a:t>https://www.jigsawplanet.com</a:t>
            </a:r>
            <a:r>
              <a:rPr lang="en-US" sz="4000" dirty="0" smtClean="0">
                <a:hlinkClick r:id="rId3"/>
              </a:rPr>
              <a:t>/</a:t>
            </a:r>
            <a:r>
              <a:rPr lang="en-US" sz="4000" dirty="0" smtClean="0"/>
              <a:t> </a:t>
            </a:r>
            <a:endParaRPr lang="bg-BG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924560" y="6731972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Art, English and … mannequin challenge</a:t>
            </a:r>
            <a:endParaRPr lang="bg-BG" sz="4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t="12136" r="6525" b="4321"/>
          <a:stretch/>
        </p:blipFill>
        <p:spPr>
          <a:xfrm>
            <a:off x="5257800" y="3138844"/>
            <a:ext cx="9426500" cy="6957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3400" y="630009"/>
            <a:ext cx="664522" cy="859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4300" y="675094"/>
            <a:ext cx="493819" cy="859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00" y="787372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20955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https://</a:t>
            </a:r>
            <a:r>
              <a:rPr lang="en-US" sz="3600" dirty="0" smtClean="0">
                <a:hlinkClick r:id="rId3"/>
              </a:rPr>
              <a:t>www.baamboozle.com/</a:t>
            </a:r>
            <a:r>
              <a:rPr lang="en-US" sz="3600" dirty="0" smtClean="0"/>
              <a:t> </a:t>
            </a:r>
            <a:endParaRPr lang="bg-BG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3" b="15107"/>
          <a:stretch/>
        </p:blipFill>
        <p:spPr>
          <a:xfrm>
            <a:off x="0" y="2769771"/>
            <a:ext cx="10058400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8" b="15153"/>
          <a:stretch/>
        </p:blipFill>
        <p:spPr>
          <a:xfrm>
            <a:off x="8229600" y="4152900"/>
            <a:ext cx="10058400" cy="403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6547012"/>
            <a:ext cx="8915400" cy="3712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000" y="630009"/>
            <a:ext cx="638996" cy="8265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0400" y="630009"/>
            <a:ext cx="493819" cy="859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56777" y="739747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20955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https://</a:t>
            </a:r>
            <a:r>
              <a:rPr lang="en-US" sz="3600" dirty="0" smtClean="0">
                <a:hlinkClick r:id="rId3"/>
              </a:rPr>
              <a:t>www.baamboozle.com/</a:t>
            </a:r>
            <a:r>
              <a:rPr lang="en-US" sz="3600" dirty="0" smtClean="0"/>
              <a:t> </a:t>
            </a:r>
            <a:endParaRPr lang="bg-BG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3" b="15154"/>
          <a:stretch/>
        </p:blipFill>
        <p:spPr>
          <a:xfrm>
            <a:off x="-1" y="3086100"/>
            <a:ext cx="11548533" cy="472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b="15057"/>
          <a:stretch/>
        </p:blipFill>
        <p:spPr>
          <a:xfrm>
            <a:off x="7484533" y="5448300"/>
            <a:ext cx="10803467" cy="441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7200" y="675094"/>
            <a:ext cx="664522" cy="859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0" y="675093"/>
            <a:ext cx="493819" cy="859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8289" y="784831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4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20955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https://</a:t>
            </a:r>
            <a:r>
              <a:rPr lang="en-US" sz="3600" dirty="0" smtClean="0">
                <a:hlinkClick r:id="rId3"/>
              </a:rPr>
              <a:t>www.baamboozle.com/</a:t>
            </a:r>
            <a:r>
              <a:rPr lang="en-US" sz="3600" dirty="0" smtClean="0"/>
              <a:t> </a:t>
            </a:r>
            <a:endParaRPr lang="bg-BG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3" b="15288"/>
          <a:stretch/>
        </p:blipFill>
        <p:spPr>
          <a:xfrm>
            <a:off x="149290" y="2996010"/>
            <a:ext cx="12503020" cy="510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t="12273" b="4402"/>
          <a:stretch/>
        </p:blipFill>
        <p:spPr>
          <a:xfrm>
            <a:off x="8382000" y="4914900"/>
            <a:ext cx="9895840" cy="472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3400" y="675094"/>
            <a:ext cx="664522" cy="859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6600" y="675094"/>
            <a:ext cx="493819" cy="859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0200" y="784832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2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20955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https://</a:t>
            </a:r>
            <a:r>
              <a:rPr lang="en-US" sz="3600" dirty="0" smtClean="0">
                <a:hlinkClick r:id="rId3"/>
              </a:rPr>
              <a:t>www.baamboozle.com/</a:t>
            </a:r>
            <a:r>
              <a:rPr lang="en-US" sz="3600" dirty="0" smtClean="0"/>
              <a:t> </a:t>
            </a:r>
            <a:endParaRPr lang="bg-BG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400" y="675094"/>
            <a:ext cx="664522" cy="859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6600" y="675094"/>
            <a:ext cx="493819" cy="859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0200" y="784832"/>
            <a:ext cx="774259" cy="749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4" b="4330"/>
          <a:stretch/>
        </p:blipFill>
        <p:spPr>
          <a:xfrm>
            <a:off x="1765783" y="3039082"/>
            <a:ext cx="15684018" cy="72479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638800" y="7277100"/>
            <a:ext cx="1295400" cy="685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Oval 10"/>
          <p:cNvSpPr/>
          <p:nvPr/>
        </p:nvSpPr>
        <p:spPr>
          <a:xfrm>
            <a:off x="9296400" y="7048500"/>
            <a:ext cx="1524000" cy="9906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Oval 11"/>
          <p:cNvSpPr/>
          <p:nvPr/>
        </p:nvSpPr>
        <p:spPr>
          <a:xfrm>
            <a:off x="13068300" y="7940040"/>
            <a:ext cx="1295400" cy="914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505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0" y="20955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Storytelling as a game</a:t>
            </a:r>
            <a:endParaRPr lang="bg-BG" sz="40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4" b="4330"/>
          <a:stretch/>
        </p:blipFill>
        <p:spPr>
          <a:xfrm>
            <a:off x="3886200" y="3314700"/>
            <a:ext cx="14149004" cy="6538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753100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Are we so different?</a:t>
            </a:r>
            <a:endParaRPr lang="bg-BG" sz="4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0" y="1104900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0" y="20955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Storytelling as a game</a:t>
            </a:r>
            <a:endParaRPr lang="bg-BG" sz="40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753100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Are we so different?</a:t>
            </a:r>
            <a:endParaRPr lang="bg-BG" sz="4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8088" r="17045" b="5108"/>
          <a:stretch/>
        </p:blipFill>
        <p:spPr>
          <a:xfrm>
            <a:off x="5410200" y="3024544"/>
            <a:ext cx="11430000" cy="7320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800" y="1104900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2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11049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Games in eTwinning projects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0" y="20955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Storytelling as a game</a:t>
            </a:r>
            <a:endParaRPr lang="bg-BG" sz="40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753100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Are we so different?</a:t>
            </a:r>
            <a:endParaRPr lang="bg-BG" sz="40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18864" r="17045" b="4331"/>
          <a:stretch/>
        </p:blipFill>
        <p:spPr>
          <a:xfrm>
            <a:off x="4952999" y="3047404"/>
            <a:ext cx="11430939" cy="7239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0" y="1124468"/>
            <a:ext cx="7742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8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257800" y="81915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bg-B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1"/>
          <a:stretch/>
        </p:blipFill>
        <p:spPr>
          <a:xfrm>
            <a:off x="4267200" y="342900"/>
            <a:ext cx="6477000" cy="92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638300"/>
            <a:ext cx="5638800" cy="2362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65B0"/>
                </a:solidFill>
              </a:rPr>
              <a:t>Thank you </a:t>
            </a:r>
          </a:p>
          <a:p>
            <a:r>
              <a:rPr lang="en-US" b="1" dirty="0">
                <a:solidFill>
                  <a:srgbClr val="0065B0"/>
                </a:solidFill>
              </a:rPr>
              <a:t>f</a:t>
            </a:r>
            <a:r>
              <a:rPr lang="en-US" b="1" dirty="0" smtClean="0">
                <a:solidFill>
                  <a:srgbClr val="0065B0"/>
                </a:solidFill>
              </a:rPr>
              <a:t>or </a:t>
            </a:r>
          </a:p>
          <a:p>
            <a:r>
              <a:rPr lang="en-US" b="1" dirty="0">
                <a:solidFill>
                  <a:srgbClr val="0065B0"/>
                </a:solidFill>
              </a:rPr>
              <a:t>y</a:t>
            </a:r>
            <a:r>
              <a:rPr lang="en-US" b="1" dirty="0" smtClean="0">
                <a:solidFill>
                  <a:srgbClr val="0065B0"/>
                </a:solidFill>
              </a:rPr>
              <a:t>our attention </a:t>
            </a:r>
            <a:endParaRPr lang="bg-BG" b="1" dirty="0">
              <a:solidFill>
                <a:srgbClr val="0065B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9911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Maya Kyulevchieva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eTwinning Ambassador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mayakyul@abv.bg</a:t>
            </a:r>
            <a:endParaRPr lang="bg-BG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84963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Template -  </a:t>
            </a:r>
            <a:r>
              <a:rPr lang="en-US" sz="3200" b="1" dirty="0" smtClean="0">
                <a:solidFill>
                  <a:srgbClr val="0070C0"/>
                </a:solidFill>
              </a:rPr>
              <a:t>Eli Maksova</a:t>
            </a:r>
            <a:endParaRPr lang="bg-BG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4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>
            <a:spLocks/>
          </p:cNvSpPr>
          <p:nvPr/>
        </p:nvSpPr>
        <p:spPr>
          <a:xfrm>
            <a:off x="4533900" y="4000500"/>
            <a:ext cx="9677400" cy="2286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buClr>
                <a:srgbClr val="000000"/>
              </a:buClr>
              <a:buSzPts val="1100"/>
            </a:pPr>
            <a:r>
              <a:rPr lang="en-US" sz="48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Digital games as learning tools in</a:t>
            </a:r>
          </a:p>
          <a:p>
            <a:pPr lvl="0">
              <a:spcBef>
                <a:spcPts val="0"/>
              </a:spcBef>
              <a:buClr>
                <a:srgbClr val="000000"/>
              </a:buClr>
              <a:buSzPts val="5200"/>
            </a:pPr>
            <a:endParaRPr lang="en-US" sz="4800" kern="0" dirty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Clr>
                <a:srgbClr val="000000"/>
              </a:buClr>
              <a:buSzPts val="1100"/>
            </a:pPr>
            <a:r>
              <a:rPr lang="en-US" sz="48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eTwinning projects</a:t>
            </a:r>
            <a:endParaRPr lang="bg-BG" sz="4800" dirty="0">
              <a:solidFill>
                <a:srgbClr val="0065B0"/>
              </a:solidFill>
            </a:endParaRPr>
          </a:p>
        </p:txBody>
      </p:sp>
      <p:sp>
        <p:nvSpPr>
          <p:cNvPr id="126" name="Subtitle 2"/>
          <p:cNvSpPr txBox="1">
            <a:spLocks/>
          </p:cNvSpPr>
          <p:nvPr/>
        </p:nvSpPr>
        <p:spPr>
          <a:xfrm>
            <a:off x="6172200" y="74295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Maya Kyulevchieva</a:t>
            </a:r>
          </a:p>
          <a:p>
            <a:pPr marL="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eTwinning Ambassador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257800" y="81915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42900"/>
            <a:ext cx="1258156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62800" y="2247900"/>
            <a:ext cx="5410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6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Game-Based Learning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0" y="4381500"/>
            <a:ext cx="1013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dirty="0" smtClean="0">
                <a:solidFill>
                  <a:srgbClr val="0070C0"/>
                </a:solidFill>
              </a:rPr>
              <a:t>Repetition</a:t>
            </a:r>
          </a:p>
          <a:p>
            <a:pPr marL="285750" indent="-285750">
              <a:buFontTx/>
              <a:buChar char="-"/>
            </a:pPr>
            <a:r>
              <a:rPr lang="en-US" sz="4800" dirty="0" smtClean="0">
                <a:solidFill>
                  <a:srgbClr val="0070C0"/>
                </a:solidFill>
              </a:rPr>
              <a:t>Failures and winning </a:t>
            </a:r>
          </a:p>
          <a:p>
            <a:pPr marL="285750" indent="-285750">
              <a:buFontTx/>
              <a:buChar char="-"/>
            </a:pPr>
            <a:r>
              <a:rPr lang="en-US" sz="4800" dirty="0" smtClean="0">
                <a:solidFill>
                  <a:srgbClr val="0070C0"/>
                </a:solidFill>
              </a:rPr>
              <a:t>Goals to achieve</a:t>
            </a:r>
          </a:p>
          <a:p>
            <a:pPr marL="285750" indent="-285750">
              <a:buFontTx/>
              <a:buChar char="-"/>
            </a:pPr>
            <a:r>
              <a:rPr lang="en-US" sz="4800" dirty="0" smtClean="0">
                <a:solidFill>
                  <a:srgbClr val="0070C0"/>
                </a:solidFill>
              </a:rPr>
              <a:t>Levels to master the skills </a:t>
            </a:r>
          </a:p>
          <a:p>
            <a:pPr marL="285750" indent="-285750">
              <a:buFontTx/>
              <a:buChar char="-"/>
            </a:pPr>
            <a:r>
              <a:rPr lang="en-US" sz="4800" dirty="0" smtClean="0">
                <a:solidFill>
                  <a:srgbClr val="0070C0"/>
                </a:solidFill>
              </a:rPr>
              <a:t>Improved  knowledge in specific area </a:t>
            </a:r>
            <a:endParaRPr lang="bg-BG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186690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</a:rPr>
              <a:t>Purpose of games</a:t>
            </a:r>
            <a:endParaRPr lang="bg-BG" sz="48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0" y="3924300"/>
            <a:ext cx="1112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solidFill>
                  <a:srgbClr val="0070C0"/>
                </a:solidFill>
              </a:rPr>
              <a:t>-    </a:t>
            </a:r>
            <a:r>
              <a:rPr lang="en-US" sz="4400" dirty="0" smtClean="0">
                <a:solidFill>
                  <a:srgbClr val="0070C0"/>
                </a:solidFill>
              </a:rPr>
              <a:t>To provide fun</a:t>
            </a:r>
            <a:endParaRPr lang="en-US" sz="4400" dirty="0">
              <a:solidFill>
                <a:srgbClr val="0070C0"/>
              </a:solidFill>
            </a:endParaRPr>
          </a:p>
          <a:p>
            <a:r>
              <a:rPr lang="en-US" sz="4400" dirty="0" smtClean="0">
                <a:solidFill>
                  <a:srgbClr val="0070C0"/>
                </a:solidFill>
              </a:rPr>
              <a:t>-   To  </a:t>
            </a:r>
            <a:r>
              <a:rPr lang="en-US" sz="4400" dirty="0">
                <a:solidFill>
                  <a:srgbClr val="0070C0"/>
                </a:solidFill>
              </a:rPr>
              <a:t>check some knowledge through fun </a:t>
            </a:r>
            <a:endParaRPr lang="en-US" sz="4400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70C0"/>
                </a:solidFill>
              </a:rPr>
              <a:t>To  practice </a:t>
            </a:r>
            <a:r>
              <a:rPr lang="en-US" sz="4400" dirty="0">
                <a:solidFill>
                  <a:srgbClr val="0070C0"/>
                </a:solidFill>
              </a:rPr>
              <a:t>some knowledge or </a:t>
            </a:r>
            <a:r>
              <a:rPr lang="en-US" sz="4400" dirty="0" smtClean="0">
                <a:solidFill>
                  <a:srgbClr val="0070C0"/>
                </a:solidFill>
              </a:rPr>
              <a:t>skills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70C0"/>
                </a:solidFill>
              </a:rPr>
              <a:t>To summarize knowledge on a topic</a:t>
            </a: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70C0"/>
                </a:solidFill>
              </a:rPr>
              <a:t>To assess some knowledge or skills on a topic</a:t>
            </a:r>
            <a:endParaRPr lang="en-US" sz="4400" dirty="0">
              <a:solidFill>
                <a:srgbClr val="0070C0"/>
              </a:solidFill>
            </a:endParaRPr>
          </a:p>
          <a:p>
            <a:pPr lvl="0"/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8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6600" y="15621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70C0"/>
                </a:solidFill>
              </a:rPr>
              <a:t>The next level – </a:t>
            </a:r>
          </a:p>
          <a:p>
            <a:pPr algn="ctr"/>
            <a:r>
              <a:rPr lang="en-US" sz="4800" dirty="0" smtClean="0">
                <a:solidFill>
                  <a:srgbClr val="0070C0"/>
                </a:solidFill>
              </a:rPr>
              <a:t>self-created games</a:t>
            </a:r>
            <a:endParaRPr lang="bg-BG" sz="48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0" y="4152900"/>
            <a:ext cx="13563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-   Demonstrates  high and solid level of knowledge</a:t>
            </a:r>
          </a:p>
          <a:p>
            <a:endParaRPr lang="en-US" sz="4400" dirty="0">
              <a:solidFill>
                <a:srgbClr val="0070C0"/>
              </a:solidFill>
            </a:endParaRPr>
          </a:p>
          <a:p>
            <a:r>
              <a:rPr lang="en-US" sz="4400" dirty="0" smtClean="0">
                <a:solidFill>
                  <a:srgbClr val="0070C0"/>
                </a:solidFill>
              </a:rPr>
              <a:t>-   Going deeper to outline specific details  </a:t>
            </a:r>
          </a:p>
          <a:p>
            <a:endParaRPr lang="en-US" sz="4400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70C0"/>
                </a:solidFill>
              </a:rPr>
              <a:t>Building up ability to “lay traps” for the other players</a:t>
            </a:r>
          </a:p>
          <a:p>
            <a:pPr marL="571500" indent="-571500">
              <a:buFontTx/>
              <a:buChar char="-"/>
            </a:pPr>
            <a:endParaRPr lang="en-US" sz="4400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70C0"/>
                </a:solidFill>
              </a:rPr>
              <a:t>Increases self-esteem of the creator</a:t>
            </a:r>
            <a:endParaRPr lang="bg-BG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4600" y="1866900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Ready-made  vs  self-created  games </a:t>
            </a:r>
            <a:endParaRPr lang="bg-BG" sz="4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9086" y="4686300"/>
            <a:ext cx="73143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Banks /libraries of ready-made games </a:t>
            </a:r>
          </a:p>
          <a:p>
            <a:endParaRPr lang="en-US" sz="3600" dirty="0" smtClean="0">
              <a:solidFill>
                <a:srgbClr val="0070C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</a:rPr>
              <a:t>Save time of the teacher</a:t>
            </a:r>
          </a:p>
          <a:p>
            <a:endParaRPr lang="en-US" sz="3600" dirty="0" smtClean="0">
              <a:solidFill>
                <a:srgbClr val="0070C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</a:rPr>
              <a:t>Teachers can edit to suit their goal</a:t>
            </a:r>
            <a:endParaRPr lang="bg-BG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72800" y="4409301"/>
            <a:ext cx="701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Specially designed </a:t>
            </a:r>
          </a:p>
          <a:p>
            <a:endParaRPr lang="en-US" sz="3600" dirty="0" smtClean="0">
              <a:solidFill>
                <a:srgbClr val="0070C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</a:rPr>
              <a:t>Concentrated on a specific  topic/unit/lesson</a:t>
            </a:r>
          </a:p>
          <a:p>
            <a:endParaRPr lang="en-US" sz="3600" dirty="0" smtClean="0">
              <a:solidFill>
                <a:srgbClr val="0070C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</a:rPr>
              <a:t>No ‘surprises’ for the students</a:t>
            </a:r>
            <a:endParaRPr lang="bg-BG" sz="3600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" y="4152900"/>
            <a:ext cx="7391400" cy="381000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Rounded Rectangle 5"/>
          <p:cNvSpPr/>
          <p:nvPr/>
        </p:nvSpPr>
        <p:spPr>
          <a:xfrm>
            <a:off x="10058400" y="4152900"/>
            <a:ext cx="7543800" cy="381000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03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0700" y="723900"/>
            <a:ext cx="891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O</a:t>
            </a:r>
            <a:r>
              <a:rPr lang="en-US" sz="4400" dirty="0" smtClean="0">
                <a:solidFill>
                  <a:srgbClr val="0070C0"/>
                </a:solidFill>
              </a:rPr>
              <a:t>rdinary  </a:t>
            </a:r>
            <a:r>
              <a:rPr lang="en-US" sz="4400" dirty="0">
                <a:solidFill>
                  <a:srgbClr val="0070C0"/>
                </a:solidFill>
              </a:rPr>
              <a:t>games </a:t>
            </a:r>
            <a:endParaRPr lang="bg-BG" sz="4400" dirty="0">
              <a:solidFill>
                <a:srgbClr val="0070C0"/>
              </a:solidFill>
            </a:endParaRPr>
          </a:p>
          <a:p>
            <a:pPr algn="ctr"/>
            <a:r>
              <a:rPr lang="en-US" sz="4400" dirty="0" smtClean="0">
                <a:solidFill>
                  <a:srgbClr val="0070C0"/>
                </a:solidFill>
              </a:rPr>
              <a:t>vs  </a:t>
            </a:r>
          </a:p>
          <a:p>
            <a:pPr algn="ctr"/>
            <a:r>
              <a:rPr lang="en-US" sz="4400" dirty="0" smtClean="0">
                <a:solidFill>
                  <a:srgbClr val="0070C0"/>
                </a:solidFill>
              </a:rPr>
              <a:t>Formative </a:t>
            </a:r>
            <a:r>
              <a:rPr lang="en-US" sz="4400" dirty="0">
                <a:solidFill>
                  <a:srgbClr val="0070C0"/>
                </a:solidFill>
              </a:rPr>
              <a:t>assessment games   </a:t>
            </a:r>
          </a:p>
          <a:p>
            <a:pPr algn="ctr"/>
            <a:endParaRPr lang="en-US" sz="4400" dirty="0" smtClean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" y="4838700"/>
            <a:ext cx="7391400" cy="381000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Rounded Rectangle 5"/>
          <p:cNvSpPr/>
          <p:nvPr/>
        </p:nvSpPr>
        <p:spPr>
          <a:xfrm>
            <a:off x="10058400" y="4826000"/>
            <a:ext cx="7543800" cy="3810000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TextBox 7"/>
          <p:cNvSpPr txBox="1"/>
          <p:nvPr/>
        </p:nvSpPr>
        <p:spPr>
          <a:xfrm>
            <a:off x="990600" y="4961285"/>
            <a:ext cx="7010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- To practice a grammar unit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- To practice a vocabulary topic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- To develop specific skills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- To demonstrate knowledge on a specific topic    </a:t>
            </a: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   All of them through FUN!!!</a:t>
            </a:r>
            <a:endParaRPr lang="bg-BG" sz="32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63200" y="4961285"/>
            <a:ext cx="6858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lvl="0">
              <a:buSzPts val="1400"/>
            </a:pPr>
            <a:r>
              <a:rPr lang="en-US" sz="3200" dirty="0" smtClean="0">
                <a:solidFill>
                  <a:srgbClr val="0070C0"/>
                </a:solidFill>
              </a:rPr>
              <a:t>- To assess some </a:t>
            </a:r>
            <a:r>
              <a:rPr lang="en-US" sz="3200" dirty="0">
                <a:solidFill>
                  <a:srgbClr val="0070C0"/>
                </a:solidFill>
              </a:rPr>
              <a:t>knowledge</a:t>
            </a:r>
          </a:p>
          <a:p>
            <a:pPr marL="139700" lvl="0">
              <a:buSzPts val="1400"/>
            </a:pPr>
            <a:r>
              <a:rPr lang="en-US" sz="3200" dirty="0" smtClean="0">
                <a:solidFill>
                  <a:srgbClr val="0070C0"/>
                </a:solidFill>
              </a:rPr>
              <a:t>- To provide </a:t>
            </a:r>
            <a:r>
              <a:rPr lang="en-US" sz="3200" dirty="0">
                <a:solidFill>
                  <a:srgbClr val="0070C0"/>
                </a:solidFill>
              </a:rPr>
              <a:t>feedback </a:t>
            </a:r>
          </a:p>
          <a:p>
            <a:pPr marL="139700" lvl="0">
              <a:buSzPts val="1400"/>
            </a:pPr>
            <a:r>
              <a:rPr lang="en-US" sz="3200" dirty="0" smtClean="0">
                <a:solidFill>
                  <a:srgbClr val="0070C0"/>
                </a:solidFill>
              </a:rPr>
              <a:t>- To increase </a:t>
            </a:r>
            <a:r>
              <a:rPr lang="en-US" sz="3200" dirty="0">
                <a:solidFill>
                  <a:srgbClr val="0070C0"/>
                </a:solidFill>
              </a:rPr>
              <a:t>specific knowledge</a:t>
            </a:r>
          </a:p>
          <a:p>
            <a:pPr marL="139700" lvl="0">
              <a:buSzPts val="1400"/>
            </a:pPr>
            <a:r>
              <a:rPr lang="en-US" sz="3200" dirty="0" smtClean="0">
                <a:solidFill>
                  <a:srgbClr val="0070C0"/>
                </a:solidFill>
              </a:rPr>
              <a:t>- To save </a:t>
            </a:r>
            <a:r>
              <a:rPr lang="en-US" sz="3200" dirty="0">
                <a:solidFill>
                  <a:srgbClr val="0070C0"/>
                </a:solidFill>
              </a:rPr>
              <a:t>Teacher’s </a:t>
            </a:r>
            <a:r>
              <a:rPr lang="en-US" sz="3200" dirty="0" smtClean="0">
                <a:solidFill>
                  <a:srgbClr val="0070C0"/>
                </a:solidFill>
              </a:rPr>
              <a:t> time </a:t>
            </a:r>
            <a:r>
              <a:rPr lang="en-US" sz="3200" dirty="0">
                <a:solidFill>
                  <a:srgbClr val="0070C0"/>
                </a:solidFill>
              </a:rPr>
              <a:t>for checking </a:t>
            </a:r>
            <a:r>
              <a:rPr lang="en-US" sz="3200" dirty="0" smtClean="0">
                <a:solidFill>
                  <a:srgbClr val="0070C0"/>
                </a:solidFill>
              </a:rPr>
              <a:t>	the results</a:t>
            </a:r>
          </a:p>
          <a:p>
            <a:pPr marL="596900" lvl="0" indent="-457200">
              <a:buSzPts val="1400"/>
              <a:buFontTx/>
              <a:buChar char="-"/>
            </a:pPr>
            <a:endParaRPr lang="en-US" sz="3200" dirty="0">
              <a:solidFill>
                <a:srgbClr val="0070C0"/>
              </a:solidFill>
            </a:endParaRPr>
          </a:p>
          <a:p>
            <a:pPr marL="596900" lvl="0" indent="-457200">
              <a:buSzPts val="1400"/>
              <a:buFontTx/>
              <a:buChar char="-"/>
            </a:pPr>
            <a:r>
              <a:rPr lang="en-US" sz="3200" dirty="0" smtClean="0">
                <a:solidFill>
                  <a:srgbClr val="0070C0"/>
                </a:solidFill>
              </a:rPr>
              <a:t>All of them through FUN!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2858</TotalTime>
  <Words>474</Words>
  <Application>Microsoft Office PowerPoint</Application>
  <PresentationFormat>Custom</PresentationFormat>
  <Paragraphs>126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Fiscal Year 2020</dc:title>
  <dc:creator>Elisaveta Maksova</dc:creator>
  <cp:lastModifiedBy>user</cp:lastModifiedBy>
  <cp:revision>60</cp:revision>
  <dcterms:created xsi:type="dcterms:W3CDTF">2006-08-16T00:00:00Z</dcterms:created>
  <dcterms:modified xsi:type="dcterms:W3CDTF">2020-10-13T13:40:15Z</dcterms:modified>
  <dc:identifier>DAEKHMsB7sw</dc:identifier>
</cp:coreProperties>
</file>