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8D714-C336-416B-8E79-6BC3099EA451}" v="1110" dt="2021-03-22T18:16:23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E481F34-83E3-4E85-9DE7-59CCF219D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777" b="192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Plitvice </a:t>
            </a:r>
            <a:r>
              <a:rPr lang="hr-HR" sz="4000" dirty="0" err="1"/>
              <a:t>Lakes</a:t>
            </a:r>
            <a:br>
              <a:rPr lang="hr-HR" sz="4000" dirty="0"/>
            </a:br>
            <a:r>
              <a:rPr lang="hr-HR" sz="4000" dirty="0"/>
              <a:t>National Park</a:t>
            </a:r>
            <a:endParaRPr lang="en-US" sz="4000" dirty="0">
              <a:cs typeface="Calibri Light"/>
            </a:endParaRPr>
          </a:p>
          <a:p>
            <a:endParaRPr lang="en-US" sz="40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7A8E5-345A-496D-AE36-CAE1A0D6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1638"/>
            <a:ext cx="4368602" cy="2002334"/>
          </a:xfrm>
        </p:spPr>
        <p:txBody>
          <a:bodyPr anchor="b">
            <a:normAutofit/>
          </a:bodyPr>
          <a:lstStyle/>
          <a:p>
            <a:r>
              <a:rPr lang="hr-HR" sz="6600" dirty="0" err="1">
                <a:cs typeface="Calibri Light"/>
              </a:rPr>
              <a:t>Generalities</a:t>
            </a:r>
            <a:r>
              <a:rPr lang="en-US" sz="5400" dirty="0">
                <a:cs typeface="Calibri Light"/>
              </a:rPr>
              <a:t> 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7C3B-5BFA-4ACB-94E6-0DD443DF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23" y="2584241"/>
            <a:ext cx="4800872" cy="38542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Plitvice Lakes were declared a national park on April 8, 1949</a:t>
            </a:r>
            <a:endParaRPr lang="hr-HR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largest, oldest and most visited Croatian national park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cs typeface="Calibri" panose="020F0502020204030204"/>
              </a:rPr>
              <a:t>T</a:t>
            </a:r>
            <a:r>
              <a:rPr lang="en-US" dirty="0">
                <a:cs typeface="Calibri" panose="020F0502020204030204"/>
              </a:rPr>
              <a:t>here are 16 lakes of different sizes</a:t>
            </a:r>
            <a:endParaRPr lang="hr-HR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Tufa on Plitvice 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picture containing tree, nature, outdoor, water&#10;&#10;Description automatically generated">
            <a:extLst>
              <a:ext uri="{FF2B5EF4-FFF2-40B4-BE49-F238E27FC236}">
                <a16:creationId xmlns:a16="http://schemas.microsoft.com/office/drawing/2014/main" id="{0EC90BB9-9624-42D6-A6B9-41F81D563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144" r="14629"/>
          <a:stretch/>
        </p:blipFill>
        <p:spPr>
          <a:xfrm>
            <a:off x="5379940" y="10"/>
            <a:ext cx="681053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69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ree, snow, outdoor, nature&#10;&#10;Description automatically generated">
            <a:extLst>
              <a:ext uri="{FF2B5EF4-FFF2-40B4-BE49-F238E27FC236}">
                <a16:creationId xmlns:a16="http://schemas.microsoft.com/office/drawing/2014/main" id="{31BEB735-B32D-4389-9D2E-478C267A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891" r="-2" b="8135"/>
          <a:stretch/>
        </p:blipFill>
        <p:spPr>
          <a:xfrm>
            <a:off x="5201472" y="10"/>
            <a:ext cx="6990528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C8D05AA-520C-4106-B9EF-9FCFFDA7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2715" r="-2" b="6995"/>
          <a:stretch/>
        </p:blipFill>
        <p:spPr>
          <a:xfrm>
            <a:off x="5235592" y="3493008"/>
            <a:ext cx="6956408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9FF25-681D-42EC-BB43-886ECF5A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5640294" cy="12435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6600" dirty="0" err="1">
                <a:cs typeface="Calibri Light"/>
              </a:rPr>
              <a:t>Position</a:t>
            </a:r>
            <a:r>
              <a:rPr lang="hr-HR" sz="6600" dirty="0">
                <a:cs typeface="Calibri Light"/>
              </a:rPr>
              <a:t> </a:t>
            </a:r>
            <a:r>
              <a:rPr lang="hr-HR" sz="6600" dirty="0" err="1">
                <a:cs typeface="Calibri Light"/>
              </a:rPr>
              <a:t>and</a:t>
            </a:r>
            <a:r>
              <a:rPr lang="hr-HR" sz="6600" dirty="0">
                <a:cs typeface="Calibri Light"/>
              </a:rPr>
              <a:t> </a:t>
            </a:r>
            <a:r>
              <a:rPr lang="hr-HR" sz="6600" dirty="0" err="1">
                <a:cs typeface="Calibri Light"/>
              </a:rPr>
              <a:t>climate</a:t>
            </a:r>
            <a:endParaRPr lang="en-US" sz="6600" dirty="0">
              <a:cs typeface="Calibri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BFE1-D3A8-4BFE-B26F-CE56C6D3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53388"/>
            <a:ext cx="5264981" cy="35051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In January, the average temperature is 2.2 ° C</a:t>
            </a:r>
          </a:p>
          <a:p>
            <a:r>
              <a:rPr lang="en-US" dirty="0">
                <a:cs typeface="Calibri"/>
              </a:rPr>
              <a:t>During the summer months, the temperature rises to 17.4 ° C</a:t>
            </a:r>
          </a:p>
          <a:p>
            <a:r>
              <a:rPr lang="en-US" dirty="0">
                <a:cs typeface="Calibri"/>
              </a:rPr>
              <a:t>Lakes are usually frozen during December and January</a:t>
            </a:r>
          </a:p>
        </p:txBody>
      </p:sp>
    </p:spTree>
    <p:extLst>
      <p:ext uri="{BB962C8B-B14F-4D97-AF65-F5344CB8AC3E}">
        <p14:creationId xmlns:p14="http://schemas.microsoft.com/office/powerpoint/2010/main" val="325129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CFCF-FB58-459F-9AB2-532E59F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0399"/>
            <a:ext cx="5109950" cy="774704"/>
          </a:xfrm>
        </p:spPr>
        <p:txBody>
          <a:bodyPr>
            <a:noAutofit/>
          </a:bodyPr>
          <a:lstStyle/>
          <a:p>
            <a:r>
              <a:rPr lang="hr-HR" sz="6600" dirty="0"/>
              <a:t>Animals</a:t>
            </a:r>
            <a:endParaRPr lang="en-US" sz="6600" dirty="0"/>
          </a:p>
        </p:txBody>
      </p:sp>
      <p:pic>
        <p:nvPicPr>
          <p:cNvPr id="8" name="Picture 8" descr="A butterfly on a flower&#10;&#10;Description automatically generated">
            <a:extLst>
              <a:ext uri="{FF2B5EF4-FFF2-40B4-BE49-F238E27FC236}">
                <a16:creationId xmlns:a16="http://schemas.microsoft.com/office/drawing/2014/main" id="{98772BCF-E114-4494-92B5-505C11D22B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121" y="853092"/>
            <a:ext cx="2899890" cy="191596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3D6BFFD-261F-4712-98B2-336422D704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741" y="485161"/>
            <a:ext cx="3605009" cy="2707077"/>
          </a:xfrm>
          <a:prstGeom prst="rect">
            <a:avLst/>
          </a:prstGeom>
        </p:spPr>
      </p:pic>
      <p:pic>
        <p:nvPicPr>
          <p:cNvPr id="4" name="Picture 4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699A2FF7-38CA-4465-98C9-8F5900DA21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5983" y="850711"/>
            <a:ext cx="2211538" cy="147524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3240-DF14-436B-8DD6-D8BB943C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24" y="3989695"/>
            <a:ext cx="8032844" cy="28355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There is a great biodiversity and many different habitats for animals in the Park area</a:t>
            </a:r>
          </a:p>
          <a:p>
            <a:r>
              <a:rPr lang="en-US" sz="2400" dirty="0">
                <a:cs typeface="Calibri"/>
              </a:rPr>
              <a:t>321 species of butterflies, 157 species of birds and 20 species of bats were found in the Park</a:t>
            </a:r>
          </a:p>
          <a:p>
            <a:r>
              <a:rPr lang="en-US" sz="2400" dirty="0">
                <a:cs typeface="Calibri"/>
              </a:rPr>
              <a:t>Gray falcons nest on the rocks</a:t>
            </a:r>
          </a:p>
          <a:p>
            <a:r>
              <a:rPr lang="en-US" sz="2400" dirty="0">
                <a:cs typeface="Calibri"/>
              </a:rPr>
              <a:t>The brown bear is a resident and symbol of Plitvice</a:t>
            </a:r>
            <a:r>
              <a:rPr lang="hr-HR" sz="2400" dirty="0">
                <a:cs typeface="Calibri"/>
              </a:rPr>
              <a:t> </a:t>
            </a:r>
            <a:r>
              <a:rPr lang="hr-HR" sz="2400" dirty="0" err="1">
                <a:cs typeface="Calibri"/>
              </a:rPr>
              <a:t>Lakes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827D693-0E98-4015-AB82-B557DAEC00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9552" y="4300409"/>
            <a:ext cx="1602475" cy="1623467"/>
          </a:xfrm>
          <a:prstGeom prst="rect">
            <a:avLst/>
          </a:prstGeom>
        </p:spPr>
      </p:pic>
      <p:pic>
        <p:nvPicPr>
          <p:cNvPr id="7" name="Picture 7" descr="A picture containing grass, mammal, outdoor&#10;&#10;Description automatically generated">
            <a:extLst>
              <a:ext uri="{FF2B5EF4-FFF2-40B4-BE49-F238E27FC236}">
                <a16:creationId xmlns:a16="http://schemas.microsoft.com/office/drawing/2014/main" id="{AC0D759D-4909-4249-A39F-BC8CCB45B2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32360" y="2397215"/>
            <a:ext cx="2436126" cy="1829938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154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50DAC-50D0-4880-88B0-6D36FB3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999971" cy="1686349"/>
          </a:xfrm>
        </p:spPr>
        <p:txBody>
          <a:bodyPr>
            <a:normAutofit/>
          </a:bodyPr>
          <a:lstStyle/>
          <a:p>
            <a:r>
              <a:rPr lang="hr-HR" sz="6600" dirty="0" err="1">
                <a:cs typeface="Calibri Light"/>
              </a:rPr>
              <a:t>Plants</a:t>
            </a:r>
            <a:endParaRPr lang="en-US" sz="6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E430-FB57-447D-A4C2-BAD70ABA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54"/>
            <a:ext cx="3999971" cy="3707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About 2/3 of the National Park is covered with forest</a:t>
            </a:r>
          </a:p>
          <a:p>
            <a:r>
              <a:rPr lang="en-US" dirty="0">
                <a:cs typeface="Calibri"/>
              </a:rPr>
              <a:t>The most common type of tree is beech and fir</a:t>
            </a:r>
          </a:p>
          <a:p>
            <a:r>
              <a:rPr lang="en-US" dirty="0">
                <a:cs typeface="Calibri"/>
              </a:rPr>
              <a:t>As many as 1267 different plant species were found in the Park, of which as many as 50 species of orchids</a:t>
            </a:r>
          </a:p>
        </p:txBody>
      </p:sp>
      <p:pic>
        <p:nvPicPr>
          <p:cNvPr id="6" name="Picture 6" descr="A picture containing plant, flower, orchid&#10;&#10;Description automatically generated">
            <a:extLst>
              <a:ext uri="{FF2B5EF4-FFF2-40B4-BE49-F238E27FC236}">
                <a16:creationId xmlns:a16="http://schemas.microsoft.com/office/drawing/2014/main" id="{527CB673-988C-4613-B410-3DF1B79D50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829" y="360472"/>
            <a:ext cx="1743456" cy="261518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D922FD0-B6EF-40BD-B773-826ED3AC9D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3369" y="360472"/>
            <a:ext cx="1752173" cy="2615184"/>
          </a:xfrm>
          <a:prstGeom prst="rect">
            <a:avLst/>
          </a:prstGeom>
        </p:spPr>
      </p:pic>
      <p:pic>
        <p:nvPicPr>
          <p:cNvPr id="5" name="Picture 5" descr="A picture containing outdoor, plant, green, lush&#10;&#10;Description automatically generated">
            <a:extLst>
              <a:ext uri="{FF2B5EF4-FFF2-40B4-BE49-F238E27FC236}">
                <a16:creationId xmlns:a16="http://schemas.microsoft.com/office/drawing/2014/main" id="{39CA6B27-16F4-469A-9122-650797F6E0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0681" y="360472"/>
            <a:ext cx="1961388" cy="2615184"/>
          </a:xfrm>
          <a:prstGeom prst="rect">
            <a:avLst/>
          </a:prstGeom>
        </p:spPr>
      </p:pic>
      <p:pic>
        <p:nvPicPr>
          <p:cNvPr id="4" name="Picture 4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79B33DC0-4C27-4A00-9EB9-45046ED65F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514" y="3806438"/>
            <a:ext cx="2120766" cy="199705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C691826-B40F-4E7D-961B-46735FA189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1890" y="4009679"/>
            <a:ext cx="2120766" cy="159056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14A88C7-C775-4BF6-93CB-34DDFBD549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68705" y="4009679"/>
            <a:ext cx="2120766" cy="1590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96A995-C9E8-4BFF-A286-06A8DE10B7FC}"/>
              </a:ext>
            </a:extLst>
          </p:cNvPr>
          <p:cNvSpPr txBox="1"/>
          <p:nvPr/>
        </p:nvSpPr>
        <p:spPr>
          <a:xfrm>
            <a:off x="5668370" y="573660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B</a:t>
            </a:r>
            <a:r>
              <a:rPr lang="hr-HR" sz="2800" dirty="0" err="1">
                <a:cs typeface="Calibri"/>
              </a:rPr>
              <a:t>eech</a:t>
            </a:r>
            <a:endParaRPr lang="en-US" sz="28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F217F-6CC2-478D-9255-21E2ADEA3572}"/>
              </a:ext>
            </a:extLst>
          </p:cNvPr>
          <p:cNvSpPr txBox="1"/>
          <p:nvPr/>
        </p:nvSpPr>
        <p:spPr>
          <a:xfrm>
            <a:off x="9791842" y="305894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Zlatna </a:t>
            </a:r>
            <a:r>
              <a:rPr lang="en-US" sz="2800" dirty="0" err="1">
                <a:ea typeface="+mn-lt"/>
                <a:cs typeface="+mn-lt"/>
              </a:rPr>
              <a:t>jezičnica</a:t>
            </a:r>
            <a:endParaRPr lang="en-US" sz="28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AA231-9AC7-4382-BC22-AB55B82D9B4B}"/>
              </a:ext>
            </a:extLst>
          </p:cNvPr>
          <p:cNvSpPr txBox="1"/>
          <p:nvPr/>
        </p:nvSpPr>
        <p:spPr>
          <a:xfrm>
            <a:off x="5146628" y="297435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Crveni </a:t>
            </a:r>
            <a:r>
              <a:rPr lang="en-US" sz="2800" dirty="0" err="1">
                <a:ea typeface="+mn-lt"/>
                <a:cs typeface="+mn-lt"/>
              </a:rPr>
              <a:t>repuh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15065-AA8A-48E6-939B-860CF9B783AD}"/>
              </a:ext>
            </a:extLst>
          </p:cNvPr>
          <p:cNvSpPr txBox="1"/>
          <p:nvPr/>
        </p:nvSpPr>
        <p:spPr>
          <a:xfrm>
            <a:off x="7419162" y="29824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Plućna </a:t>
            </a:r>
            <a:r>
              <a:rPr lang="en-US" sz="2800" dirty="0" err="1">
                <a:ea typeface="+mn-lt"/>
                <a:cs typeface="+mn-lt"/>
              </a:rPr>
              <a:t>širištara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FDECC-6CC5-4AAA-AAAD-9AFF256B28CE}"/>
              </a:ext>
            </a:extLst>
          </p:cNvPr>
          <p:cNvSpPr txBox="1"/>
          <p:nvPr/>
        </p:nvSpPr>
        <p:spPr>
          <a:xfrm>
            <a:off x="10140856" y="569395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ea typeface="+mn-lt"/>
                <a:cs typeface="+mn-lt"/>
              </a:rPr>
              <a:t>Medenika</a:t>
            </a:r>
            <a:endParaRPr lang="en-US" sz="28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75D8D-A0C4-495D-B388-54F54856A305}"/>
              </a:ext>
            </a:extLst>
          </p:cNvPr>
          <p:cNvSpPr txBox="1"/>
          <p:nvPr/>
        </p:nvSpPr>
        <p:spPr>
          <a:xfrm>
            <a:off x="7542804" y="56889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ea typeface="+mn-lt"/>
                <a:cs typeface="+mn-lt"/>
              </a:rPr>
              <a:t>Brdski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različak</a:t>
            </a:r>
            <a:endParaRPr 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285619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EBC24-3164-4600-9154-E7237E90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469443"/>
            <a:ext cx="3689091" cy="1232277"/>
          </a:xfrm>
        </p:spPr>
        <p:txBody>
          <a:bodyPr anchor="b">
            <a:normAutofit/>
          </a:bodyPr>
          <a:lstStyle/>
          <a:p>
            <a:r>
              <a:rPr lang="hr-HR" sz="6600" dirty="0" err="1">
                <a:cs typeface="Calibri Light"/>
              </a:rPr>
              <a:t>History</a:t>
            </a:r>
            <a:endParaRPr lang="en-US" sz="4000" dirty="0"/>
          </a:p>
        </p:txBody>
      </p:sp>
      <p:pic>
        <p:nvPicPr>
          <p:cNvPr id="6" name="Picture 6" descr="A picture containing water, tree, outdoor, surrounded&#10;&#10;Description automatically generated">
            <a:extLst>
              <a:ext uri="{FF2B5EF4-FFF2-40B4-BE49-F238E27FC236}">
                <a16:creationId xmlns:a16="http://schemas.microsoft.com/office/drawing/2014/main" id="{15601F4D-DFDF-42AF-8D01-7AA694C88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55" r="6120" b="4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FA6CF5A-878B-4E98-8013-943F151B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115" r="-1" b="37694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7385845-8AB0-4151-8669-22F7C80CF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541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CC24-9E66-4E37-81A8-61EC3467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488" y="2189853"/>
            <a:ext cx="3859688" cy="32418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People have inhabited the Plitvice Lakes area for thousands of years</a:t>
            </a:r>
          </a:p>
          <a:p>
            <a:r>
              <a:rPr lang="en-US" sz="2400" dirty="0">
                <a:cs typeface="Calibri"/>
              </a:rPr>
              <a:t>In the 7th century, Croats settled permanently in this area</a:t>
            </a:r>
          </a:p>
          <a:p>
            <a:r>
              <a:rPr lang="en-US" sz="2400" dirty="0">
                <a:cs typeface="Calibri"/>
              </a:rPr>
              <a:t>According to the legend, the Black Queen created the Plitvice Lakes for the people due to the great drought</a:t>
            </a:r>
          </a:p>
        </p:txBody>
      </p:sp>
    </p:spTree>
    <p:extLst>
      <p:ext uri="{BB962C8B-B14F-4D97-AF65-F5344CB8AC3E}">
        <p14:creationId xmlns:p14="http://schemas.microsoft.com/office/powerpoint/2010/main" val="15919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tree, nature, water, waterfall&#10;&#10;Description automatically generated">
            <a:extLst>
              <a:ext uri="{FF2B5EF4-FFF2-40B4-BE49-F238E27FC236}">
                <a16:creationId xmlns:a16="http://schemas.microsoft.com/office/drawing/2014/main" id="{AB36909E-90A5-473C-B4AD-1AB665D87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38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70FD2-86CA-4F29-9DA0-CB73238D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6000" dirty="0" err="1">
                <a:solidFill>
                  <a:srgbClr val="FFFFFF"/>
                </a:solidFill>
              </a:rPr>
              <a:t>The</a:t>
            </a:r>
            <a:r>
              <a:rPr lang="hr-HR" sz="6000" dirty="0">
                <a:solidFill>
                  <a:srgbClr val="FFFFFF"/>
                </a:solidFill>
              </a:rPr>
              <a:t> </a:t>
            </a:r>
            <a:r>
              <a:rPr lang="hr-HR" sz="6000" dirty="0" err="1">
                <a:solidFill>
                  <a:srgbClr val="FFFFFF"/>
                </a:solidFill>
              </a:rPr>
              <a:t>End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8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224</Words>
  <Application>Microsoft Office PowerPoint</Application>
  <PresentationFormat>Široki zaslon</PresentationFormat>
  <Paragraphs>30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Plitvice Lakes National Park </vt:lpstr>
      <vt:lpstr>Generalities </vt:lpstr>
      <vt:lpstr>Position and climate</vt:lpstr>
      <vt:lpstr>Animals</vt:lpstr>
      <vt:lpstr>Plants</vt:lpstr>
      <vt:lpstr>History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</dc:creator>
  <cp:lastModifiedBy>MARINA Štambuk Poparić</cp:lastModifiedBy>
  <cp:revision>225</cp:revision>
  <dcterms:created xsi:type="dcterms:W3CDTF">2021-03-22T16:51:49Z</dcterms:created>
  <dcterms:modified xsi:type="dcterms:W3CDTF">2021-07-18T19:39:57Z</dcterms:modified>
</cp:coreProperties>
</file>