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8" r:id="rId2"/>
    <p:sldId id="259" r:id="rId3"/>
    <p:sldId id="260" r:id="rId4"/>
    <p:sldId id="267" r:id="rId5"/>
    <p:sldId id="276" r:id="rId6"/>
    <p:sldId id="268" r:id="rId7"/>
    <p:sldId id="261" r:id="rId8"/>
    <p:sldId id="275" r:id="rId9"/>
    <p:sldId id="263" r:id="rId10"/>
    <p:sldId id="265" r:id="rId11"/>
    <p:sldId id="269" r:id="rId12"/>
    <p:sldId id="274" r:id="rId13"/>
    <p:sldId id="273" r:id="rId14"/>
    <p:sldId id="264" r:id="rId15"/>
    <p:sldId id="277" r:id="rId1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23" d="100"/>
          <a:sy n="123" d="100"/>
        </p:scale>
        <p:origin x="-120"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0D41BF-5045-4F44-9162-A931ED5B2CB1}" type="datetimeFigureOut">
              <a:rPr lang="pl-PL" smtClean="0"/>
              <a:t>2018-12-17</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727191-38CC-455C-B617-1B749D7D14AF}" type="slidenum">
              <a:rPr lang="pl-PL" smtClean="0"/>
              <a:t>‹#›</a:t>
            </a:fld>
            <a:endParaRPr lang="pl-PL"/>
          </a:p>
        </p:txBody>
      </p:sp>
    </p:spTree>
    <p:extLst>
      <p:ext uri="{BB962C8B-B14F-4D97-AF65-F5344CB8AC3E}">
        <p14:creationId xmlns:p14="http://schemas.microsoft.com/office/powerpoint/2010/main" val="2863316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pl-PL"/>
              <a:t>Kliknij, aby edytować styl</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6FB41FFF-EEB1-4973-800E-7643D290D4F5}" type="datetimeFigureOut">
              <a:rPr lang="pl-PL" smtClean="0"/>
              <a:t>2018-12-17</a:t>
            </a:fld>
            <a:endParaRPr lang="pl-PL"/>
          </a:p>
        </p:txBody>
      </p:sp>
      <p:sp>
        <p:nvSpPr>
          <p:cNvPr id="5" name="Footer Placeholder 4"/>
          <p:cNvSpPr>
            <a:spLocks noGrp="1"/>
          </p:cNvSpPr>
          <p:nvPr>
            <p:ph type="ftr" sz="quarter" idx="11"/>
          </p:nvPr>
        </p:nvSpPr>
        <p:spPr>
          <a:xfrm>
            <a:off x="3962399" y="5870575"/>
            <a:ext cx="4893958" cy="377825"/>
          </a:xfrm>
        </p:spPr>
        <p:txBody>
          <a:bodyPr/>
          <a:lstStyle/>
          <a:p>
            <a:endParaRPr lang="pl-PL"/>
          </a:p>
        </p:txBody>
      </p:sp>
      <p:sp>
        <p:nvSpPr>
          <p:cNvPr id="6" name="Slide Number Placeholder 5"/>
          <p:cNvSpPr>
            <a:spLocks noGrp="1"/>
          </p:cNvSpPr>
          <p:nvPr>
            <p:ph type="sldNum" sz="quarter" idx="12"/>
          </p:nvPr>
        </p:nvSpPr>
        <p:spPr>
          <a:xfrm>
            <a:off x="10608958" y="5870575"/>
            <a:ext cx="551167" cy="377825"/>
          </a:xfrm>
        </p:spPr>
        <p:txBody>
          <a:bodyPr/>
          <a:lstStyle/>
          <a:p>
            <a:fld id="{7D05EE89-1979-464C-9AC4-D2AE7DE9B0A7}" type="slidenum">
              <a:rPr lang="pl-PL" smtClean="0"/>
              <a:t>‹#›</a:t>
            </a:fld>
            <a:endParaRPr lang="pl-PL"/>
          </a:p>
        </p:txBody>
      </p:sp>
    </p:spTree>
    <p:extLst>
      <p:ext uri="{BB962C8B-B14F-4D97-AF65-F5344CB8AC3E}">
        <p14:creationId xmlns:p14="http://schemas.microsoft.com/office/powerpoint/2010/main" val="129555823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6FB41FFF-EEB1-4973-800E-7643D290D4F5}" type="datetimeFigureOut">
              <a:rPr lang="pl-PL" smtClean="0"/>
              <a:t>2018-12-17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D05EE89-1979-464C-9AC4-D2AE7DE9B0A7}" type="slidenum">
              <a:rPr lang="pl-PL" smtClean="0"/>
              <a:t>‹#›</a:t>
            </a:fld>
            <a:endParaRPr lang="pl-PL"/>
          </a:p>
        </p:txBody>
      </p:sp>
    </p:spTree>
    <p:extLst>
      <p:ext uri="{BB962C8B-B14F-4D97-AF65-F5344CB8AC3E}">
        <p14:creationId xmlns:p14="http://schemas.microsoft.com/office/powerpoint/2010/main" val="1658007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6FB41FFF-EEB1-4973-800E-7643D290D4F5}" type="datetimeFigureOut">
              <a:rPr lang="pl-PL" smtClean="0"/>
              <a:t>2018-12-17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D05EE89-1979-464C-9AC4-D2AE7DE9B0A7}" type="slidenum">
              <a:rPr lang="pl-PL" smtClean="0"/>
              <a:t>‹#›</a:t>
            </a:fld>
            <a:endParaRPr lang="pl-PL"/>
          </a:p>
        </p:txBody>
      </p:sp>
    </p:spTree>
    <p:extLst>
      <p:ext uri="{BB962C8B-B14F-4D97-AF65-F5344CB8AC3E}">
        <p14:creationId xmlns:p14="http://schemas.microsoft.com/office/powerpoint/2010/main" val="1587737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6FB41FFF-EEB1-4973-800E-7643D290D4F5}" type="datetimeFigureOut">
              <a:rPr lang="pl-PL" smtClean="0"/>
              <a:t>2018-12-17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D05EE89-1979-464C-9AC4-D2AE7DE9B0A7}" type="slidenum">
              <a:rPr lang="pl-PL" smtClean="0"/>
              <a:t>‹#›</a:t>
            </a:fld>
            <a:endParaRPr lang="pl-PL"/>
          </a:p>
        </p:txBody>
      </p:sp>
    </p:spTree>
    <p:extLst>
      <p:ext uri="{BB962C8B-B14F-4D97-AF65-F5344CB8AC3E}">
        <p14:creationId xmlns:p14="http://schemas.microsoft.com/office/powerpoint/2010/main" val="484406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6FB41FFF-EEB1-4973-800E-7643D290D4F5}" type="datetimeFigureOut">
              <a:rPr lang="pl-PL" smtClean="0"/>
              <a:t>2018-12-17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D05EE89-1979-464C-9AC4-D2AE7DE9B0A7}" type="slidenum">
              <a:rPr lang="pl-PL" smtClean="0"/>
              <a:t>‹#›</a:t>
            </a:fld>
            <a:endParaRPr lang="pl-PL"/>
          </a:p>
        </p:txBody>
      </p:sp>
    </p:spTree>
    <p:extLst>
      <p:ext uri="{BB962C8B-B14F-4D97-AF65-F5344CB8AC3E}">
        <p14:creationId xmlns:p14="http://schemas.microsoft.com/office/powerpoint/2010/main" val="79920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6FB41FFF-EEB1-4973-800E-7643D290D4F5}" type="datetimeFigureOut">
              <a:rPr lang="pl-PL" smtClean="0"/>
              <a:t>2018-12-17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D05EE89-1979-464C-9AC4-D2AE7DE9B0A7}" type="slidenum">
              <a:rPr lang="pl-PL" smtClean="0"/>
              <a:t>‹#›</a:t>
            </a:fld>
            <a:endParaRPr lang="pl-PL"/>
          </a:p>
        </p:txBody>
      </p:sp>
    </p:spTree>
    <p:extLst>
      <p:ext uri="{BB962C8B-B14F-4D97-AF65-F5344CB8AC3E}">
        <p14:creationId xmlns:p14="http://schemas.microsoft.com/office/powerpoint/2010/main" val="3212994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6FB41FFF-EEB1-4973-800E-7643D290D4F5}" type="datetimeFigureOut">
              <a:rPr lang="pl-PL" smtClean="0"/>
              <a:t>2018-12-17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D05EE89-1979-464C-9AC4-D2AE7DE9B0A7}" type="slidenum">
              <a:rPr lang="pl-PL" smtClean="0"/>
              <a:t>‹#›</a:t>
            </a:fld>
            <a:endParaRPr lang="pl-PL"/>
          </a:p>
        </p:txBody>
      </p:sp>
    </p:spTree>
    <p:extLst>
      <p:ext uri="{BB962C8B-B14F-4D97-AF65-F5344CB8AC3E}">
        <p14:creationId xmlns:p14="http://schemas.microsoft.com/office/powerpoint/2010/main" val="2769109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FB41FFF-EEB1-4973-800E-7643D290D4F5}" type="datetimeFigureOut">
              <a:rPr lang="pl-PL" smtClean="0"/>
              <a:t>2018-12-17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D05EE89-1979-464C-9AC4-D2AE7DE9B0A7}" type="slidenum">
              <a:rPr lang="pl-PL" smtClean="0"/>
              <a:t>‹#›</a:t>
            </a:fld>
            <a:endParaRPr lang="pl-PL"/>
          </a:p>
        </p:txBody>
      </p:sp>
      <p:sp>
        <p:nvSpPr>
          <p:cNvPr id="8" name="Title 1"/>
          <p:cNvSpPr>
            <a:spLocks noGrp="1"/>
          </p:cNvSpPr>
          <p:nvPr>
            <p:ph type="title"/>
          </p:nvPr>
        </p:nvSpPr>
        <p:spPr>
          <a:xfrm>
            <a:off x="685801" y="609600"/>
            <a:ext cx="10131425" cy="1456267"/>
          </a:xfrm>
        </p:spPr>
        <p:txBody>
          <a:bodyPr/>
          <a:lstStyle/>
          <a:p>
            <a:r>
              <a:rPr lang="pl-PL"/>
              <a:t>Kliknij, aby edytować styl</a:t>
            </a:r>
            <a:endParaRPr lang="en-US" dirty="0"/>
          </a:p>
        </p:txBody>
      </p:sp>
    </p:spTree>
    <p:extLst>
      <p:ext uri="{BB962C8B-B14F-4D97-AF65-F5344CB8AC3E}">
        <p14:creationId xmlns:p14="http://schemas.microsoft.com/office/powerpoint/2010/main" val="1959563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FB41FFF-EEB1-4973-800E-7643D290D4F5}" type="datetimeFigureOut">
              <a:rPr lang="pl-PL" smtClean="0"/>
              <a:t>2018-12-17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D05EE89-1979-464C-9AC4-D2AE7DE9B0A7}" type="slidenum">
              <a:rPr lang="pl-PL" smtClean="0"/>
              <a:t>‹#›</a:t>
            </a:fld>
            <a:endParaRPr lang="pl-PL"/>
          </a:p>
        </p:txBody>
      </p:sp>
    </p:spTree>
    <p:extLst>
      <p:ext uri="{BB962C8B-B14F-4D97-AF65-F5344CB8AC3E}">
        <p14:creationId xmlns:p14="http://schemas.microsoft.com/office/powerpoint/2010/main" val="239105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FB41FFF-EEB1-4973-800E-7643D290D4F5}" type="datetimeFigureOut">
              <a:rPr lang="pl-PL" smtClean="0"/>
              <a:t>2018-12-17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D05EE89-1979-464C-9AC4-D2AE7DE9B0A7}" type="slidenum">
              <a:rPr lang="pl-PL" smtClean="0"/>
              <a:t>‹#›</a:t>
            </a:fld>
            <a:endParaRPr lang="pl-PL"/>
          </a:p>
        </p:txBody>
      </p:sp>
    </p:spTree>
    <p:extLst>
      <p:ext uri="{BB962C8B-B14F-4D97-AF65-F5344CB8AC3E}">
        <p14:creationId xmlns:p14="http://schemas.microsoft.com/office/powerpoint/2010/main" val="62311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pl-PL"/>
              <a:t>Kliknij, aby edytować styl</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6FB41FFF-EEB1-4973-800E-7643D290D4F5}" type="datetimeFigureOut">
              <a:rPr lang="pl-PL" smtClean="0"/>
              <a:t>2018-12-17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D05EE89-1979-464C-9AC4-D2AE7DE9B0A7}" type="slidenum">
              <a:rPr lang="pl-PL" smtClean="0"/>
              <a:t>‹#›</a:t>
            </a:fld>
            <a:endParaRPr lang="pl-PL"/>
          </a:p>
        </p:txBody>
      </p:sp>
    </p:spTree>
    <p:extLst>
      <p:ext uri="{BB962C8B-B14F-4D97-AF65-F5344CB8AC3E}">
        <p14:creationId xmlns:p14="http://schemas.microsoft.com/office/powerpoint/2010/main" val="1662600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6FB41FFF-EEB1-4973-800E-7643D290D4F5}" type="datetimeFigureOut">
              <a:rPr lang="pl-PL" smtClean="0"/>
              <a:t>2018-12-17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D05EE89-1979-464C-9AC4-D2AE7DE9B0A7}" type="slidenum">
              <a:rPr lang="pl-PL" smtClean="0"/>
              <a:t>‹#›</a:t>
            </a:fld>
            <a:endParaRPr lang="pl-PL"/>
          </a:p>
        </p:txBody>
      </p:sp>
    </p:spTree>
    <p:extLst>
      <p:ext uri="{BB962C8B-B14F-4D97-AF65-F5344CB8AC3E}">
        <p14:creationId xmlns:p14="http://schemas.microsoft.com/office/powerpoint/2010/main" val="2232472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6FB41FFF-EEB1-4973-800E-7643D290D4F5}" type="datetimeFigureOut">
              <a:rPr lang="pl-PL" smtClean="0"/>
              <a:t>2018-12-17</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D05EE89-1979-464C-9AC4-D2AE7DE9B0A7}" type="slidenum">
              <a:rPr lang="pl-PL" smtClean="0"/>
              <a:t>‹#›</a:t>
            </a:fld>
            <a:endParaRPr lang="pl-PL"/>
          </a:p>
        </p:txBody>
      </p:sp>
    </p:spTree>
    <p:extLst>
      <p:ext uri="{BB962C8B-B14F-4D97-AF65-F5344CB8AC3E}">
        <p14:creationId xmlns:p14="http://schemas.microsoft.com/office/powerpoint/2010/main" val="2918298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6FB41FFF-EEB1-4973-800E-7643D290D4F5}" type="datetimeFigureOut">
              <a:rPr lang="pl-PL" smtClean="0"/>
              <a:t>2018-12-17</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D05EE89-1979-464C-9AC4-D2AE7DE9B0A7}" type="slidenum">
              <a:rPr lang="pl-PL" smtClean="0"/>
              <a:t>‹#›</a:t>
            </a:fld>
            <a:endParaRPr lang="pl-PL"/>
          </a:p>
        </p:txBody>
      </p:sp>
    </p:spTree>
    <p:extLst>
      <p:ext uri="{BB962C8B-B14F-4D97-AF65-F5344CB8AC3E}">
        <p14:creationId xmlns:p14="http://schemas.microsoft.com/office/powerpoint/2010/main" val="1360753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6FB41FFF-EEB1-4973-800E-7643D290D4F5}" type="datetimeFigureOut">
              <a:rPr lang="pl-PL" smtClean="0"/>
              <a:t>2018-12-17</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D05EE89-1979-464C-9AC4-D2AE7DE9B0A7}" type="slidenum">
              <a:rPr lang="pl-PL" smtClean="0"/>
              <a:t>‹#›</a:t>
            </a:fld>
            <a:endParaRPr lang="pl-PL"/>
          </a:p>
        </p:txBody>
      </p:sp>
    </p:spTree>
    <p:extLst>
      <p:ext uri="{BB962C8B-B14F-4D97-AF65-F5344CB8AC3E}">
        <p14:creationId xmlns:p14="http://schemas.microsoft.com/office/powerpoint/2010/main" val="530810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6FB41FFF-EEB1-4973-800E-7643D290D4F5}" type="datetimeFigureOut">
              <a:rPr lang="pl-PL" smtClean="0"/>
              <a:t>2018-12-17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D05EE89-1979-464C-9AC4-D2AE7DE9B0A7}" type="slidenum">
              <a:rPr lang="pl-PL" smtClean="0"/>
              <a:t>‹#›</a:t>
            </a:fld>
            <a:endParaRPr lang="pl-PL"/>
          </a:p>
        </p:txBody>
      </p:sp>
    </p:spTree>
    <p:extLst>
      <p:ext uri="{BB962C8B-B14F-4D97-AF65-F5344CB8AC3E}">
        <p14:creationId xmlns:p14="http://schemas.microsoft.com/office/powerpoint/2010/main" val="340487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pl-PL"/>
              <a:t>Kliknij, aby edytować styl</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6FB41FFF-EEB1-4973-800E-7643D290D4F5}" type="datetimeFigureOut">
              <a:rPr lang="pl-PL" smtClean="0"/>
              <a:t>2018-12-17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D05EE89-1979-464C-9AC4-D2AE7DE9B0A7}" type="slidenum">
              <a:rPr lang="pl-PL" smtClean="0"/>
              <a:t>‹#›</a:t>
            </a:fld>
            <a:endParaRPr lang="pl-PL"/>
          </a:p>
        </p:txBody>
      </p:sp>
    </p:spTree>
    <p:extLst>
      <p:ext uri="{BB962C8B-B14F-4D97-AF65-F5344CB8AC3E}">
        <p14:creationId xmlns:p14="http://schemas.microsoft.com/office/powerpoint/2010/main" val="220630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B41FFF-EEB1-4973-800E-7643D290D4F5}" type="datetimeFigureOut">
              <a:rPr lang="pl-PL" smtClean="0"/>
              <a:t>2018-12-17</a:t>
            </a:fld>
            <a:endParaRPr lang="pl-PL"/>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05EE89-1979-464C-9AC4-D2AE7DE9B0A7}" type="slidenum">
              <a:rPr lang="pl-PL" smtClean="0"/>
              <a:t>‹#›</a:t>
            </a:fld>
            <a:endParaRPr lang="pl-PL"/>
          </a:p>
        </p:txBody>
      </p:sp>
    </p:spTree>
    <p:extLst>
      <p:ext uri="{BB962C8B-B14F-4D97-AF65-F5344CB8AC3E}">
        <p14:creationId xmlns:p14="http://schemas.microsoft.com/office/powerpoint/2010/main" val="36055047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iru.org/innovation/e-cmr" TargetMode="External"/><Relationship Id="rId7" Type="http://schemas.openxmlformats.org/officeDocument/2006/relationships/hyperlink" Target="https://trademaster.ua/zakon/1510" TargetMode="External"/><Relationship Id="rId2" Type="http://schemas.openxmlformats.org/officeDocument/2006/relationships/hyperlink" Target="http://www.zmpd.pl/" TargetMode="External"/><Relationship Id="rId1" Type="http://schemas.openxmlformats.org/officeDocument/2006/relationships/slideLayout" Target="../slideLayouts/slideLayout6.xml"/><Relationship Id="rId6" Type="http://schemas.openxmlformats.org/officeDocument/2006/relationships/hyperlink" Target="http://tbncom.com/forum/247-1619-1" TargetMode="External"/><Relationship Id="rId5" Type="http://schemas.openxmlformats.org/officeDocument/2006/relationships/hyperlink" Target="http://www.prawoprzewoznika.pl/jak-czytac-list-przewozowy-cmr" TargetMode="External"/><Relationship Id="rId4" Type="http://schemas.openxmlformats.org/officeDocument/2006/relationships/hyperlink" Target="http://www.tks.r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iru.org/sites/default/files/2017-01/how-to-fill-cmr-model-iru-2007-en.pdf"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iru.org/sites/default/files/2017-03/How_to_fill_in_a_TIR_Carnet_EN_2.pdf"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03968CD-FBFE-44EF-91D2-49C6BA591CB8}"/>
              </a:ext>
            </a:extLst>
          </p:cNvPr>
          <p:cNvSpPr>
            <a:spLocks noGrp="1"/>
          </p:cNvSpPr>
          <p:nvPr>
            <p:ph type="title"/>
          </p:nvPr>
        </p:nvSpPr>
        <p:spPr>
          <a:xfrm>
            <a:off x="838200" y="365125"/>
            <a:ext cx="10515600" cy="3997325"/>
          </a:xfrm>
        </p:spPr>
        <p:txBody>
          <a:bodyPr>
            <a:normAutofit fontScale="90000"/>
          </a:bodyPr>
          <a:lstStyle/>
          <a:p>
            <a:r>
              <a:rPr lang="en-US" b="1" i="1" u="sng" dirty="0"/>
              <a:t>SHIPPING OF GOODS BEYOND THE EU BORDERS</a:t>
            </a:r>
            <a:r>
              <a:rPr lang="pl-PL" b="1" u="sng" dirty="0"/>
              <a:t/>
            </a:r>
            <a:br>
              <a:rPr lang="pl-PL" b="1" u="sng" dirty="0"/>
            </a:br>
            <a:r>
              <a:rPr lang="pl-PL" b="1" u="sng" dirty="0"/>
              <a:t/>
            </a:r>
            <a:br>
              <a:rPr lang="pl-PL" b="1" u="sng" dirty="0"/>
            </a:br>
            <a:r>
              <a:rPr lang="pl-PL" b="1" u="sng" dirty="0" err="1"/>
              <a:t>Carriage</a:t>
            </a:r>
            <a:r>
              <a:rPr lang="pl-PL" b="1" u="sng" dirty="0"/>
              <a:t> of cargo </a:t>
            </a:r>
            <a:r>
              <a:rPr lang="pl-PL" b="1" u="sng" dirty="0" err="1"/>
              <a:t>Ukraine</a:t>
            </a:r>
            <a:r>
              <a:rPr lang="pl-PL" b="1" u="sng" dirty="0"/>
              <a:t/>
            </a:r>
            <a:br>
              <a:rPr lang="pl-PL" b="1" u="sng" dirty="0"/>
            </a:br>
            <a:r>
              <a:rPr lang="pl-PL" b="1" u="sng" dirty="0"/>
              <a:t/>
            </a:r>
            <a:br>
              <a:rPr lang="pl-PL" b="1" u="sng" dirty="0"/>
            </a:br>
            <a:r>
              <a:rPr lang="pl-PL" b="1" i="1" dirty="0"/>
              <a:t>- </a:t>
            </a:r>
            <a:r>
              <a:rPr lang="pl-PL" b="1" i="1" dirty="0" err="1"/>
              <a:t>neutral</a:t>
            </a:r>
            <a:r>
              <a:rPr lang="pl-PL" b="1" i="1" dirty="0"/>
              <a:t> </a:t>
            </a:r>
            <a:r>
              <a:rPr lang="pl-PL" b="1" i="1" dirty="0" err="1"/>
              <a:t>goods</a:t>
            </a:r>
            <a:r>
              <a:rPr lang="pl-PL" b="1" i="1" dirty="0"/>
              <a:t/>
            </a:r>
            <a:br>
              <a:rPr lang="pl-PL" b="1" i="1" dirty="0"/>
            </a:br>
            <a:r>
              <a:rPr lang="pl-PL" b="1" i="1" dirty="0"/>
              <a:t>- </a:t>
            </a:r>
            <a:r>
              <a:rPr lang="pl-PL" b="1" i="1" dirty="0" err="1"/>
              <a:t>dangerous</a:t>
            </a:r>
            <a:r>
              <a:rPr lang="pl-PL" b="1" i="1" dirty="0"/>
              <a:t> </a:t>
            </a:r>
            <a:r>
              <a:rPr lang="pl-PL" b="1" i="1" dirty="0" err="1"/>
              <a:t>goods</a:t>
            </a:r>
            <a:r>
              <a:rPr lang="pl-PL" b="1" i="1" dirty="0"/>
              <a:t/>
            </a:r>
            <a:br>
              <a:rPr lang="pl-PL" b="1" i="1" dirty="0"/>
            </a:br>
            <a:r>
              <a:rPr lang="pl-PL" b="1" i="1" dirty="0"/>
              <a:t>-</a:t>
            </a:r>
            <a:r>
              <a:rPr lang="pl-PL" b="1" i="1" dirty="0" err="1"/>
              <a:t>animals</a:t>
            </a:r>
            <a:endParaRPr lang="pl-PL" b="1" i="1" dirty="0"/>
          </a:p>
        </p:txBody>
      </p:sp>
    </p:spTree>
    <p:extLst>
      <p:ext uri="{BB962C8B-B14F-4D97-AF65-F5344CB8AC3E}">
        <p14:creationId xmlns:p14="http://schemas.microsoft.com/office/powerpoint/2010/main" val="205336502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4080800-F63A-411A-B97A-0F098DE6EA80}"/>
              </a:ext>
            </a:extLst>
          </p:cNvPr>
          <p:cNvSpPr>
            <a:spLocks noGrp="1"/>
          </p:cNvSpPr>
          <p:nvPr>
            <p:ph type="title"/>
          </p:nvPr>
        </p:nvSpPr>
        <p:spPr>
          <a:xfrm>
            <a:off x="838200" y="365125"/>
            <a:ext cx="10515600" cy="6969125"/>
          </a:xfrm>
        </p:spPr>
        <p:txBody>
          <a:bodyPr>
            <a:normAutofit/>
          </a:bodyPr>
          <a:lstStyle/>
          <a:p>
            <a:r>
              <a:rPr lang="en-US" b="1" u="sng" dirty="0"/>
              <a:t>DOCUMENTS FOR TRANSPORT DANGEROUS LOADS</a:t>
            </a:r>
            <a:r>
              <a:rPr lang="pl-PL" b="1" u="sng" dirty="0"/>
              <a:t>   </a:t>
            </a:r>
            <a:r>
              <a:rPr lang="en-US" sz="3600" i="1" dirty="0"/>
              <a:t>·CMR</a:t>
            </a:r>
            <a:br>
              <a:rPr lang="en-US" sz="3600" i="1" dirty="0"/>
            </a:br>
            <a:r>
              <a:rPr lang="en-US" sz="3600" i="1" dirty="0"/>
              <a:t>·Invoice</a:t>
            </a:r>
            <a:br>
              <a:rPr lang="en-US" sz="3600" i="1" dirty="0"/>
            </a:br>
            <a:r>
              <a:rPr lang="en-US" sz="3600" i="1" dirty="0"/>
              <a:t>·E</a:t>
            </a:r>
            <a:r>
              <a:rPr lang="pl-PL" sz="3600" i="1" dirty="0"/>
              <a:t>X</a:t>
            </a:r>
            <a:r>
              <a:rPr lang="en-US" sz="3600" i="1" dirty="0"/>
              <a:t>-1</a:t>
            </a:r>
            <a:br>
              <a:rPr lang="en-US" sz="3600" i="1" dirty="0"/>
            </a:br>
            <a:r>
              <a:rPr lang="en-US" sz="3600" i="1" dirty="0"/>
              <a:t>·</a:t>
            </a:r>
            <a:r>
              <a:rPr lang="en-US" sz="3600" i="1" dirty="0" smtClean="0"/>
              <a:t>Specification</a:t>
            </a:r>
            <a:r>
              <a:rPr lang="pl-PL" i="1" dirty="0"/>
              <a:t> </a:t>
            </a:r>
            <a:r>
              <a:rPr lang="pl-PL" i="1" dirty="0" smtClean="0"/>
              <a:t>(MSDS)</a:t>
            </a:r>
            <a:r>
              <a:rPr lang="en-US" sz="3600" i="1" dirty="0"/>
              <a:t/>
            </a:r>
            <a:br>
              <a:rPr lang="en-US" sz="3600" i="1" dirty="0"/>
            </a:br>
            <a:r>
              <a:rPr lang="en-US" sz="3600" i="1" dirty="0"/>
              <a:t>·Certificate of provenance and others certifications (sender makes them in </a:t>
            </a:r>
            <a:r>
              <a:rPr lang="en-US" sz="3600" i="1" dirty="0" err="1"/>
              <a:t>adequates</a:t>
            </a:r>
            <a:r>
              <a:rPr lang="en-US" sz="3600" i="1" dirty="0"/>
              <a:t> offices) </a:t>
            </a:r>
            <a:br>
              <a:rPr lang="en-US" sz="3600" i="1" dirty="0"/>
            </a:br>
            <a:r>
              <a:rPr lang="en-US" sz="3600" i="1" dirty="0"/>
              <a:t>·TIR, </a:t>
            </a:r>
            <a:r>
              <a:rPr lang="pl-PL" sz="3600" i="1" dirty="0" err="1"/>
              <a:t>financial</a:t>
            </a:r>
            <a:r>
              <a:rPr lang="pl-PL" sz="3600" i="1" dirty="0"/>
              <a:t> </a:t>
            </a:r>
            <a:r>
              <a:rPr lang="en-US" sz="3600" i="1" dirty="0"/>
              <a:t>guarantee</a:t>
            </a:r>
            <a:r>
              <a:rPr lang="pl-PL" sz="3600" i="1" dirty="0"/>
              <a:t>, PP,PD,EA</a:t>
            </a:r>
            <a:r>
              <a:rPr lang="en-US" sz="3600" i="1" dirty="0"/>
              <a:t> </a:t>
            </a:r>
            <a:r>
              <a:rPr lang="pl-PL" sz="5400" b="1" i="1" dirty="0"/>
              <a:t>+ </a:t>
            </a:r>
            <a:r>
              <a:rPr lang="pl-PL" sz="3600" i="1" dirty="0"/>
              <a:t>list of </a:t>
            </a:r>
            <a:r>
              <a:rPr lang="pl-PL" sz="3600" i="1" dirty="0" err="1"/>
              <a:t>documents</a:t>
            </a:r>
            <a:r>
              <a:rPr lang="pl-PL" sz="3600" i="1" dirty="0"/>
              <a:t> for DG</a:t>
            </a:r>
            <a:r>
              <a:rPr lang="en-US" sz="3600" i="1" dirty="0"/>
              <a:t/>
            </a:r>
            <a:br>
              <a:rPr lang="en-US" sz="3600" i="1" dirty="0"/>
            </a:br>
            <a:endParaRPr lang="pl-PL" sz="3600" i="1" dirty="0"/>
          </a:p>
        </p:txBody>
      </p:sp>
    </p:spTree>
    <p:extLst>
      <p:ext uri="{BB962C8B-B14F-4D97-AF65-F5344CB8AC3E}">
        <p14:creationId xmlns:p14="http://schemas.microsoft.com/office/powerpoint/2010/main" val="110088146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a:extLst>
              <a:ext uri="{FF2B5EF4-FFF2-40B4-BE49-F238E27FC236}">
                <a16:creationId xmlns:a16="http://schemas.microsoft.com/office/drawing/2014/main" xmlns="" id="{F48AD2B8-0CA3-4069-959A-CA331A89EB9D}"/>
              </a:ext>
            </a:extLst>
          </p:cNvPr>
          <p:cNvSpPr/>
          <p:nvPr/>
        </p:nvSpPr>
        <p:spPr>
          <a:xfrm>
            <a:off x="852256" y="328474"/>
            <a:ext cx="8291744" cy="5355312"/>
          </a:xfrm>
          <a:prstGeom prst="rect">
            <a:avLst/>
          </a:prstGeom>
        </p:spPr>
        <p:txBody>
          <a:bodyPr wrap="square">
            <a:spAutoFit/>
          </a:bodyPr>
          <a:lstStyle/>
          <a:p>
            <a:r>
              <a:rPr lang="en-US" sz="2400" b="1" u="sng" dirty="0"/>
              <a:t>ADDITIONAL NECESSARY DOCUMENTS FOR TRANSPORT OF DANGEROUS LOADS</a:t>
            </a:r>
            <a:r>
              <a:rPr lang="pl-PL" sz="2400" b="1" u="sng" dirty="0"/>
              <a:t>:</a:t>
            </a:r>
            <a:endParaRPr lang="pl-PL" sz="2400" dirty="0"/>
          </a:p>
          <a:p>
            <a:endParaRPr lang="pl-PL" sz="2400" dirty="0"/>
          </a:p>
          <a:p>
            <a:r>
              <a:rPr lang="en-US" dirty="0"/>
              <a:t>The transport document must be provided by the Consignor, and must be set out and contain the following information for each dangerous substance, material or article carried; </a:t>
            </a:r>
            <a:endParaRPr lang="pl-PL" dirty="0"/>
          </a:p>
          <a:p>
            <a:endParaRPr lang="pl-PL" dirty="0"/>
          </a:p>
          <a:p>
            <a:pPr marL="342900" indent="-342900">
              <a:buAutoNum type="alphaLcParenBoth"/>
            </a:pPr>
            <a:r>
              <a:rPr lang="en-US" dirty="0"/>
              <a:t>the UN number preceded by the letters "UN"; </a:t>
            </a:r>
            <a:endParaRPr lang="pl-PL" dirty="0"/>
          </a:p>
          <a:p>
            <a:pPr marL="342900" indent="-342900">
              <a:buAutoNum type="alphaLcParenBoth"/>
            </a:pPr>
            <a:r>
              <a:rPr lang="en-US" dirty="0"/>
              <a:t>the proper shipping name supplemented, when applicable with the technical name in brackets; </a:t>
            </a:r>
            <a:endParaRPr lang="pl-PL" dirty="0"/>
          </a:p>
          <a:p>
            <a:pPr marL="342900" indent="-342900">
              <a:buAutoNum type="alphaLcParenBoth"/>
            </a:pPr>
            <a:r>
              <a:rPr lang="en-US" dirty="0"/>
              <a:t>the hazard label model numbers given in Column (5) of Table A in ADR Chapter 3.2 or when more than one hazard label model numbers are given, the numbers following the first one shall be given in brackets; </a:t>
            </a:r>
            <a:endParaRPr lang="pl-PL" dirty="0"/>
          </a:p>
          <a:p>
            <a:pPr marL="342900" indent="-342900">
              <a:buAutoNum type="alphaLcParenBoth"/>
            </a:pPr>
            <a:r>
              <a:rPr lang="en-US" dirty="0"/>
              <a:t>where assigned, the packing group for the substance which may be preceded by the letters "PG" (e.g. "PG II"); </a:t>
            </a:r>
            <a:endParaRPr lang="pl-PL" dirty="0"/>
          </a:p>
          <a:p>
            <a:pPr marL="342900" indent="-342900">
              <a:buAutoNum type="alphaLcParenBoth"/>
            </a:pPr>
            <a:r>
              <a:rPr lang="en-US" dirty="0"/>
              <a:t>the number and a description of the packages when applicable. UN packaging codes may only be used to supplement the description of the kind of package (e.g. one box (4G); </a:t>
            </a:r>
            <a:endParaRPr lang="pl-PL" dirty="0"/>
          </a:p>
        </p:txBody>
      </p:sp>
    </p:spTree>
    <p:extLst>
      <p:ext uri="{BB962C8B-B14F-4D97-AF65-F5344CB8AC3E}">
        <p14:creationId xmlns:p14="http://schemas.microsoft.com/office/powerpoint/2010/main" val="264900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a:extLst>
              <a:ext uri="{FF2B5EF4-FFF2-40B4-BE49-F238E27FC236}">
                <a16:creationId xmlns:a16="http://schemas.microsoft.com/office/drawing/2014/main" xmlns="" id="{CA8546F2-1B72-4016-A40B-C433223C7A63}"/>
              </a:ext>
            </a:extLst>
          </p:cNvPr>
          <p:cNvSpPr/>
          <p:nvPr/>
        </p:nvSpPr>
        <p:spPr>
          <a:xfrm>
            <a:off x="1091954" y="671444"/>
            <a:ext cx="9428086" cy="5632311"/>
          </a:xfrm>
          <a:prstGeom prst="rect">
            <a:avLst/>
          </a:prstGeom>
        </p:spPr>
        <p:txBody>
          <a:bodyPr wrap="square">
            <a:spAutoFit/>
          </a:bodyPr>
          <a:lstStyle/>
          <a:p>
            <a:r>
              <a:rPr lang="pl-PL" dirty="0"/>
              <a:t>(f)   </a:t>
            </a:r>
            <a:r>
              <a:rPr lang="en-US" dirty="0"/>
              <a:t>the name and address of the consignor;</a:t>
            </a:r>
            <a:r>
              <a:rPr lang="pl-PL" dirty="0"/>
              <a:t> </a:t>
            </a:r>
          </a:p>
          <a:p>
            <a:pPr marL="324000" indent="-457200"/>
            <a:r>
              <a:rPr lang="pl-PL" dirty="0"/>
              <a:t>(g)  </a:t>
            </a:r>
            <a:r>
              <a:rPr lang="en-US" dirty="0"/>
              <a:t>the name and address of the consignee(s). With the agreement of the competent authorities of the </a:t>
            </a:r>
            <a:r>
              <a:rPr lang="pl-PL" dirty="0"/>
              <a:t> </a:t>
            </a:r>
            <a:r>
              <a:rPr lang="en-US" dirty="0"/>
              <a:t>countries </a:t>
            </a:r>
            <a:r>
              <a:rPr lang="pl-PL" dirty="0"/>
              <a:t>        </a:t>
            </a:r>
            <a:r>
              <a:rPr lang="en-US" dirty="0"/>
              <a:t>concerned by the carriage, when dangerous goods are carried to be delivered to multiple consignees </a:t>
            </a:r>
            <a:r>
              <a:rPr lang="pl-PL" dirty="0"/>
              <a:t>	</a:t>
            </a:r>
            <a:r>
              <a:rPr lang="en-US" dirty="0"/>
              <a:t>who cannot be identified at the start of the carriage, the words "Delivery Sale" may be given instead </a:t>
            </a:r>
            <a:r>
              <a:rPr lang="pl-PL" dirty="0"/>
              <a:t>	</a:t>
            </a:r>
          </a:p>
          <a:p>
            <a:pPr marL="342900" indent="-342900">
              <a:buAutoNum type="alphaLcParenBoth" startAt="8"/>
            </a:pPr>
            <a:r>
              <a:rPr lang="en-US" dirty="0"/>
              <a:t>a declaration as required by the terms of any special agreement</a:t>
            </a:r>
            <a:r>
              <a:rPr lang="pl-PL" dirty="0"/>
              <a:t>;</a:t>
            </a:r>
          </a:p>
          <a:p>
            <a:pPr marL="342900" indent="-342900">
              <a:buFontTx/>
              <a:buAutoNum type="alphaLcParenBoth" startAt="8"/>
            </a:pPr>
            <a:r>
              <a:rPr lang="en-US" dirty="0"/>
              <a:t>where assigned, the tunnel restriction code given in Column (15) of Table A of ADR Chapter 3.2, in capitals within parenthesis. The tunnel restriction code need not be added in the transport document where the carriage is known beforehand not to pass through a tunnel with restrictions for carriage of dangerous goods (See also Section 13.4)</a:t>
            </a:r>
            <a:endParaRPr lang="pl-PL" dirty="0"/>
          </a:p>
          <a:p>
            <a:pPr marL="342900" indent="-342900">
              <a:buAutoNum type="alphaLcParenBoth" startAt="8"/>
            </a:pPr>
            <a:endParaRPr lang="pl-PL" dirty="0"/>
          </a:p>
          <a:p>
            <a:endParaRPr lang="pl-PL" dirty="0"/>
          </a:p>
          <a:p>
            <a:endParaRPr lang="pl-PL" dirty="0"/>
          </a:p>
          <a:p>
            <a:r>
              <a:rPr lang="en-US" b="1" i="1" dirty="0">
                <a:solidFill>
                  <a:srgbClr val="FF0000"/>
                </a:solidFill>
              </a:rPr>
              <a:t>Examples of such permitted dangerous goods descriptions are: </a:t>
            </a:r>
            <a:endParaRPr lang="pl-PL" b="1" i="1" dirty="0">
              <a:solidFill>
                <a:srgbClr val="FF0000"/>
              </a:solidFill>
            </a:endParaRPr>
          </a:p>
          <a:p>
            <a:endParaRPr lang="pl-PL" b="1" i="1" dirty="0">
              <a:solidFill>
                <a:srgbClr val="FF0000"/>
              </a:solidFill>
            </a:endParaRPr>
          </a:p>
          <a:p>
            <a:r>
              <a:rPr lang="en-US" b="1" i="1" dirty="0">
                <a:solidFill>
                  <a:srgbClr val="FF0000"/>
                </a:solidFill>
              </a:rPr>
              <a:t>"UN 1098 ALLYL ALCOHOL, 6.1 (3), I, (C/D)" or </a:t>
            </a:r>
            <a:endParaRPr lang="pl-PL" b="1" i="1" dirty="0">
              <a:solidFill>
                <a:srgbClr val="FF0000"/>
              </a:solidFill>
            </a:endParaRPr>
          </a:p>
          <a:p>
            <a:r>
              <a:rPr lang="en-US" b="1" i="1" dirty="0">
                <a:solidFill>
                  <a:srgbClr val="FF0000"/>
                </a:solidFill>
              </a:rPr>
              <a:t>"UN 1098, ALLYL ALCOHOL, 6.1 (3), PG I, (C/D)" </a:t>
            </a:r>
            <a:r>
              <a:rPr lang="pl-PL" b="1" i="1" dirty="0">
                <a:solidFill>
                  <a:srgbClr val="FF0000"/>
                </a:solidFill>
              </a:rPr>
              <a:t>*</a:t>
            </a:r>
          </a:p>
          <a:p>
            <a:endParaRPr lang="pl-PL" b="1" i="1" dirty="0">
              <a:solidFill>
                <a:srgbClr val="FF0000"/>
              </a:solidFill>
            </a:endParaRPr>
          </a:p>
          <a:p>
            <a:r>
              <a:rPr lang="pl-PL" b="1" i="1" dirty="0">
                <a:solidFill>
                  <a:srgbClr val="FF0000"/>
                </a:solidFill>
              </a:rPr>
              <a:t>* https://consultation.hsa.ie/general-applications/Carriage-of-Dangerous-Goods-by-Road/adrguideforbusiness.dft.05jul2012.pdf</a:t>
            </a:r>
            <a:endParaRPr lang="pl-PL" dirty="0">
              <a:solidFill>
                <a:srgbClr val="FF0000"/>
              </a:solidFill>
            </a:endParaRPr>
          </a:p>
        </p:txBody>
      </p:sp>
    </p:spTree>
    <p:extLst>
      <p:ext uri="{BB962C8B-B14F-4D97-AF65-F5344CB8AC3E}">
        <p14:creationId xmlns:p14="http://schemas.microsoft.com/office/powerpoint/2010/main" val="34898304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F260E9A-3955-4B4F-B784-C434EA66CE24}"/>
              </a:ext>
            </a:extLst>
          </p:cNvPr>
          <p:cNvSpPr>
            <a:spLocks noGrp="1"/>
          </p:cNvSpPr>
          <p:nvPr>
            <p:ph type="title"/>
          </p:nvPr>
        </p:nvSpPr>
        <p:spPr>
          <a:xfrm>
            <a:off x="685801" y="554182"/>
            <a:ext cx="10131425" cy="678873"/>
          </a:xfrm>
        </p:spPr>
        <p:txBody>
          <a:bodyPr/>
          <a:lstStyle/>
          <a:p>
            <a:pPr algn="ctr"/>
            <a:r>
              <a:rPr lang="pl-PL" dirty="0"/>
              <a:t>ADR Transport </a:t>
            </a:r>
            <a:r>
              <a:rPr lang="pl-PL" dirty="0" err="1"/>
              <a:t>Document</a:t>
            </a:r>
            <a:endParaRPr lang="pl-PL" dirty="0"/>
          </a:p>
        </p:txBody>
      </p:sp>
      <p:graphicFrame>
        <p:nvGraphicFramePr>
          <p:cNvPr id="3" name="Tabela 2">
            <a:extLst>
              <a:ext uri="{FF2B5EF4-FFF2-40B4-BE49-F238E27FC236}">
                <a16:creationId xmlns:a16="http://schemas.microsoft.com/office/drawing/2014/main" xmlns="" id="{D5972083-2B99-4402-A735-388025CD0559}"/>
              </a:ext>
            </a:extLst>
          </p:cNvPr>
          <p:cNvGraphicFramePr>
            <a:graphicFrameLocks noGrp="1"/>
          </p:cNvGraphicFramePr>
          <p:nvPr>
            <p:extLst>
              <p:ext uri="{D42A27DB-BD31-4B8C-83A1-F6EECF244321}">
                <p14:modId xmlns:p14="http://schemas.microsoft.com/office/powerpoint/2010/main" val="3849551190"/>
              </p:ext>
            </p:extLst>
          </p:nvPr>
        </p:nvGraphicFramePr>
        <p:xfrm>
          <a:off x="2628900" y="1471206"/>
          <a:ext cx="6934200" cy="4923891"/>
        </p:xfrm>
        <a:graphic>
          <a:graphicData uri="http://schemas.openxmlformats.org/drawingml/2006/table">
            <a:tbl>
              <a:tblPr firstRow="1" bandRow="1">
                <a:tableStyleId>{93296810-A885-4BE3-A3E7-6D5BEEA58F35}</a:tableStyleId>
              </a:tblPr>
              <a:tblGrid>
                <a:gridCol w="2978719">
                  <a:extLst>
                    <a:ext uri="{9D8B030D-6E8A-4147-A177-3AD203B41FA5}">
                      <a16:colId xmlns:a16="http://schemas.microsoft.com/office/drawing/2014/main" xmlns="" val="3057937147"/>
                    </a:ext>
                  </a:extLst>
                </a:gridCol>
                <a:gridCol w="1997922">
                  <a:extLst>
                    <a:ext uri="{9D8B030D-6E8A-4147-A177-3AD203B41FA5}">
                      <a16:colId xmlns:a16="http://schemas.microsoft.com/office/drawing/2014/main" xmlns="" val="4143408238"/>
                    </a:ext>
                  </a:extLst>
                </a:gridCol>
                <a:gridCol w="1957559">
                  <a:extLst>
                    <a:ext uri="{9D8B030D-6E8A-4147-A177-3AD203B41FA5}">
                      <a16:colId xmlns:a16="http://schemas.microsoft.com/office/drawing/2014/main" xmlns="" val="2989815976"/>
                    </a:ext>
                  </a:extLst>
                </a:gridCol>
              </a:tblGrid>
              <a:tr h="1081193">
                <a:tc gridSpan="3">
                  <a:txBody>
                    <a:bodyPr/>
                    <a:lstStyle/>
                    <a:p>
                      <a:r>
                        <a:rPr lang="pl-PL" u="sng" dirty="0"/>
                        <a:t>ADR TRANSPORT DOCUMENT</a:t>
                      </a:r>
                      <a:endParaRPr lang="pl-PL" dirty="0"/>
                    </a:p>
                    <a:p>
                      <a:r>
                        <a:rPr lang="pl-PL" dirty="0" err="1">
                          <a:latin typeface="Bell MT" panose="02020503060305020303" pitchFamily="18" charset="0"/>
                        </a:rPr>
                        <a:t>Consignor</a:t>
                      </a:r>
                      <a:r>
                        <a:rPr lang="pl-PL" dirty="0">
                          <a:latin typeface="Bell MT" panose="02020503060305020303" pitchFamily="18" charset="0"/>
                        </a:rPr>
                        <a:t>: Company XYZ</a:t>
                      </a:r>
                    </a:p>
                    <a:p>
                      <a:r>
                        <a:rPr lang="pl-PL" dirty="0" err="1">
                          <a:latin typeface="Bell MT" panose="02020503060305020303" pitchFamily="18" charset="0"/>
                        </a:rPr>
                        <a:t>Address</a:t>
                      </a:r>
                      <a:r>
                        <a:rPr lang="pl-PL" dirty="0">
                          <a:latin typeface="Bell MT" panose="02020503060305020303" pitchFamily="18" charset="0"/>
                        </a:rPr>
                        <a:t>: a </a:t>
                      </a:r>
                      <a:r>
                        <a:rPr lang="pl-PL" dirty="0" err="1">
                          <a:latin typeface="Bell MT" panose="02020503060305020303" pitchFamily="18" charset="0"/>
                        </a:rPr>
                        <a:t>road</a:t>
                      </a:r>
                      <a:r>
                        <a:rPr lang="pl-PL" dirty="0">
                          <a:latin typeface="Bell MT" panose="02020503060305020303" pitchFamily="18" charset="0"/>
                        </a:rPr>
                        <a:t>, </a:t>
                      </a:r>
                      <a:r>
                        <a:rPr lang="pl-PL" dirty="0" err="1">
                          <a:latin typeface="Bell MT" panose="02020503060305020303" pitchFamily="18" charset="0"/>
                        </a:rPr>
                        <a:t>town</a:t>
                      </a:r>
                      <a:r>
                        <a:rPr lang="pl-PL" dirty="0">
                          <a:latin typeface="Bell MT" panose="02020503060305020303" pitchFamily="18" charset="0"/>
                        </a:rPr>
                        <a:t>, country</a:t>
                      </a:r>
                    </a:p>
                    <a:p>
                      <a:r>
                        <a:rPr lang="pl-PL" dirty="0" err="1">
                          <a:latin typeface="Bell MT" panose="02020503060305020303" pitchFamily="18" charset="0"/>
                        </a:rPr>
                        <a:t>Date</a:t>
                      </a:r>
                      <a:r>
                        <a:rPr lang="pl-PL" dirty="0">
                          <a:latin typeface="Bell MT" panose="02020503060305020303" pitchFamily="18" charset="0"/>
                        </a:rPr>
                        <a:t>: </a:t>
                      </a:r>
                      <a:r>
                        <a:rPr lang="pl-PL" dirty="0" err="1">
                          <a:latin typeface="Bell MT" panose="02020503060305020303" pitchFamily="18" charset="0"/>
                        </a:rPr>
                        <a:t>dd</a:t>
                      </a:r>
                      <a:r>
                        <a:rPr lang="pl-PL" dirty="0">
                          <a:latin typeface="Bell MT" panose="02020503060305020303" pitchFamily="18" charset="0"/>
                        </a:rPr>
                        <a:t>/mm/</a:t>
                      </a:r>
                      <a:r>
                        <a:rPr lang="pl-PL" dirty="0" err="1">
                          <a:latin typeface="Bell MT" panose="02020503060305020303" pitchFamily="18" charset="0"/>
                        </a:rPr>
                        <a:t>yy</a:t>
                      </a:r>
                      <a:endParaRPr lang="pl-PL" dirty="0">
                        <a:latin typeface="Bell MT" panose="02020503060305020303" pitchFamily="18" charset="0"/>
                      </a:endParaRPr>
                    </a:p>
                  </a:txBody>
                  <a:tcPr/>
                </a:tc>
                <a:tc hMerge="1">
                  <a:txBody>
                    <a:bodyPr/>
                    <a:lstStyle/>
                    <a:p>
                      <a:endParaRPr lang="pl-PL" dirty="0"/>
                    </a:p>
                  </a:txBody>
                  <a:tcPr/>
                </a:tc>
                <a:tc hMerge="1">
                  <a:txBody>
                    <a:bodyPr/>
                    <a:lstStyle/>
                    <a:p>
                      <a:endParaRPr lang="pl-PL" dirty="0"/>
                    </a:p>
                  </a:txBody>
                  <a:tcPr/>
                </a:tc>
                <a:extLst>
                  <a:ext uri="{0D108BD9-81ED-4DB2-BD59-A6C34878D82A}">
                    <a16:rowId xmlns:a16="http://schemas.microsoft.com/office/drawing/2014/main" xmlns="" val="3428672348"/>
                  </a:ext>
                </a:extLst>
              </a:tr>
              <a:tr h="815398">
                <a:tc>
                  <a:txBody>
                    <a:bodyPr/>
                    <a:lstStyle/>
                    <a:p>
                      <a:r>
                        <a:rPr lang="pl-PL" b="1" dirty="0"/>
                        <a:t>Dangerous </a:t>
                      </a:r>
                      <a:r>
                        <a:rPr lang="pl-PL" b="1" dirty="0" err="1"/>
                        <a:t>goods</a:t>
                      </a:r>
                      <a:r>
                        <a:rPr lang="pl-PL" b="1" dirty="0"/>
                        <a:t> </a:t>
                      </a:r>
                      <a:r>
                        <a:rPr lang="pl-PL" b="1" dirty="0" err="1"/>
                        <a:t>description</a:t>
                      </a:r>
                      <a:r>
                        <a:rPr lang="pl-PL" b="1" dirty="0"/>
                        <a:t>:</a:t>
                      </a:r>
                    </a:p>
                  </a:txBody>
                  <a:tcPr/>
                </a:tc>
                <a:tc>
                  <a:txBody>
                    <a:bodyPr/>
                    <a:lstStyle/>
                    <a:p>
                      <a:r>
                        <a:rPr lang="pl-PL" b="1" dirty="0"/>
                        <a:t>No. Of </a:t>
                      </a:r>
                      <a:r>
                        <a:rPr lang="pl-PL" b="1" dirty="0" err="1"/>
                        <a:t>packages</a:t>
                      </a:r>
                      <a:r>
                        <a:rPr lang="pl-PL" b="1" dirty="0"/>
                        <a:t> / </a:t>
                      </a:r>
                      <a:r>
                        <a:rPr lang="pl-PL" b="1" dirty="0" err="1"/>
                        <a:t>type</a:t>
                      </a:r>
                      <a:r>
                        <a:rPr lang="pl-PL" b="1" dirty="0"/>
                        <a:t> </a:t>
                      </a:r>
                    </a:p>
                  </a:txBody>
                  <a:tcPr/>
                </a:tc>
                <a:tc>
                  <a:txBody>
                    <a:bodyPr/>
                    <a:lstStyle/>
                    <a:p>
                      <a:r>
                        <a:rPr lang="pl-PL" b="1" dirty="0"/>
                        <a:t>Total </a:t>
                      </a:r>
                      <a:r>
                        <a:rPr lang="pl-PL" b="1" dirty="0" err="1"/>
                        <a:t>quantity</a:t>
                      </a:r>
                      <a:r>
                        <a:rPr lang="pl-PL" b="1" dirty="0"/>
                        <a:t> </a:t>
                      </a:r>
                    </a:p>
                  </a:txBody>
                  <a:tcPr/>
                </a:tc>
                <a:extLst>
                  <a:ext uri="{0D108BD9-81ED-4DB2-BD59-A6C34878D82A}">
                    <a16:rowId xmlns:a16="http://schemas.microsoft.com/office/drawing/2014/main" xmlns="" val="116310341"/>
                  </a:ext>
                </a:extLst>
              </a:tr>
              <a:tr h="815398">
                <a:tc>
                  <a:txBody>
                    <a:bodyPr/>
                    <a:lstStyle/>
                    <a:p>
                      <a:r>
                        <a:rPr lang="pl-PL" b="1" dirty="0"/>
                        <a:t>UN1134, </a:t>
                      </a:r>
                      <a:r>
                        <a:rPr lang="pl-PL" b="1" dirty="0" err="1"/>
                        <a:t>chlorobenzene</a:t>
                      </a:r>
                      <a:r>
                        <a:rPr lang="pl-PL" b="1" dirty="0"/>
                        <a:t>, 3, PGIII, (D/E)</a:t>
                      </a:r>
                    </a:p>
                  </a:txBody>
                  <a:tcPr/>
                </a:tc>
                <a:tc>
                  <a:txBody>
                    <a:bodyPr/>
                    <a:lstStyle/>
                    <a:p>
                      <a:r>
                        <a:rPr lang="pl-PL" b="1" dirty="0"/>
                        <a:t>20 x 200L </a:t>
                      </a:r>
                      <a:r>
                        <a:rPr lang="pl-PL" b="1" dirty="0" err="1"/>
                        <a:t>drums</a:t>
                      </a:r>
                      <a:endParaRPr lang="pl-PL" b="1" dirty="0"/>
                    </a:p>
                  </a:txBody>
                  <a:tcPr/>
                </a:tc>
                <a:tc>
                  <a:txBody>
                    <a:bodyPr/>
                    <a:lstStyle/>
                    <a:p>
                      <a:r>
                        <a:rPr lang="pl-PL" b="1" dirty="0"/>
                        <a:t>2000L</a:t>
                      </a:r>
                    </a:p>
                  </a:txBody>
                  <a:tcPr/>
                </a:tc>
                <a:extLst>
                  <a:ext uri="{0D108BD9-81ED-4DB2-BD59-A6C34878D82A}">
                    <a16:rowId xmlns:a16="http://schemas.microsoft.com/office/drawing/2014/main" xmlns="" val="2162762072"/>
                  </a:ext>
                </a:extLst>
              </a:tr>
              <a:tr h="815398">
                <a:tc>
                  <a:txBody>
                    <a:bodyPr/>
                    <a:lstStyle/>
                    <a:p>
                      <a:r>
                        <a:rPr lang="pl-PL" b="1" dirty="0"/>
                        <a:t>UN1760, </a:t>
                      </a:r>
                      <a:r>
                        <a:rPr lang="pl-PL" b="1" dirty="0" err="1"/>
                        <a:t>corrosive</a:t>
                      </a:r>
                      <a:r>
                        <a:rPr lang="pl-PL" b="1" dirty="0"/>
                        <a:t> </a:t>
                      </a:r>
                      <a:r>
                        <a:rPr lang="pl-PL" b="1" dirty="0" err="1"/>
                        <a:t>liquid</a:t>
                      </a:r>
                      <a:r>
                        <a:rPr lang="pl-PL" b="1" dirty="0"/>
                        <a:t>, N.O.S. (</a:t>
                      </a:r>
                      <a:r>
                        <a:rPr lang="pl-PL" b="1" dirty="0" err="1"/>
                        <a:t>contains</a:t>
                      </a:r>
                      <a:r>
                        <a:rPr lang="pl-PL" b="1" dirty="0"/>
                        <a:t> </a:t>
                      </a:r>
                      <a:r>
                        <a:rPr lang="pl-PL" b="1" dirty="0" err="1"/>
                        <a:t>sodium</a:t>
                      </a:r>
                      <a:r>
                        <a:rPr lang="pl-PL" b="1" dirty="0"/>
                        <a:t> </a:t>
                      </a:r>
                      <a:r>
                        <a:rPr lang="pl-PL" b="1" dirty="0" err="1"/>
                        <a:t>hydoxide</a:t>
                      </a:r>
                      <a:r>
                        <a:rPr lang="pl-PL" b="1" dirty="0"/>
                        <a:t>),8, PGIII, (E)  </a:t>
                      </a:r>
                    </a:p>
                  </a:txBody>
                  <a:tcPr/>
                </a:tc>
                <a:tc>
                  <a:txBody>
                    <a:bodyPr/>
                    <a:lstStyle/>
                    <a:p>
                      <a:r>
                        <a:rPr lang="pl-PL" b="1" dirty="0"/>
                        <a:t>10 x 10L </a:t>
                      </a:r>
                      <a:r>
                        <a:rPr lang="pl-PL" b="1" dirty="0" err="1"/>
                        <a:t>drums</a:t>
                      </a:r>
                      <a:endParaRPr lang="pl-PL" b="1" dirty="0"/>
                    </a:p>
                  </a:txBody>
                  <a:tcPr/>
                </a:tc>
                <a:tc>
                  <a:txBody>
                    <a:bodyPr/>
                    <a:lstStyle/>
                    <a:p>
                      <a:r>
                        <a:rPr lang="pl-PL" b="1" dirty="0"/>
                        <a:t>100L</a:t>
                      </a:r>
                    </a:p>
                  </a:txBody>
                  <a:tcPr/>
                </a:tc>
                <a:extLst>
                  <a:ext uri="{0D108BD9-81ED-4DB2-BD59-A6C34878D82A}">
                    <a16:rowId xmlns:a16="http://schemas.microsoft.com/office/drawing/2014/main" xmlns="" val="2357703448"/>
                  </a:ext>
                </a:extLst>
              </a:tr>
              <a:tr h="351006">
                <a:tc gridSpan="3">
                  <a:txBody>
                    <a:bodyPr/>
                    <a:lstStyle/>
                    <a:p>
                      <a:endParaRPr lang="pl-PL" dirty="0"/>
                    </a:p>
                  </a:txBody>
                  <a:tcPr/>
                </a:tc>
                <a:tc hMerge="1">
                  <a:txBody>
                    <a:bodyPr/>
                    <a:lstStyle/>
                    <a:p>
                      <a:endParaRPr lang="pl-PL" dirty="0"/>
                    </a:p>
                  </a:txBody>
                  <a:tcPr/>
                </a:tc>
                <a:tc hMerge="1">
                  <a:txBody>
                    <a:bodyPr/>
                    <a:lstStyle/>
                    <a:p>
                      <a:endParaRPr lang="pl-PL" dirty="0"/>
                    </a:p>
                  </a:txBody>
                  <a:tcPr/>
                </a:tc>
                <a:extLst>
                  <a:ext uri="{0D108BD9-81ED-4DB2-BD59-A6C34878D82A}">
                    <a16:rowId xmlns:a16="http://schemas.microsoft.com/office/drawing/2014/main" xmlns="" val="1463209996"/>
                  </a:ext>
                </a:extLst>
              </a:tr>
              <a:tr h="824215">
                <a:tc gridSpan="3">
                  <a:txBody>
                    <a:bodyPr/>
                    <a:lstStyle/>
                    <a:p>
                      <a:pPr algn="l"/>
                      <a:r>
                        <a:rPr lang="pl-PL" b="1" dirty="0" err="1"/>
                        <a:t>Consignee</a:t>
                      </a:r>
                      <a:r>
                        <a:rPr lang="pl-PL" b="1" dirty="0"/>
                        <a:t> (s): Company ABC</a:t>
                      </a:r>
                    </a:p>
                    <a:p>
                      <a:pPr algn="l"/>
                      <a:r>
                        <a:rPr lang="pl-PL" b="1" dirty="0" err="1"/>
                        <a:t>Address</a:t>
                      </a:r>
                      <a:r>
                        <a:rPr lang="pl-PL" b="1" dirty="0"/>
                        <a:t>: a </a:t>
                      </a:r>
                      <a:r>
                        <a:rPr lang="pl-PL" b="1" dirty="0" err="1"/>
                        <a:t>road</a:t>
                      </a:r>
                      <a:r>
                        <a:rPr lang="pl-PL" b="1" dirty="0"/>
                        <a:t>, </a:t>
                      </a:r>
                      <a:r>
                        <a:rPr lang="pl-PL" b="1" dirty="0" err="1"/>
                        <a:t>town</a:t>
                      </a:r>
                      <a:r>
                        <a:rPr lang="pl-PL" b="1" dirty="0"/>
                        <a:t>, </a:t>
                      </a:r>
                      <a:r>
                        <a:rPr lang="pl-PL" b="1" dirty="0" err="1"/>
                        <a:t>county</a:t>
                      </a:r>
                      <a:r>
                        <a:rPr lang="pl-PL" b="1" dirty="0"/>
                        <a:t> </a:t>
                      </a:r>
                    </a:p>
                  </a:txBody>
                  <a:tcPr/>
                </a:tc>
                <a:tc hMerge="1">
                  <a:txBody>
                    <a:bodyPr/>
                    <a:lstStyle/>
                    <a:p>
                      <a:endParaRPr lang="pl-PL" dirty="0"/>
                    </a:p>
                  </a:txBody>
                  <a:tcPr/>
                </a:tc>
                <a:tc hMerge="1">
                  <a:txBody>
                    <a:bodyPr/>
                    <a:lstStyle/>
                    <a:p>
                      <a:endParaRPr lang="pl-PL" dirty="0"/>
                    </a:p>
                  </a:txBody>
                  <a:tcPr/>
                </a:tc>
                <a:extLst>
                  <a:ext uri="{0D108BD9-81ED-4DB2-BD59-A6C34878D82A}">
                    <a16:rowId xmlns:a16="http://schemas.microsoft.com/office/drawing/2014/main" xmlns="" val="1927232911"/>
                  </a:ext>
                </a:extLst>
              </a:tr>
            </a:tbl>
          </a:graphicData>
        </a:graphic>
      </p:graphicFrame>
    </p:spTree>
    <p:extLst>
      <p:ext uri="{BB962C8B-B14F-4D97-AF65-F5344CB8AC3E}">
        <p14:creationId xmlns:p14="http://schemas.microsoft.com/office/powerpoint/2010/main" val="52888146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92E940E-7F25-4D72-98E2-B41413A5569B}"/>
              </a:ext>
            </a:extLst>
          </p:cNvPr>
          <p:cNvSpPr>
            <a:spLocks noGrp="1"/>
          </p:cNvSpPr>
          <p:nvPr>
            <p:ph type="title"/>
          </p:nvPr>
        </p:nvSpPr>
        <p:spPr>
          <a:xfrm>
            <a:off x="838200" y="365125"/>
            <a:ext cx="10515600" cy="7045325"/>
          </a:xfrm>
        </p:spPr>
        <p:txBody>
          <a:bodyPr>
            <a:noAutofit/>
          </a:bodyPr>
          <a:lstStyle/>
          <a:p>
            <a:r>
              <a:rPr lang="en-US" sz="3200" b="1" u="sng" dirty="0"/>
              <a:t>DOCUMENTS FOR TRANSPORT ANIMALS</a:t>
            </a:r>
            <a:r>
              <a:rPr lang="pl-PL" sz="3200" dirty="0"/>
              <a:t/>
            </a:r>
            <a:br>
              <a:rPr lang="pl-PL" sz="3200" dirty="0"/>
            </a:br>
            <a:r>
              <a:rPr lang="en-US" sz="3200" dirty="0"/>
              <a:t/>
            </a:r>
            <a:br>
              <a:rPr lang="en-US" sz="3200" dirty="0"/>
            </a:br>
            <a:r>
              <a:rPr lang="en-US" sz="3200" i="1" dirty="0"/>
              <a:t>·CMR</a:t>
            </a:r>
            <a:br>
              <a:rPr lang="en-US" sz="3200" i="1" dirty="0"/>
            </a:br>
            <a:r>
              <a:rPr lang="en-US" sz="3200" i="1" dirty="0"/>
              <a:t>·Ex-1</a:t>
            </a:r>
            <a:br>
              <a:rPr lang="en-US" sz="3200" i="1" dirty="0"/>
            </a:br>
            <a:r>
              <a:rPr lang="en-US" sz="3200" i="1" dirty="0"/>
              <a:t>·Invoice</a:t>
            </a:r>
            <a:br>
              <a:rPr lang="en-US" sz="3200" i="1" dirty="0"/>
            </a:br>
            <a:r>
              <a:rPr lang="en-US" sz="3200" i="1" dirty="0"/>
              <a:t>·Specification</a:t>
            </a:r>
            <a:br>
              <a:rPr lang="en-US" sz="3200" i="1" dirty="0"/>
            </a:br>
            <a:r>
              <a:rPr lang="en-US" sz="3200" i="1" dirty="0"/>
              <a:t>·TIR, </a:t>
            </a:r>
            <a:r>
              <a:rPr lang="pl-PL" sz="3200" i="1" dirty="0" err="1"/>
              <a:t>financial</a:t>
            </a:r>
            <a:r>
              <a:rPr lang="pl-PL" sz="3200" i="1" dirty="0"/>
              <a:t> </a:t>
            </a:r>
            <a:r>
              <a:rPr lang="en-US" sz="3200" i="1" dirty="0"/>
              <a:t>guarantee, </a:t>
            </a:r>
            <a:r>
              <a:rPr lang="pl-PL" sz="3200" i="1" dirty="0"/>
              <a:t>PP, PD</a:t>
            </a:r>
            <a:r>
              <a:rPr lang="pl-PL" sz="3200" i="1"/>
              <a:t>, </a:t>
            </a:r>
            <a:r>
              <a:rPr lang="pl-PL" sz="3200" i="1" smtClean="0"/>
              <a:t>EA</a:t>
            </a:r>
            <a:r>
              <a:rPr lang="en-US" sz="3200" i="1" dirty="0"/>
              <a:t/>
            </a:r>
            <a:br>
              <a:rPr lang="en-US" sz="3200" i="1" dirty="0"/>
            </a:br>
            <a:r>
              <a:rPr lang="en-US" sz="3200" i="1" dirty="0"/>
              <a:t>·Vet certificate (made by sender)</a:t>
            </a:r>
            <a:br>
              <a:rPr lang="en-US" sz="3200" i="1" dirty="0"/>
            </a:br>
            <a:r>
              <a:rPr lang="en-US" sz="3200" i="1" dirty="0"/>
              <a:t>·Passport for animals</a:t>
            </a:r>
            <a:r>
              <a:rPr lang="pl-PL" sz="3200" i="1" dirty="0"/>
              <a:t> (</a:t>
            </a:r>
            <a:r>
              <a:rPr lang="pl-PL" sz="3200" i="1" dirty="0" err="1"/>
              <a:t>made</a:t>
            </a:r>
            <a:r>
              <a:rPr lang="pl-PL" sz="3200" i="1" dirty="0"/>
              <a:t> by </a:t>
            </a:r>
            <a:r>
              <a:rPr lang="pl-PL" sz="3200" i="1" dirty="0" err="1" smtClean="0"/>
              <a:t>sender</a:t>
            </a:r>
            <a:r>
              <a:rPr lang="pl-PL" sz="3200" i="1" dirty="0" smtClean="0"/>
              <a:t>, SEPARATE PASSPORT FOR EVERY ANIMAL)</a:t>
            </a:r>
            <a:r>
              <a:rPr lang="en-US" sz="3200" i="1" dirty="0"/>
              <a:t/>
            </a:r>
            <a:br>
              <a:rPr lang="en-US" sz="3200" i="1" dirty="0"/>
            </a:br>
            <a:r>
              <a:rPr lang="en-US" sz="3200" i="1" dirty="0"/>
              <a:t>·Permission for import into receiver country </a:t>
            </a:r>
            <a:br>
              <a:rPr lang="en-US" sz="3200" i="1" dirty="0"/>
            </a:br>
            <a:r>
              <a:rPr lang="pl-PL" sz="3200" i="1" dirty="0"/>
              <a:t> </a:t>
            </a:r>
            <a:r>
              <a:rPr lang="en-US" sz="3200" i="1" dirty="0"/>
              <a:t>Check-in animals is available only after receiving by importer a permission from Department of Vet of Ministry of Agriculture and Food</a:t>
            </a:r>
            <a:r>
              <a:rPr lang="pl-PL" sz="3200" i="1" dirty="0"/>
              <a:t>.</a:t>
            </a:r>
            <a:r>
              <a:rPr lang="en-US" sz="3200" i="1" dirty="0"/>
              <a:t> </a:t>
            </a:r>
            <a:br>
              <a:rPr lang="en-US" sz="3200" i="1" dirty="0"/>
            </a:br>
            <a:r>
              <a:rPr lang="en-US" sz="3200" dirty="0"/>
              <a:t/>
            </a:r>
            <a:br>
              <a:rPr lang="en-US" sz="3200" dirty="0"/>
            </a:br>
            <a:endParaRPr lang="pl-PL" sz="3200" dirty="0"/>
          </a:p>
        </p:txBody>
      </p:sp>
    </p:spTree>
    <p:extLst>
      <p:ext uri="{BB962C8B-B14F-4D97-AF65-F5344CB8AC3E}">
        <p14:creationId xmlns:p14="http://schemas.microsoft.com/office/powerpoint/2010/main" val="2106948121"/>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7E79F04-36D4-4749-A3EA-09B044459125}"/>
              </a:ext>
            </a:extLst>
          </p:cNvPr>
          <p:cNvSpPr>
            <a:spLocks noGrp="1"/>
          </p:cNvSpPr>
          <p:nvPr>
            <p:ph type="title"/>
          </p:nvPr>
        </p:nvSpPr>
        <p:spPr>
          <a:xfrm>
            <a:off x="1886342" y="540983"/>
            <a:ext cx="8911687" cy="1731162"/>
          </a:xfrm>
        </p:spPr>
        <p:txBody>
          <a:bodyPr>
            <a:normAutofit fontScale="90000"/>
          </a:bodyPr>
          <a:lstStyle/>
          <a:p>
            <a:r>
              <a:rPr lang="pl-PL" dirty="0" err="1"/>
              <a:t>Literature</a:t>
            </a:r>
            <a:r>
              <a:rPr lang="pl-PL" dirty="0"/>
              <a:t>/</a:t>
            </a:r>
            <a:r>
              <a:rPr lang="pl-PL" dirty="0" err="1"/>
              <a:t>bibliography</a:t>
            </a:r>
            <a:r>
              <a:rPr lang="pl-PL" dirty="0"/>
              <a:t>:</a:t>
            </a:r>
            <a:br>
              <a:rPr lang="pl-PL" dirty="0"/>
            </a:br>
            <a:r>
              <a:rPr lang="pl-PL" dirty="0"/>
              <a:t/>
            </a:r>
            <a:br>
              <a:rPr lang="pl-PL" dirty="0"/>
            </a:br>
            <a:r>
              <a:rPr lang="pl-PL" dirty="0"/>
              <a:t/>
            </a:r>
            <a:br>
              <a:rPr lang="pl-PL" dirty="0"/>
            </a:br>
            <a:r>
              <a:rPr lang="pl-PL" dirty="0"/>
              <a:t/>
            </a:r>
            <a:br>
              <a:rPr lang="pl-PL" dirty="0"/>
            </a:br>
            <a:r>
              <a:rPr lang="pl-PL" dirty="0"/>
              <a:t/>
            </a:r>
            <a:br>
              <a:rPr lang="pl-PL" dirty="0"/>
            </a:br>
            <a:r>
              <a:rPr lang="pl-PL" dirty="0"/>
              <a:t/>
            </a:r>
            <a:br>
              <a:rPr lang="pl-PL" dirty="0"/>
            </a:br>
            <a:r>
              <a:rPr lang="pl-PL" dirty="0"/>
              <a:t/>
            </a:r>
            <a:br>
              <a:rPr lang="pl-PL" dirty="0"/>
            </a:br>
            <a:r>
              <a:rPr lang="pl-PL" dirty="0"/>
              <a:t/>
            </a:r>
            <a:br>
              <a:rPr lang="pl-PL" dirty="0"/>
            </a:br>
            <a:r>
              <a:rPr lang="pl-PL" dirty="0"/>
              <a:t/>
            </a:r>
            <a:br>
              <a:rPr lang="pl-PL" dirty="0"/>
            </a:br>
            <a:r>
              <a:rPr lang="pl-PL" b="1" dirty="0" err="1"/>
              <a:t>Literature</a:t>
            </a:r>
            <a:r>
              <a:rPr lang="pl-PL" b="1" dirty="0"/>
              <a:t>/</a:t>
            </a:r>
            <a:r>
              <a:rPr lang="pl-PL" b="1" dirty="0" err="1"/>
              <a:t>bibliography</a:t>
            </a:r>
            <a:r>
              <a:rPr lang="pl-PL" b="1" dirty="0"/>
              <a:t>:</a:t>
            </a:r>
            <a:r>
              <a:rPr lang="pl-PL" dirty="0"/>
              <a:t/>
            </a:r>
            <a:br>
              <a:rPr lang="pl-PL" dirty="0"/>
            </a:br>
            <a:r>
              <a:rPr lang="pl-PL" dirty="0"/>
              <a:t/>
            </a:r>
            <a:br>
              <a:rPr lang="pl-PL" dirty="0"/>
            </a:br>
            <a:r>
              <a:rPr lang="pl-PL" sz="2200" dirty="0"/>
              <a:t>1. Transport i Spedycja międzynarodowa w handlu zagranicznym, </a:t>
            </a:r>
            <a:r>
              <a:rPr lang="pl-PL" sz="2200" i="1" dirty="0"/>
              <a:t>Andrzej Sikorski, </a:t>
            </a:r>
            <a:r>
              <a:rPr lang="pl-PL" sz="2200" i="1" dirty="0" err="1"/>
              <a:t>Oddk</a:t>
            </a:r>
            <a:r>
              <a:rPr lang="pl-PL" sz="2200" i="1" dirty="0"/>
              <a:t> Gdańsk 2013</a:t>
            </a:r>
            <a:br>
              <a:rPr lang="pl-PL" sz="2200" i="1" dirty="0"/>
            </a:br>
            <a:r>
              <a:rPr lang="pl-PL" sz="2200" i="1" dirty="0"/>
              <a:t>2. </a:t>
            </a:r>
            <a:r>
              <a:rPr lang="pl-PL" sz="2200" dirty="0"/>
              <a:t>Transport i Spedycja Cz2, </a:t>
            </a:r>
            <a:r>
              <a:rPr lang="pl-PL" sz="2200" i="1" dirty="0"/>
              <a:t>Radosław Kacperczyk, </a:t>
            </a:r>
            <a:r>
              <a:rPr lang="pl-PL" sz="2200" i="1" dirty="0" err="1"/>
              <a:t>Difin</a:t>
            </a:r>
            <a:r>
              <a:rPr lang="pl-PL" sz="2200" i="1" dirty="0"/>
              <a:t> 2010</a:t>
            </a:r>
            <a:br>
              <a:rPr lang="pl-PL" sz="2200" i="1" dirty="0"/>
            </a:br>
            <a:r>
              <a:rPr lang="pl-PL" sz="2200" dirty="0"/>
              <a:t>Spedycja, </a:t>
            </a:r>
            <a:r>
              <a:rPr lang="pl-PL" sz="2200" i="1" dirty="0" err="1"/>
              <a:t>Eugenisz</a:t>
            </a:r>
            <a:r>
              <a:rPr lang="pl-PL" sz="2200" i="1" dirty="0"/>
              <a:t> Januła, Teresa Truś, Żaneta Gutowska, </a:t>
            </a:r>
            <a:r>
              <a:rPr lang="pl-PL" sz="2200" i="1" dirty="0" err="1"/>
              <a:t>Difin</a:t>
            </a:r>
            <a:r>
              <a:rPr lang="pl-PL" sz="2200" i="1" dirty="0"/>
              <a:t> 2013</a:t>
            </a:r>
            <a:br>
              <a:rPr lang="pl-PL" sz="2200" i="1" dirty="0"/>
            </a:br>
            <a:r>
              <a:rPr lang="pl-PL" sz="2200" i="1" dirty="0"/>
              <a:t>3. </a:t>
            </a:r>
            <a:r>
              <a:rPr lang="pl-PL" sz="2200" dirty="0">
                <a:hlinkClick r:id="rId2"/>
              </a:rPr>
              <a:t>http://www.zmpd.pl</a:t>
            </a:r>
            <a:r>
              <a:rPr lang="pl-PL" sz="2200" dirty="0"/>
              <a:t/>
            </a:r>
            <a:br>
              <a:rPr lang="pl-PL" sz="2200" dirty="0"/>
            </a:br>
            <a:r>
              <a:rPr lang="pl-PL" sz="2200" dirty="0"/>
              <a:t>4. </a:t>
            </a:r>
            <a:r>
              <a:rPr lang="pl-PL" sz="2200" dirty="0">
                <a:hlinkClick r:id="rId3"/>
              </a:rPr>
              <a:t>https://www.iru.org/innovation/e-cmr</a:t>
            </a:r>
            <a:r>
              <a:rPr lang="pl-PL" sz="2200" dirty="0"/>
              <a:t/>
            </a:r>
            <a:br>
              <a:rPr lang="pl-PL" sz="2200" dirty="0"/>
            </a:br>
            <a:r>
              <a:rPr lang="pl-PL" sz="2200" dirty="0"/>
              <a:t>5. </a:t>
            </a:r>
            <a:r>
              <a:rPr lang="pl-PL" sz="2200" dirty="0">
                <a:hlinkClick r:id="rId4"/>
              </a:rPr>
              <a:t>http://www.tks.ru</a:t>
            </a:r>
            <a:r>
              <a:rPr lang="pl-PL" sz="2200" dirty="0"/>
              <a:t/>
            </a:r>
            <a:br>
              <a:rPr lang="pl-PL" sz="2200" dirty="0"/>
            </a:br>
            <a:r>
              <a:rPr lang="pl-PL" sz="2200" dirty="0"/>
              <a:t>6. </a:t>
            </a:r>
            <a:r>
              <a:rPr lang="pl-PL" sz="2200" dirty="0">
                <a:hlinkClick r:id="rId5"/>
              </a:rPr>
              <a:t>http://www.prawoprzewoznika.pl/jak-czytac-list-przewozowy-cmr</a:t>
            </a:r>
            <a:r>
              <a:rPr lang="pl-PL" sz="2200" dirty="0"/>
              <a:t/>
            </a:r>
            <a:br>
              <a:rPr lang="pl-PL" sz="2200" dirty="0"/>
            </a:br>
            <a:r>
              <a:rPr lang="pl-PL" sz="2200" dirty="0"/>
              <a:t>7.https://www.unece.org/fileadmin/DAM/trans/danger/publi/adr/adr2011/English/Part3.pdf</a:t>
            </a:r>
            <a:br>
              <a:rPr lang="pl-PL" sz="2200" dirty="0"/>
            </a:br>
            <a:r>
              <a:rPr lang="pl-PL" sz="2200" dirty="0"/>
              <a:t>8. </a:t>
            </a:r>
            <a:r>
              <a:rPr lang="pl-PL" sz="2200" dirty="0">
                <a:hlinkClick r:id="rId6"/>
              </a:rPr>
              <a:t>http://tbncom.com/forum/247-1619-1</a:t>
            </a:r>
            <a:r>
              <a:rPr lang="pl-PL" sz="2200"/>
              <a:t/>
            </a:r>
            <a:br>
              <a:rPr lang="pl-PL" sz="2200"/>
            </a:br>
            <a:r>
              <a:rPr lang="pl-PL" sz="2200"/>
              <a:t>9. </a:t>
            </a:r>
            <a:r>
              <a:rPr lang="pl-PL" sz="2200" dirty="0">
                <a:hlinkClick r:id="rId7"/>
              </a:rPr>
              <a:t>https://trademaster.ua/zakon/1510</a:t>
            </a:r>
            <a:r>
              <a:rPr lang="pl-PL" sz="2200" dirty="0"/>
              <a:t/>
            </a:r>
            <a:br>
              <a:rPr lang="pl-PL" sz="2200" dirty="0"/>
            </a:br>
            <a:endParaRPr lang="pl-PL" dirty="0"/>
          </a:p>
        </p:txBody>
      </p:sp>
    </p:spTree>
    <p:extLst>
      <p:ext uri="{BB962C8B-B14F-4D97-AF65-F5344CB8AC3E}">
        <p14:creationId xmlns:p14="http://schemas.microsoft.com/office/powerpoint/2010/main" val="934517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CD1655F-6EF9-46C7-B1D8-5200C146D66C}"/>
              </a:ext>
            </a:extLst>
          </p:cNvPr>
          <p:cNvSpPr>
            <a:spLocks noGrp="1"/>
          </p:cNvSpPr>
          <p:nvPr>
            <p:ph type="title"/>
          </p:nvPr>
        </p:nvSpPr>
        <p:spPr>
          <a:xfrm>
            <a:off x="838200" y="365125"/>
            <a:ext cx="10515600" cy="5921375"/>
          </a:xfrm>
        </p:spPr>
        <p:txBody>
          <a:bodyPr>
            <a:normAutofit fontScale="90000"/>
          </a:bodyPr>
          <a:lstStyle/>
          <a:p>
            <a:r>
              <a:rPr lang="en-US" b="1" u="sng" dirty="0"/>
              <a:t>DOCUMENTS FOR TRANSPORT</a:t>
            </a:r>
            <a:r>
              <a:rPr lang="pl-PL" b="1" u="sng" dirty="0"/>
              <a:t/>
            </a:r>
            <a:br>
              <a:rPr lang="pl-PL" b="1" u="sng" dirty="0"/>
            </a:br>
            <a:r>
              <a:rPr lang="en-US" dirty="0"/>
              <a:t/>
            </a:r>
            <a:br>
              <a:rPr lang="en-US" dirty="0"/>
            </a:br>
            <a:r>
              <a:rPr lang="en-US" i="1" dirty="0"/>
              <a:t>·license for pursue an international transport are released by Main Inspectorate of Road Transport</a:t>
            </a:r>
            <a:r>
              <a:rPr lang="pl-PL" i="1" dirty="0"/>
              <a:t/>
            </a:r>
            <a:br>
              <a:rPr lang="pl-PL" i="1" dirty="0"/>
            </a:br>
            <a:r>
              <a:rPr lang="en-US" i="1" dirty="0"/>
              <a:t/>
            </a:r>
            <a:br>
              <a:rPr lang="en-US" i="1" dirty="0"/>
            </a:br>
            <a:r>
              <a:rPr lang="en-US" i="1" dirty="0"/>
              <a:t>·</a:t>
            </a:r>
            <a:r>
              <a:rPr lang="pl-PL" dirty="0"/>
              <a:t> Bi-</a:t>
            </a:r>
            <a:r>
              <a:rPr lang="pl-PL" dirty="0" err="1"/>
              <a:t>lateral</a:t>
            </a:r>
            <a:r>
              <a:rPr lang="pl-PL" dirty="0"/>
              <a:t> </a:t>
            </a:r>
            <a:r>
              <a:rPr lang="pl-PL" dirty="0" err="1"/>
              <a:t>permit</a:t>
            </a:r>
            <a:r>
              <a:rPr lang="en-US" i="1" dirty="0"/>
              <a:t>"short", general, transit</a:t>
            </a:r>
            <a:r>
              <a:rPr lang="pl-PL" i="1" dirty="0"/>
              <a:t>, </a:t>
            </a:r>
            <a:r>
              <a:rPr lang="pl-PL" dirty="0"/>
              <a:t>third-country </a:t>
            </a:r>
            <a:r>
              <a:rPr lang="pl-PL" dirty="0" err="1"/>
              <a:t>permits</a:t>
            </a:r>
            <a:r>
              <a:rPr lang="pl-PL" dirty="0"/>
              <a:t>, </a:t>
            </a:r>
            <a:r>
              <a:rPr lang="en-US" i="1" dirty="0"/>
              <a:t>(PL - </a:t>
            </a:r>
            <a:r>
              <a:rPr lang="pl-PL" i="1" dirty="0"/>
              <a:t>UA</a:t>
            </a:r>
            <a:r>
              <a:rPr lang="en-US" i="1" dirty="0"/>
              <a:t>)</a:t>
            </a:r>
            <a:r>
              <a:rPr lang="pl-PL" i="1" dirty="0"/>
              <a:t/>
            </a:r>
            <a:br>
              <a:rPr lang="pl-PL" i="1" dirty="0"/>
            </a:br>
            <a:r>
              <a:rPr lang="en-US" i="1" dirty="0"/>
              <a:t/>
            </a:r>
            <a:br>
              <a:rPr lang="en-US" i="1" dirty="0"/>
            </a:br>
            <a:r>
              <a:rPr lang="en-US" sz="3600" dirty="0"/>
              <a:t>Perm</a:t>
            </a:r>
            <a:r>
              <a:rPr lang="pl-PL" sz="3600" dirty="0" err="1"/>
              <a:t>its</a:t>
            </a:r>
            <a:r>
              <a:rPr lang="en-US" sz="3600" dirty="0"/>
              <a:t> are released by Office </a:t>
            </a:r>
            <a:r>
              <a:rPr lang="pl-PL" sz="3600" dirty="0"/>
              <a:t>of</a:t>
            </a:r>
            <a:r>
              <a:rPr lang="en-US" sz="3600" dirty="0"/>
              <a:t> International Transport</a:t>
            </a:r>
            <a:r>
              <a:rPr lang="pl-PL" sz="3600" dirty="0"/>
              <a:t>.</a:t>
            </a:r>
            <a:r>
              <a:rPr lang="en-US" sz="3600" dirty="0"/>
              <a:t/>
            </a:r>
            <a:br>
              <a:rPr lang="en-US" sz="3600" dirty="0"/>
            </a:br>
            <a:endParaRPr lang="pl-PL" sz="3600" dirty="0"/>
          </a:p>
        </p:txBody>
      </p:sp>
    </p:spTree>
    <p:extLst>
      <p:ext uri="{BB962C8B-B14F-4D97-AF65-F5344CB8AC3E}">
        <p14:creationId xmlns:p14="http://schemas.microsoft.com/office/powerpoint/2010/main" val="25774746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67AEF5E-A57E-422A-B686-1186C540AE13}"/>
              </a:ext>
            </a:extLst>
          </p:cNvPr>
          <p:cNvSpPr>
            <a:spLocks noGrp="1"/>
          </p:cNvSpPr>
          <p:nvPr>
            <p:ph type="title"/>
          </p:nvPr>
        </p:nvSpPr>
        <p:spPr>
          <a:xfrm>
            <a:off x="838200" y="365125"/>
            <a:ext cx="10515600" cy="6381904"/>
          </a:xfrm>
        </p:spPr>
        <p:txBody>
          <a:bodyPr>
            <a:normAutofit fontScale="90000"/>
          </a:bodyPr>
          <a:lstStyle/>
          <a:p>
            <a:r>
              <a:rPr lang="en-US" b="1" u="sng" dirty="0"/>
              <a:t>DOCUMENT FOR NEUTRAL </a:t>
            </a:r>
            <a:r>
              <a:rPr lang="pl-PL" b="1" u="sng" dirty="0"/>
              <a:t>GOOD</a:t>
            </a:r>
            <a:r>
              <a:rPr lang="en-US" b="1" u="sng" dirty="0"/>
              <a:t>S</a:t>
            </a:r>
            <a:r>
              <a:rPr lang="pl-PL" dirty="0"/>
              <a:t/>
            </a:r>
            <a:br>
              <a:rPr lang="pl-PL" dirty="0"/>
            </a:br>
            <a:r>
              <a:rPr lang="en-US" dirty="0"/>
              <a:t/>
            </a:r>
            <a:br>
              <a:rPr lang="en-US" dirty="0"/>
            </a:br>
            <a:r>
              <a:rPr lang="en-US" i="1" dirty="0"/>
              <a:t>·</a:t>
            </a:r>
            <a:r>
              <a:rPr lang="pl-PL" i="1" dirty="0"/>
              <a:t>CMR </a:t>
            </a:r>
            <a:r>
              <a:rPr lang="pl-PL" i="1" dirty="0" err="1"/>
              <a:t>consignment</a:t>
            </a:r>
            <a:r>
              <a:rPr lang="pl-PL" i="1" dirty="0"/>
              <a:t> </a:t>
            </a:r>
            <a:r>
              <a:rPr lang="pl-PL" i="1" dirty="0" err="1"/>
              <a:t>note</a:t>
            </a:r>
            <a:r>
              <a:rPr lang="en-US" i="1" dirty="0"/>
              <a:t/>
            </a:r>
            <a:br>
              <a:rPr lang="en-US" i="1" dirty="0"/>
            </a:br>
            <a:r>
              <a:rPr lang="en-US" i="1" dirty="0"/>
              <a:t>·Invoice</a:t>
            </a:r>
            <a:br>
              <a:rPr lang="en-US" i="1" dirty="0"/>
            </a:br>
            <a:r>
              <a:rPr lang="en-US" i="1" dirty="0"/>
              <a:t>·E</a:t>
            </a:r>
            <a:r>
              <a:rPr lang="pl-PL" i="1" dirty="0"/>
              <a:t>X-1</a:t>
            </a:r>
            <a:r>
              <a:rPr lang="en-US" i="1" dirty="0"/>
              <a:t> - export declaration </a:t>
            </a:r>
            <a:r>
              <a:rPr lang="pl-PL" i="1" dirty="0"/>
              <a:t/>
            </a:r>
            <a:br>
              <a:rPr lang="pl-PL" i="1" dirty="0"/>
            </a:br>
            <a:r>
              <a:rPr lang="en-US" i="1" dirty="0"/>
              <a:t>·</a:t>
            </a:r>
            <a:r>
              <a:rPr lang="pl-PL" i="1" dirty="0"/>
              <a:t> </a:t>
            </a:r>
            <a:r>
              <a:rPr lang="pl-PL" i="1" dirty="0" err="1"/>
              <a:t>Customs</a:t>
            </a:r>
            <a:r>
              <a:rPr lang="pl-PL" i="1" dirty="0"/>
              <a:t> Transit </a:t>
            </a:r>
            <a:r>
              <a:rPr lang="pl-PL" sz="3600" i="1" dirty="0"/>
              <a:t>(</a:t>
            </a:r>
            <a:r>
              <a:rPr lang="ru-RU" sz="3600" i="1" dirty="0"/>
              <a:t>С</a:t>
            </a:r>
            <a:r>
              <a:rPr lang="pl-PL" sz="3600" i="1" dirty="0" err="1"/>
              <a:t>arnet</a:t>
            </a:r>
            <a:r>
              <a:rPr lang="pl-PL" sz="3600" i="1" dirty="0"/>
              <a:t> TIR, </a:t>
            </a:r>
            <a:r>
              <a:rPr lang="pl-PL" sz="3600" i="1" dirty="0" err="1"/>
              <a:t>financial</a:t>
            </a:r>
            <a:r>
              <a:rPr lang="pl-PL" sz="3600" i="1" dirty="0"/>
              <a:t> </a:t>
            </a:r>
            <a:r>
              <a:rPr lang="en-US" sz="3600" i="1" dirty="0"/>
              <a:t>guarantees. </a:t>
            </a:r>
            <a:r>
              <a:rPr lang="pl-PL" sz="3600" i="1" dirty="0"/>
              <a:t>PP,PD,EA )</a:t>
            </a:r>
            <a:r>
              <a:rPr lang="en-US" sz="3600" i="1" dirty="0"/>
              <a:t/>
            </a:r>
            <a:br>
              <a:rPr lang="en-US" sz="3600" i="1" dirty="0"/>
            </a:br>
            <a:r>
              <a:rPr lang="en-US" i="1" dirty="0"/>
              <a:t>·Specification of loads</a:t>
            </a:r>
            <a:r>
              <a:rPr lang="pl-PL" i="1" dirty="0"/>
              <a:t/>
            </a:r>
            <a:br>
              <a:rPr lang="pl-PL" i="1" dirty="0"/>
            </a:br>
            <a:r>
              <a:rPr lang="en-US" i="1" dirty="0"/>
              <a:t>·Certificate of </a:t>
            </a:r>
            <a:r>
              <a:rPr lang="pl-PL" i="1" dirty="0" err="1"/>
              <a:t>origin</a:t>
            </a:r>
            <a:r>
              <a:rPr lang="en-US" i="1" dirty="0"/>
              <a:t> and other certificates (sender makes them in </a:t>
            </a:r>
            <a:r>
              <a:rPr lang="pl-PL" i="1" dirty="0" err="1"/>
              <a:t>suitable</a:t>
            </a:r>
            <a:r>
              <a:rPr lang="en-US" i="1" dirty="0"/>
              <a:t> offices)</a:t>
            </a:r>
            <a:r>
              <a:rPr lang="pl-PL" i="1" dirty="0"/>
              <a:t>.</a:t>
            </a:r>
            <a:r>
              <a:rPr lang="en-US" i="1" dirty="0"/>
              <a:t/>
            </a:r>
            <a:br>
              <a:rPr lang="en-US" i="1" dirty="0"/>
            </a:br>
            <a:endParaRPr lang="pl-PL" i="1" dirty="0"/>
          </a:p>
        </p:txBody>
      </p:sp>
    </p:spTree>
    <p:extLst>
      <p:ext uri="{BB962C8B-B14F-4D97-AF65-F5344CB8AC3E}">
        <p14:creationId xmlns:p14="http://schemas.microsoft.com/office/powerpoint/2010/main" val="9328780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5134D1F-DD84-42D4-AFD6-690DBDC16152}"/>
              </a:ext>
            </a:extLst>
          </p:cNvPr>
          <p:cNvSpPr>
            <a:spLocks noGrp="1"/>
          </p:cNvSpPr>
          <p:nvPr>
            <p:ph type="title"/>
          </p:nvPr>
        </p:nvSpPr>
        <p:spPr>
          <a:xfrm>
            <a:off x="2002971" y="178089"/>
            <a:ext cx="7390411" cy="1325563"/>
          </a:xfrm>
        </p:spPr>
        <p:txBody>
          <a:bodyPr/>
          <a:lstStyle/>
          <a:p>
            <a:pPr algn="ctr"/>
            <a:r>
              <a:rPr lang="pl-PL" b="1" dirty="0"/>
              <a:t>CMR </a:t>
            </a:r>
            <a:r>
              <a:rPr lang="pl-PL" b="1" dirty="0" err="1"/>
              <a:t>consignment</a:t>
            </a:r>
            <a:r>
              <a:rPr lang="pl-PL" b="1" dirty="0"/>
              <a:t> </a:t>
            </a:r>
            <a:r>
              <a:rPr lang="pl-PL" b="1" dirty="0" err="1"/>
              <a:t>note</a:t>
            </a:r>
            <a:endParaRPr lang="pl-PL" b="1" dirty="0"/>
          </a:p>
        </p:txBody>
      </p:sp>
      <p:sp>
        <p:nvSpPr>
          <p:cNvPr id="3" name="Prostokąt 2">
            <a:extLst>
              <a:ext uri="{FF2B5EF4-FFF2-40B4-BE49-F238E27FC236}">
                <a16:creationId xmlns:a16="http://schemas.microsoft.com/office/drawing/2014/main" xmlns="" id="{9FA91DEC-A0DB-4AAD-B5F3-0E89885B1B99}"/>
              </a:ext>
            </a:extLst>
          </p:cNvPr>
          <p:cNvSpPr/>
          <p:nvPr/>
        </p:nvSpPr>
        <p:spPr>
          <a:xfrm>
            <a:off x="757984" y="1503652"/>
            <a:ext cx="8211845" cy="5262979"/>
          </a:xfrm>
          <a:prstGeom prst="rect">
            <a:avLst/>
          </a:prstGeom>
        </p:spPr>
        <p:txBody>
          <a:bodyPr wrap="square">
            <a:spAutoFit/>
          </a:bodyPr>
          <a:lstStyle/>
          <a:p>
            <a:r>
              <a:rPr lang="en-US" sz="2400" dirty="0"/>
              <a:t>The CMR consignment note is considered as a proof of the contract of carriage but the absence, irregularity or loss of the consignment note does not affect the existence or the validity of the contract of carriage, which shall remain subject to the provisions of the CMR Convention (Article 4).</a:t>
            </a:r>
            <a:endParaRPr lang="pl-PL" sz="2400" dirty="0"/>
          </a:p>
          <a:p>
            <a:endParaRPr lang="pl-PL" sz="2400" dirty="0"/>
          </a:p>
          <a:p>
            <a:r>
              <a:rPr lang="en-US" sz="2400" dirty="0"/>
              <a:t>The CMR consignment note serves also as proof of the reception of the goods by the carrier.</a:t>
            </a:r>
            <a:endParaRPr lang="pl-PL" sz="2400" dirty="0"/>
          </a:p>
          <a:p>
            <a:endParaRPr lang="pl-PL" sz="2400" dirty="0"/>
          </a:p>
          <a:p>
            <a:r>
              <a:rPr lang="pl-PL" sz="2400" dirty="0"/>
              <a:t>How to </a:t>
            </a:r>
            <a:r>
              <a:rPr lang="pl-PL" sz="2400" dirty="0" err="1"/>
              <a:t>fill</a:t>
            </a:r>
            <a:r>
              <a:rPr lang="pl-PL" sz="2400" dirty="0"/>
              <a:t> in CMR </a:t>
            </a:r>
            <a:r>
              <a:rPr lang="pl-PL" sz="2400" dirty="0" err="1"/>
              <a:t>consignment</a:t>
            </a:r>
            <a:r>
              <a:rPr lang="pl-PL" sz="2400" dirty="0"/>
              <a:t> </a:t>
            </a:r>
            <a:r>
              <a:rPr lang="pl-PL" sz="2400" dirty="0" err="1"/>
              <a:t>note</a:t>
            </a:r>
            <a:endParaRPr lang="pl-PL" sz="2400" dirty="0"/>
          </a:p>
          <a:p>
            <a:r>
              <a:rPr lang="pl-PL" sz="2400" dirty="0">
                <a:hlinkClick r:id="rId2"/>
              </a:rPr>
              <a:t>https://www.iru.org/sites/default/files/2017-01/how-to-fill-cmr-model-iru-2007-en.pdf</a:t>
            </a:r>
            <a:endParaRPr lang="pl-PL" sz="2400" dirty="0"/>
          </a:p>
          <a:p>
            <a:endParaRPr lang="pl-PL" sz="2400" dirty="0"/>
          </a:p>
          <a:p>
            <a:endParaRPr lang="pl-PL" sz="2400" dirty="0"/>
          </a:p>
        </p:txBody>
      </p:sp>
    </p:spTree>
    <p:extLst>
      <p:ext uri="{BB962C8B-B14F-4D97-AF65-F5344CB8AC3E}">
        <p14:creationId xmlns:p14="http://schemas.microsoft.com/office/powerpoint/2010/main" val="372613529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xmlns="" id="{A982FC54-68F9-4AF7-9BB6-29E373754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6856" y="246744"/>
            <a:ext cx="4480750" cy="6333732"/>
          </a:xfrm>
          <a:prstGeom prst="rect">
            <a:avLst/>
          </a:prstGeom>
        </p:spPr>
      </p:pic>
    </p:spTree>
    <p:extLst>
      <p:ext uri="{BB962C8B-B14F-4D97-AF65-F5344CB8AC3E}">
        <p14:creationId xmlns:p14="http://schemas.microsoft.com/office/powerpoint/2010/main" val="40365782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a:extLst>
              <a:ext uri="{FF2B5EF4-FFF2-40B4-BE49-F238E27FC236}">
                <a16:creationId xmlns:a16="http://schemas.microsoft.com/office/drawing/2014/main" xmlns="" id="{F6BE3E4A-EDC2-441B-8384-ACE3298B4D2F}"/>
              </a:ext>
            </a:extLst>
          </p:cNvPr>
          <p:cNvSpPr/>
          <p:nvPr/>
        </p:nvSpPr>
        <p:spPr>
          <a:xfrm>
            <a:off x="519838" y="1111953"/>
            <a:ext cx="10949124" cy="5632311"/>
          </a:xfrm>
          <a:prstGeom prst="rect">
            <a:avLst/>
          </a:prstGeom>
        </p:spPr>
        <p:txBody>
          <a:bodyPr wrap="square">
            <a:spAutoFit/>
          </a:bodyPr>
          <a:lstStyle/>
          <a:p>
            <a:r>
              <a:rPr lang="en-US" sz="2400" b="1" dirty="0">
                <a:latin typeface="Arial" panose="020B0604020202020204" pitchFamily="34" charset="0"/>
              </a:rPr>
              <a:t>transit</a:t>
            </a:r>
            <a:r>
              <a:rPr lang="en-US" sz="2400" dirty="0">
                <a:latin typeface="Arial" panose="020B0604020202020204" pitchFamily="34" charset="0"/>
              </a:rPr>
              <a:t> is a customs procedure used to move goods</a:t>
            </a:r>
          </a:p>
          <a:p>
            <a:pPr>
              <a:buFont typeface="Arial" panose="020B0604020202020204" pitchFamily="34" charset="0"/>
              <a:buChar char="•"/>
            </a:pPr>
            <a:r>
              <a:rPr lang="en-US" sz="2400" dirty="0" err="1">
                <a:latin typeface="Arial" panose="020B0604020202020204" pitchFamily="34" charset="0"/>
              </a:rPr>
              <a:t>betwee</a:t>
            </a:r>
            <a:r>
              <a:rPr lang="en-US" sz="2400" b="1" dirty="0" err="1">
                <a:latin typeface="Arial" panose="020B0604020202020204" pitchFamily="34" charset="0"/>
              </a:rPr>
              <a:t>Customs</a:t>
            </a:r>
            <a:r>
              <a:rPr lang="en-US" sz="2400" b="1" dirty="0">
                <a:latin typeface="Arial" panose="020B0604020202020204" pitchFamily="34" charset="0"/>
              </a:rPr>
              <a:t> </a:t>
            </a:r>
            <a:r>
              <a:rPr lang="en-US" sz="2400" dirty="0">
                <a:latin typeface="Arial" panose="020B0604020202020204" pitchFamily="34" charset="0"/>
              </a:rPr>
              <a:t>n two points of a customs territory, via another customs territory; or</a:t>
            </a:r>
          </a:p>
          <a:p>
            <a:pPr>
              <a:buFont typeface="Arial" panose="020B0604020202020204" pitchFamily="34" charset="0"/>
              <a:buChar char="•"/>
            </a:pPr>
            <a:r>
              <a:rPr lang="en-US" sz="2400" dirty="0">
                <a:latin typeface="Arial" panose="020B0604020202020204" pitchFamily="34" charset="0"/>
              </a:rPr>
              <a:t>between two or more different customs territories.</a:t>
            </a:r>
            <a:endParaRPr lang="pl-PL" sz="2400" dirty="0">
              <a:latin typeface="Arial" panose="020B0604020202020204" pitchFamily="34" charset="0"/>
            </a:endParaRPr>
          </a:p>
          <a:p>
            <a:pPr>
              <a:buFont typeface="Arial" panose="020B0604020202020204" pitchFamily="34" charset="0"/>
              <a:buChar char="•"/>
            </a:pPr>
            <a:endParaRPr lang="en-US" sz="2400" dirty="0">
              <a:latin typeface="Arial" panose="020B0604020202020204" pitchFamily="34" charset="0"/>
            </a:endParaRPr>
          </a:p>
          <a:p>
            <a:r>
              <a:rPr lang="en-US" sz="2400" dirty="0">
                <a:latin typeface="Arial" panose="020B0604020202020204" pitchFamily="34" charset="0"/>
              </a:rPr>
              <a:t>Using the Customs Transit procedure allows for the temporary suspension of duties, taxes and commercial policy measures that are applicable at import. As such, it allows customs clearance formalities to take place at the point destination rather than at the point of entry into the customs territory.</a:t>
            </a:r>
            <a:endParaRPr lang="pl-PL" sz="2400" dirty="0">
              <a:latin typeface="Arial" panose="020B0604020202020204" pitchFamily="34" charset="0"/>
            </a:endParaRPr>
          </a:p>
          <a:p>
            <a:endParaRPr lang="en-US" sz="2400" dirty="0">
              <a:latin typeface="Arial" panose="020B0604020202020204" pitchFamily="34" charset="0"/>
            </a:endParaRPr>
          </a:p>
          <a:p>
            <a:r>
              <a:rPr lang="en-US" sz="2400" dirty="0">
                <a:latin typeface="Arial" panose="020B0604020202020204" pitchFamily="34" charset="0"/>
              </a:rPr>
              <a:t>Customs transit is particularly relevant where a single customs territory is combined with multiple fiscal territories: it allows the movement of goods under transit from their point of entry into the Union to their point of clearance, where both the customs and national fiscal obligations will then be taken care of.</a:t>
            </a:r>
          </a:p>
          <a:p>
            <a:endParaRPr lang="en-US" sz="2400" b="0" i="0" dirty="0">
              <a:effectLst/>
              <a:latin typeface="Arial" panose="020B0604020202020204" pitchFamily="34" charset="0"/>
            </a:endParaRPr>
          </a:p>
        </p:txBody>
      </p:sp>
      <p:sp>
        <p:nvSpPr>
          <p:cNvPr id="4" name="Prostokąt 3">
            <a:extLst>
              <a:ext uri="{FF2B5EF4-FFF2-40B4-BE49-F238E27FC236}">
                <a16:creationId xmlns:a16="http://schemas.microsoft.com/office/drawing/2014/main" xmlns="" id="{65F6D5B7-28DF-4019-8BA8-06B1C76B1A2D}"/>
              </a:ext>
            </a:extLst>
          </p:cNvPr>
          <p:cNvSpPr/>
          <p:nvPr/>
        </p:nvSpPr>
        <p:spPr>
          <a:xfrm>
            <a:off x="519838" y="364022"/>
            <a:ext cx="10759737" cy="1200329"/>
          </a:xfrm>
          <a:prstGeom prst="rect">
            <a:avLst/>
          </a:prstGeom>
        </p:spPr>
        <p:txBody>
          <a:bodyPr wrap="square">
            <a:spAutoFit/>
          </a:bodyPr>
          <a:lstStyle/>
          <a:p>
            <a:pPr algn="ctr"/>
            <a:r>
              <a:rPr lang="en-US" sz="3600" b="1" dirty="0">
                <a:latin typeface="Arial" panose="020B0604020202020204" pitchFamily="34" charset="0"/>
              </a:rPr>
              <a:t>Customs transit</a:t>
            </a:r>
            <a:endParaRPr lang="pl-PL" sz="3600" dirty="0"/>
          </a:p>
          <a:p>
            <a:pPr algn="ctr"/>
            <a:endParaRPr lang="pl-PL" sz="3600" dirty="0"/>
          </a:p>
        </p:txBody>
      </p:sp>
    </p:spTree>
    <p:extLst>
      <p:ext uri="{BB962C8B-B14F-4D97-AF65-F5344CB8AC3E}">
        <p14:creationId xmlns:p14="http://schemas.microsoft.com/office/powerpoint/2010/main" val="21369798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5C1E09E-4547-4B2A-977E-2A9894A7D59F}"/>
              </a:ext>
            </a:extLst>
          </p:cNvPr>
          <p:cNvSpPr>
            <a:spLocks noGrp="1"/>
          </p:cNvSpPr>
          <p:nvPr>
            <p:ph type="title"/>
          </p:nvPr>
        </p:nvSpPr>
        <p:spPr>
          <a:xfrm>
            <a:off x="926976" y="2840854"/>
            <a:ext cx="10515600" cy="3107185"/>
          </a:xfrm>
        </p:spPr>
        <p:txBody>
          <a:bodyPr>
            <a:noAutofit/>
          </a:bodyPr>
          <a:lstStyle/>
          <a:p>
            <a:r>
              <a:rPr lang="pl-PL" sz="1800" b="1" u="sng" dirty="0"/>
              <a:t/>
            </a:r>
            <a:br>
              <a:rPr lang="pl-PL" sz="1800" b="1" u="sng" dirty="0"/>
            </a:br>
            <a:r>
              <a:rPr lang="pl-PL" sz="1800" b="1" u="sng" dirty="0"/>
              <a:t/>
            </a:r>
            <a:br>
              <a:rPr lang="pl-PL" sz="1800" b="1" u="sng" dirty="0"/>
            </a:br>
            <a:r>
              <a:rPr lang="pl-PL" sz="1800" b="1" u="sng" dirty="0"/>
              <a:t/>
            </a:r>
            <a:br>
              <a:rPr lang="pl-PL" sz="1800" b="1" u="sng" dirty="0"/>
            </a:br>
            <a:r>
              <a:rPr lang="pl-PL" sz="1800" b="1" u="sng" dirty="0"/>
              <a:t/>
            </a:r>
            <a:br>
              <a:rPr lang="pl-PL" sz="1800" b="1" u="sng" dirty="0"/>
            </a:br>
            <a:r>
              <a:rPr lang="pl-PL" sz="1800" i="1" dirty="0"/>
              <a:t/>
            </a:r>
            <a:br>
              <a:rPr lang="pl-PL" sz="1800" i="1" dirty="0"/>
            </a:br>
            <a:r>
              <a:rPr lang="pl-PL" sz="1800" i="1" dirty="0"/>
              <a:t/>
            </a:r>
            <a:br>
              <a:rPr lang="pl-PL" sz="1800" i="1" dirty="0"/>
            </a:br>
            <a:r>
              <a:rPr lang="pl-PL" sz="1800" i="1" dirty="0"/>
              <a:t/>
            </a:r>
            <a:br>
              <a:rPr lang="pl-PL" sz="1800" i="1" dirty="0"/>
            </a:br>
            <a:r>
              <a:rPr lang="pl-PL" sz="1800" i="1" dirty="0"/>
              <a:t/>
            </a:r>
            <a:br>
              <a:rPr lang="pl-PL" sz="1800" i="1" dirty="0"/>
            </a:br>
            <a:r>
              <a:rPr lang="pl-PL" sz="1800" i="1" dirty="0"/>
              <a:t/>
            </a:r>
            <a:br>
              <a:rPr lang="pl-PL" sz="1800" i="1" dirty="0"/>
            </a:br>
            <a:endParaRPr lang="pl-PL" sz="1800" i="1" dirty="0"/>
          </a:p>
        </p:txBody>
      </p:sp>
      <p:sp>
        <p:nvSpPr>
          <p:cNvPr id="3" name="Prostokąt 2">
            <a:extLst>
              <a:ext uri="{FF2B5EF4-FFF2-40B4-BE49-F238E27FC236}">
                <a16:creationId xmlns:a16="http://schemas.microsoft.com/office/drawing/2014/main" xmlns="" id="{1F27AE82-8C1A-42FF-9518-8EAC58ACF61D}"/>
              </a:ext>
            </a:extLst>
          </p:cNvPr>
          <p:cNvSpPr/>
          <p:nvPr/>
        </p:nvSpPr>
        <p:spPr>
          <a:xfrm>
            <a:off x="1188498" y="1207759"/>
            <a:ext cx="9815003" cy="5416868"/>
          </a:xfrm>
          <a:prstGeom prst="rect">
            <a:avLst/>
          </a:prstGeom>
        </p:spPr>
        <p:txBody>
          <a:bodyPr wrap="square">
            <a:spAutoFit/>
          </a:bodyPr>
          <a:lstStyle/>
          <a:p>
            <a:r>
              <a:rPr lang="en-US" sz="2400" dirty="0"/>
              <a:t>The TIR Convention establishes an international customs transit system with maximum facility to move goods:</a:t>
            </a:r>
            <a:endParaRPr lang="pl-PL" sz="2400" dirty="0"/>
          </a:p>
          <a:p>
            <a:r>
              <a:rPr lang="en-US" sz="2400" dirty="0"/>
              <a:t/>
            </a:r>
            <a:br>
              <a:rPr lang="en-US" sz="2400" dirty="0"/>
            </a:br>
            <a:r>
              <a:rPr lang="pl-PL" sz="2400" dirty="0"/>
              <a:t>- </a:t>
            </a:r>
            <a:r>
              <a:rPr lang="en-US" sz="2400" dirty="0"/>
              <a:t>in sealed vehicles;</a:t>
            </a:r>
            <a:br>
              <a:rPr lang="en-US" sz="2400" dirty="0"/>
            </a:br>
            <a:r>
              <a:rPr lang="pl-PL" sz="2400" dirty="0"/>
              <a:t>- </a:t>
            </a:r>
            <a:r>
              <a:rPr lang="en-US" sz="2400" dirty="0"/>
              <a:t>from a customs office of departure in one country to a customs office of destination in another country;</a:t>
            </a:r>
            <a:br>
              <a:rPr lang="en-US" sz="2400" dirty="0"/>
            </a:br>
            <a:r>
              <a:rPr lang="pl-PL" sz="2400" dirty="0"/>
              <a:t>- </a:t>
            </a:r>
            <a:r>
              <a:rPr lang="en-US" sz="2400" dirty="0"/>
              <a:t>without requiring extensive and time-consuming border checks at intermediate borders;</a:t>
            </a:r>
            <a:br>
              <a:rPr lang="en-US" sz="2400" dirty="0"/>
            </a:br>
            <a:r>
              <a:rPr lang="pl-PL" sz="2400" dirty="0"/>
              <a:t>- </a:t>
            </a:r>
            <a:r>
              <a:rPr lang="en-US" sz="2400" dirty="0"/>
              <a:t>while, at the same time, providing customs authorities with the required security and guarantees.</a:t>
            </a:r>
            <a:r>
              <a:rPr lang="en-US" dirty="0"/>
              <a:t/>
            </a:r>
            <a:br>
              <a:rPr lang="en-US" dirty="0"/>
            </a:br>
            <a:r>
              <a:rPr lang="en-US" dirty="0"/>
              <a:t/>
            </a:r>
            <a:br>
              <a:rPr lang="en-US" dirty="0"/>
            </a:br>
            <a:r>
              <a:rPr lang="pl-PL" i="1" dirty="0"/>
              <a:t/>
            </a:r>
            <a:br>
              <a:rPr lang="pl-PL" i="1" dirty="0"/>
            </a:br>
            <a:r>
              <a:rPr lang="pl-PL" b="1" i="1" u="sng" dirty="0"/>
              <a:t>How to </a:t>
            </a:r>
            <a:r>
              <a:rPr lang="pl-PL" b="1" i="1" u="sng" dirty="0" err="1"/>
              <a:t>fill</a:t>
            </a:r>
            <a:r>
              <a:rPr lang="pl-PL" b="1" i="1" u="sng" dirty="0"/>
              <a:t> in </a:t>
            </a:r>
            <a:r>
              <a:rPr lang="pl-PL" b="1" i="1" u="sng" dirty="0" err="1"/>
              <a:t>Carnet</a:t>
            </a:r>
            <a:r>
              <a:rPr lang="pl-PL" b="1" i="1" u="sng" dirty="0"/>
              <a:t> TIR</a:t>
            </a:r>
            <a:br>
              <a:rPr lang="pl-PL" b="1" i="1" u="sng" dirty="0"/>
            </a:br>
            <a:r>
              <a:rPr lang="pl-PL" altLang="pl-PL" sz="1600" dirty="0">
                <a:solidFill>
                  <a:srgbClr val="1155CC"/>
                </a:solidFill>
                <a:latin typeface="Arial" panose="020B0604020202020204" pitchFamily="34" charset="0"/>
                <a:cs typeface="Arial" panose="020B0604020202020204" pitchFamily="34" charset="0"/>
                <a:hlinkClick r:id="rId2"/>
              </a:rPr>
              <a:t>https://www.iru.org/sites/default/files/2017-03/How_to_fill_in_a_TIR_Carnet_EN_2.pdf</a:t>
            </a:r>
            <a:r>
              <a:rPr lang="pl-PL" altLang="pl-PL" sz="1600" dirty="0"/>
              <a:t> </a:t>
            </a:r>
            <a:r>
              <a:rPr lang="pl-PL" altLang="pl-PL" dirty="0">
                <a:latin typeface="Arial" panose="020B0604020202020204" pitchFamily="34" charset="0"/>
              </a:rPr>
              <a:t/>
            </a:r>
            <a:br>
              <a:rPr lang="pl-PL" altLang="pl-PL" dirty="0">
                <a:latin typeface="Arial" panose="020B0604020202020204" pitchFamily="34" charset="0"/>
              </a:rPr>
            </a:br>
            <a:r>
              <a:rPr lang="pl-PL" i="1" dirty="0"/>
              <a:t/>
            </a:r>
            <a:br>
              <a:rPr lang="pl-PL" i="1" dirty="0"/>
            </a:br>
            <a:endParaRPr lang="pl-PL" dirty="0"/>
          </a:p>
        </p:txBody>
      </p:sp>
      <p:sp>
        <p:nvSpPr>
          <p:cNvPr id="4" name="Prostokąt 3">
            <a:extLst>
              <a:ext uri="{FF2B5EF4-FFF2-40B4-BE49-F238E27FC236}">
                <a16:creationId xmlns:a16="http://schemas.microsoft.com/office/drawing/2014/main" xmlns="" id="{827B1073-BC83-487E-8F24-22255D0ABEEB}"/>
              </a:ext>
            </a:extLst>
          </p:cNvPr>
          <p:cNvSpPr/>
          <p:nvPr/>
        </p:nvSpPr>
        <p:spPr>
          <a:xfrm>
            <a:off x="4389704" y="439747"/>
            <a:ext cx="3994951" cy="584775"/>
          </a:xfrm>
          <a:prstGeom prst="rect">
            <a:avLst/>
          </a:prstGeom>
        </p:spPr>
        <p:txBody>
          <a:bodyPr wrap="square">
            <a:spAutoFit/>
          </a:bodyPr>
          <a:lstStyle/>
          <a:p>
            <a:pPr algn="ctr"/>
            <a:r>
              <a:rPr lang="pl-PL" sz="3200" b="1" i="1" dirty="0"/>
              <a:t>TIR CARNET</a:t>
            </a:r>
            <a:endParaRPr lang="pl-PL" sz="3200" i="1" dirty="0"/>
          </a:p>
        </p:txBody>
      </p:sp>
    </p:spTree>
    <p:extLst>
      <p:ext uri="{BB962C8B-B14F-4D97-AF65-F5344CB8AC3E}">
        <p14:creationId xmlns:p14="http://schemas.microsoft.com/office/powerpoint/2010/main" val="23023347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0408081-5179-4B8B-A0DE-4A3476162E7B}"/>
              </a:ext>
            </a:extLst>
          </p:cNvPr>
          <p:cNvSpPr>
            <a:spLocks noGrp="1"/>
          </p:cNvSpPr>
          <p:nvPr>
            <p:ph type="title"/>
          </p:nvPr>
        </p:nvSpPr>
        <p:spPr/>
        <p:txBody>
          <a:bodyPr/>
          <a:lstStyle/>
          <a:p>
            <a:endParaRPr lang="pl-PL"/>
          </a:p>
        </p:txBody>
      </p:sp>
      <p:pic>
        <p:nvPicPr>
          <p:cNvPr id="4" name="Obraz 3">
            <a:extLst>
              <a:ext uri="{FF2B5EF4-FFF2-40B4-BE49-F238E27FC236}">
                <a16:creationId xmlns:a16="http://schemas.microsoft.com/office/drawing/2014/main" xmlns="" id="{80A03B3F-36D5-4926-9045-53EF8915D5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4568" y="182562"/>
            <a:ext cx="4822864" cy="6492875"/>
          </a:xfrm>
          <a:prstGeom prst="rect">
            <a:avLst/>
          </a:prstGeom>
        </p:spPr>
      </p:pic>
    </p:spTree>
    <p:extLst>
      <p:ext uri="{BB962C8B-B14F-4D97-AF65-F5344CB8AC3E}">
        <p14:creationId xmlns:p14="http://schemas.microsoft.com/office/powerpoint/2010/main" val="26067449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7688F2A-C323-42AE-905F-02A92CF99E66}"/>
              </a:ext>
            </a:extLst>
          </p:cNvPr>
          <p:cNvSpPr>
            <a:spLocks noGrp="1"/>
          </p:cNvSpPr>
          <p:nvPr>
            <p:ph type="title"/>
          </p:nvPr>
        </p:nvSpPr>
        <p:spPr>
          <a:xfrm>
            <a:off x="3625451" y="533569"/>
            <a:ext cx="4515035" cy="772357"/>
          </a:xfrm>
        </p:spPr>
        <p:txBody>
          <a:bodyPr>
            <a:normAutofit/>
          </a:bodyPr>
          <a:lstStyle/>
          <a:p>
            <a:pPr algn="ctr" fontAlgn="t"/>
            <a:r>
              <a:rPr lang="pl-PL" b="1" dirty="0"/>
              <a:t>PP, PD, EA</a:t>
            </a:r>
            <a:endParaRPr lang="pl-PL" i="1" dirty="0"/>
          </a:p>
        </p:txBody>
      </p:sp>
      <p:sp>
        <p:nvSpPr>
          <p:cNvPr id="3" name="Prostokąt 2">
            <a:extLst>
              <a:ext uri="{FF2B5EF4-FFF2-40B4-BE49-F238E27FC236}">
                <a16:creationId xmlns:a16="http://schemas.microsoft.com/office/drawing/2014/main" xmlns="" id="{F5EF1D0B-2027-42FB-9C47-70930855539C}"/>
              </a:ext>
            </a:extLst>
          </p:cNvPr>
          <p:cNvSpPr/>
          <p:nvPr/>
        </p:nvSpPr>
        <p:spPr>
          <a:xfrm>
            <a:off x="640672" y="1467607"/>
            <a:ext cx="10910656" cy="5262979"/>
          </a:xfrm>
          <a:prstGeom prst="rect">
            <a:avLst/>
          </a:prstGeom>
        </p:spPr>
        <p:txBody>
          <a:bodyPr wrap="square">
            <a:spAutoFit/>
          </a:bodyPr>
          <a:lstStyle/>
          <a:p>
            <a:pPr marL="285750" indent="-285750">
              <a:buFontTx/>
              <a:buChar char="-"/>
            </a:pPr>
            <a:r>
              <a:rPr lang="en-US" sz="2400" dirty="0"/>
              <a:t>Preliminary Customs Confirmation (PP</a:t>
            </a:r>
            <a:r>
              <a:rPr lang="pl-PL" sz="2400" dirty="0"/>
              <a:t> – „pepeszka”</a:t>
            </a:r>
            <a:r>
              <a:rPr lang="en-US" sz="2400" dirty="0"/>
              <a:t>) </a:t>
            </a:r>
            <a:r>
              <a:rPr lang="pl-PL" sz="2400" dirty="0"/>
              <a:t> - </a:t>
            </a:r>
            <a:r>
              <a:rPr lang="pl-PL" sz="2400" dirty="0" err="1"/>
              <a:t>Consignee</a:t>
            </a:r>
            <a:r>
              <a:rPr lang="pl-PL" sz="2400" dirty="0"/>
              <a:t> </a:t>
            </a:r>
            <a:r>
              <a:rPr lang="pl-PL" sz="2400" dirty="0" err="1"/>
              <a:t>inform</a:t>
            </a:r>
            <a:r>
              <a:rPr lang="pl-PL" sz="2400" dirty="0"/>
              <a:t> a </a:t>
            </a:r>
            <a:r>
              <a:rPr lang="pl-PL" sz="2400" dirty="0" err="1"/>
              <a:t>customs</a:t>
            </a:r>
            <a:r>
              <a:rPr lang="pl-PL" sz="2400" dirty="0"/>
              <a:t> </a:t>
            </a:r>
            <a:r>
              <a:rPr lang="pl-PL" sz="2400" dirty="0" err="1"/>
              <a:t>about</a:t>
            </a:r>
            <a:r>
              <a:rPr lang="pl-PL" sz="2400" dirty="0"/>
              <a:t> import the </a:t>
            </a:r>
            <a:r>
              <a:rPr lang="pl-PL" sz="2400" dirty="0" err="1"/>
              <a:t>goods</a:t>
            </a:r>
            <a:r>
              <a:rPr lang="pl-PL" sz="2400" dirty="0"/>
              <a:t> from EU</a:t>
            </a:r>
          </a:p>
          <a:p>
            <a:pPr marL="285750" indent="-285750">
              <a:buFontTx/>
              <a:buChar char="-"/>
            </a:pPr>
            <a:endParaRPr lang="pl-PL" sz="2400" dirty="0"/>
          </a:p>
          <a:p>
            <a:pPr marL="285750" indent="-285750">
              <a:buFontTx/>
              <a:buChar char="-"/>
            </a:pPr>
            <a:r>
              <a:rPr lang="en-US" sz="2400" dirty="0"/>
              <a:t>Preliminary Customs Declaration (PD</a:t>
            </a:r>
            <a:r>
              <a:rPr lang="pl-PL" sz="2400" dirty="0"/>
              <a:t> – „</a:t>
            </a:r>
            <a:r>
              <a:rPr lang="pl-PL" sz="2400" dirty="0" err="1"/>
              <a:t>pdeszka</a:t>
            </a:r>
            <a:r>
              <a:rPr lang="pl-PL" sz="2400" dirty="0"/>
              <a:t>”</a:t>
            </a:r>
            <a:r>
              <a:rPr lang="en-US" sz="2400" dirty="0"/>
              <a:t>)</a:t>
            </a:r>
            <a:r>
              <a:rPr lang="pl-PL" sz="2400" dirty="0"/>
              <a:t> – </a:t>
            </a:r>
            <a:r>
              <a:rPr lang="pl-PL" sz="2400" dirty="0" err="1"/>
              <a:t>Consignee</a:t>
            </a:r>
            <a:r>
              <a:rPr lang="pl-PL" sz="2400" dirty="0"/>
              <a:t> </a:t>
            </a:r>
            <a:r>
              <a:rPr lang="pl-PL" sz="2400" dirty="0" err="1"/>
              <a:t>inform</a:t>
            </a:r>
            <a:r>
              <a:rPr lang="pl-PL" sz="2400" dirty="0"/>
              <a:t> a </a:t>
            </a:r>
            <a:r>
              <a:rPr lang="pl-PL" sz="2400" dirty="0" err="1"/>
              <a:t>customs</a:t>
            </a:r>
            <a:r>
              <a:rPr lang="pl-PL" sz="2400" dirty="0"/>
              <a:t> and </a:t>
            </a:r>
            <a:r>
              <a:rPr lang="pl-PL" sz="2400" dirty="0" err="1"/>
              <a:t>have</a:t>
            </a:r>
            <a:r>
              <a:rPr lang="pl-PL" sz="2400" dirty="0"/>
              <a:t> to</a:t>
            </a:r>
            <a:r>
              <a:rPr lang="ru-RU" sz="2400" dirty="0"/>
              <a:t> </a:t>
            </a:r>
            <a:r>
              <a:rPr lang="pl-PL" sz="2400" dirty="0" err="1"/>
              <a:t>provide</a:t>
            </a:r>
            <a:r>
              <a:rPr lang="pl-PL" sz="2400" dirty="0"/>
              <a:t>  </a:t>
            </a:r>
            <a:r>
              <a:rPr lang="en-US" sz="2400" dirty="0"/>
              <a:t>security and guarantees</a:t>
            </a:r>
            <a:r>
              <a:rPr lang="pl-PL" sz="2400" dirty="0"/>
              <a:t> </a:t>
            </a:r>
            <a:r>
              <a:rPr lang="pl-PL" sz="2400" dirty="0" err="1"/>
              <a:t>that</a:t>
            </a:r>
            <a:r>
              <a:rPr lang="pl-PL" sz="2400" dirty="0"/>
              <a:t> </a:t>
            </a:r>
            <a:r>
              <a:rPr lang="en-US" sz="2400" dirty="0">
                <a:latin typeface="Arial" panose="020B0604020202020204" pitchFamily="34" charset="0"/>
              </a:rPr>
              <a:t>duties, taxes </a:t>
            </a:r>
            <a:r>
              <a:rPr lang="pl-PL" sz="2400" dirty="0" err="1">
                <a:latin typeface="Arial" panose="020B0604020202020204" pitchFamily="34" charset="0"/>
              </a:rPr>
              <a:t>will</a:t>
            </a:r>
            <a:r>
              <a:rPr lang="pl-PL" sz="2400" dirty="0">
                <a:latin typeface="Arial" panose="020B0604020202020204" pitchFamily="34" charset="0"/>
              </a:rPr>
              <a:t> be </a:t>
            </a:r>
            <a:r>
              <a:rPr lang="pl-PL" sz="2400" dirty="0" err="1">
                <a:latin typeface="Arial" panose="020B0604020202020204" pitchFamily="34" charset="0"/>
              </a:rPr>
              <a:t>paid</a:t>
            </a:r>
            <a:endParaRPr lang="pl-PL" sz="2400" dirty="0">
              <a:latin typeface="Arial" panose="020B0604020202020204" pitchFamily="34" charset="0"/>
            </a:endParaRPr>
          </a:p>
          <a:p>
            <a:pPr marL="285750" indent="-285750">
              <a:buFontTx/>
              <a:buChar char="-"/>
            </a:pPr>
            <a:endParaRPr lang="pl-PL" sz="2400" dirty="0"/>
          </a:p>
          <a:p>
            <a:pPr marL="285750" indent="-285750">
              <a:buFontTx/>
              <a:buChar char="-"/>
            </a:pPr>
            <a:r>
              <a:rPr lang="pl-PL" sz="2400" dirty="0"/>
              <a:t>Preliminary </a:t>
            </a:r>
            <a:r>
              <a:rPr lang="pl-PL" sz="2400" dirty="0" err="1"/>
              <a:t>Customs</a:t>
            </a:r>
            <a:r>
              <a:rPr lang="pl-PL" sz="2400" dirty="0"/>
              <a:t> </a:t>
            </a:r>
            <a:r>
              <a:rPr lang="pl-PL" sz="2400" dirty="0" err="1"/>
              <a:t>Declaration</a:t>
            </a:r>
            <a:r>
              <a:rPr lang="pl-PL" sz="2400" dirty="0"/>
              <a:t> </a:t>
            </a:r>
            <a:r>
              <a:rPr lang="pl-PL" sz="2400" dirty="0" err="1"/>
              <a:t>type</a:t>
            </a:r>
            <a:r>
              <a:rPr lang="pl-PL" sz="2400" dirty="0"/>
              <a:t> EA  - </a:t>
            </a:r>
            <a:r>
              <a:rPr lang="pl-PL" sz="2400" dirty="0" err="1"/>
              <a:t>Customs</a:t>
            </a:r>
            <a:r>
              <a:rPr lang="pl-PL" sz="2400" dirty="0"/>
              <a:t> </a:t>
            </a:r>
            <a:r>
              <a:rPr lang="pl-PL" sz="2400" dirty="0" err="1"/>
              <a:t>clearance</a:t>
            </a:r>
            <a:r>
              <a:rPr lang="pl-PL" sz="2400" dirty="0"/>
              <a:t> </a:t>
            </a:r>
            <a:r>
              <a:rPr lang="pl-PL" sz="2400" dirty="0" err="1"/>
              <a:t>provide</a:t>
            </a:r>
            <a:r>
              <a:rPr lang="pl-PL" sz="2400" dirty="0"/>
              <a:t> on the </a:t>
            </a:r>
            <a:r>
              <a:rPr lang="pl-PL" sz="2400" dirty="0" err="1"/>
              <a:t>border</a:t>
            </a:r>
            <a:endParaRPr lang="pl-PL" sz="2400" dirty="0"/>
          </a:p>
          <a:p>
            <a:pPr marL="285750" indent="-285750">
              <a:buFontTx/>
              <a:buChar char="-"/>
            </a:pPr>
            <a:endParaRPr lang="pl-PL" sz="2400" dirty="0"/>
          </a:p>
          <a:p>
            <a:r>
              <a:rPr lang="pl-PL" sz="2400" i="1" dirty="0" err="1"/>
              <a:t>All</a:t>
            </a:r>
            <a:r>
              <a:rPr lang="pl-PL" sz="2400" i="1" dirty="0"/>
              <a:t> </a:t>
            </a:r>
            <a:r>
              <a:rPr lang="pl-PL" sz="2400" i="1" dirty="0" err="1"/>
              <a:t>documents</a:t>
            </a:r>
            <a:r>
              <a:rPr lang="pl-PL" sz="2400" i="1" dirty="0"/>
              <a:t> </a:t>
            </a:r>
            <a:r>
              <a:rPr lang="en-US" sz="2400" i="1" dirty="0"/>
              <a:t>issued by the customs office where the consignee is accredited) to be sent by e-mail to the releasing customs office</a:t>
            </a:r>
            <a:r>
              <a:rPr lang="pl-PL" sz="2400" i="1" dirty="0"/>
              <a:t>.</a:t>
            </a:r>
          </a:p>
          <a:p>
            <a:endParaRPr lang="pl-PL" sz="2400" i="1" dirty="0"/>
          </a:p>
          <a:p>
            <a:r>
              <a:rPr lang="pl-PL" sz="2400" i="1" dirty="0" err="1"/>
              <a:t>Number</a:t>
            </a:r>
            <a:r>
              <a:rPr lang="pl-PL" sz="2400" i="1" dirty="0"/>
              <a:t> PP, PD </a:t>
            </a:r>
            <a:r>
              <a:rPr lang="pl-PL" sz="2400" i="1" dirty="0" err="1"/>
              <a:t>or</a:t>
            </a:r>
            <a:r>
              <a:rPr lang="pl-PL" sz="2400" i="1" dirty="0"/>
              <a:t> EA </a:t>
            </a:r>
            <a:r>
              <a:rPr lang="pl-PL" sz="2400" i="1" dirty="0" err="1"/>
              <a:t>should</a:t>
            </a:r>
            <a:r>
              <a:rPr lang="pl-PL" sz="2400" i="1" dirty="0"/>
              <a:t> be </a:t>
            </a:r>
            <a:r>
              <a:rPr lang="pl-PL" sz="2400" i="1" dirty="0" err="1"/>
              <a:t>notice</a:t>
            </a:r>
            <a:r>
              <a:rPr lang="pl-PL" sz="2400" i="1" dirty="0"/>
              <a:t> in CMR</a:t>
            </a:r>
          </a:p>
          <a:p>
            <a:pPr marL="285750" indent="-285750">
              <a:buFontTx/>
              <a:buChar char="-"/>
            </a:pPr>
            <a:endParaRPr lang="pl-PL" sz="2400" dirty="0"/>
          </a:p>
        </p:txBody>
      </p:sp>
    </p:spTree>
    <p:extLst>
      <p:ext uri="{BB962C8B-B14F-4D97-AF65-F5344CB8AC3E}">
        <p14:creationId xmlns:p14="http://schemas.microsoft.com/office/powerpoint/2010/main" val="14959810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klepienie niebieskie">
  <a:themeElements>
    <a:clrScheme name="Sklepienie niebieskie">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Sklepienie niebieski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klepienie niebieski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Niebo</Template>
  <TotalTime>930</TotalTime>
  <Words>538</Words>
  <Application>Microsoft Office PowerPoint</Application>
  <PresentationFormat>Niestandardowy</PresentationFormat>
  <Paragraphs>73</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Sklepienie niebieskie</vt:lpstr>
      <vt:lpstr>SHIPPING OF GOODS BEYOND THE EU BORDERS  Carriage of cargo Ukraine  - neutral goods - dangerous goods -animals</vt:lpstr>
      <vt:lpstr>DOCUMENTS FOR TRANSPORT  ·license for pursue an international transport are released by Main Inspectorate of Road Transport  · Bi-lateral permit"short", general, transit, third-country permits, (PL - UA)  Permits are released by Office of International Transport. </vt:lpstr>
      <vt:lpstr>DOCUMENT FOR NEUTRAL GOODS  ·CMR consignment note ·Invoice ·EX-1 - export declaration  · Customs Transit (Сarnet TIR, financial guarantees. PP,PD,EA ) ·Specification of loads ·Certificate of origin and other certificates (sender makes them in suitable offices). </vt:lpstr>
      <vt:lpstr>CMR consignment note</vt:lpstr>
      <vt:lpstr>Prezentacja programu PowerPoint</vt:lpstr>
      <vt:lpstr>Prezentacja programu PowerPoint</vt:lpstr>
      <vt:lpstr>         </vt:lpstr>
      <vt:lpstr>Prezentacja programu PowerPoint</vt:lpstr>
      <vt:lpstr>PP, PD, EA</vt:lpstr>
      <vt:lpstr>DOCUMENTS FOR TRANSPORT DANGEROUS LOADS   ·CMR ·Invoice ·EX-1 ·Specification (MSDS) ·Certificate of provenance and others certifications (sender makes them in adequates offices)  ·TIR, financial guarantee, PP,PD,EA + list of documents for DG </vt:lpstr>
      <vt:lpstr>Prezentacja programu PowerPoint</vt:lpstr>
      <vt:lpstr>Prezentacja programu PowerPoint</vt:lpstr>
      <vt:lpstr>ADR Transport Document</vt:lpstr>
      <vt:lpstr>DOCUMENTS FOR TRANSPORT ANIMALS  ·CMR ·Ex-1 ·Invoice ·Specification ·TIR, financial guarantee, PP, PD, EA ·Vet certificate (made by sender) ·Passport for animals (made by sender, SEPARATE PASSPORT FOR EVERY ANIMAL) ·Permission for import into receiver country   Check-in animals is available only after receiving by importer a permission from Department of Vet of Ministry of Agriculture and Food.   </vt:lpstr>
      <vt:lpstr>Literature/bibliography:         Literature/bibliography:  1. Transport i Spedycja międzynarodowa w handlu zagranicznym, Andrzej Sikorski, Oddk Gdańsk 2013 2. Transport i Spedycja Cz2, Radosław Kacperczyk, Difin 2010 Spedycja, Eugenisz Januła, Teresa Truś, Żaneta Gutowska, Difin 2013 3. http://www.zmpd.pl 4. https://www.iru.org/innovation/e-cmr 5. http://www.tks.ru 6. http://www.prawoprzewoznika.pl/jak-czytac-list-przewozowy-cmr 7.https://www.unece.org/fileadmin/DAM/trans/danger/publi/adr/adr2011/English/Part3.pdf 8. http://tbncom.com/forum/247-1619-1 9. https://trademaster.ua/zakon/1510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Marek Majewski</dc:creator>
  <cp:lastModifiedBy>Kemot</cp:lastModifiedBy>
  <cp:revision>53</cp:revision>
  <dcterms:created xsi:type="dcterms:W3CDTF">2018-11-20T15:51:46Z</dcterms:created>
  <dcterms:modified xsi:type="dcterms:W3CDTF">2018-12-17T16:34:12Z</dcterms:modified>
</cp:coreProperties>
</file>