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handoutMasterIdLst>
    <p:handoutMasterId r:id="rId23"/>
  </p:handoutMasterIdLst>
  <p:sldIdLst>
    <p:sldId id="263" r:id="rId2"/>
    <p:sldId id="393" r:id="rId3"/>
    <p:sldId id="416" r:id="rId4"/>
    <p:sldId id="417" r:id="rId5"/>
    <p:sldId id="423" r:id="rId6"/>
    <p:sldId id="422" r:id="rId7"/>
    <p:sldId id="424" r:id="rId8"/>
    <p:sldId id="425" r:id="rId9"/>
    <p:sldId id="396" r:id="rId10"/>
    <p:sldId id="426" r:id="rId11"/>
    <p:sldId id="427" r:id="rId12"/>
    <p:sldId id="428" r:id="rId13"/>
    <p:sldId id="429" r:id="rId14"/>
    <p:sldId id="430" r:id="rId15"/>
    <p:sldId id="394" r:id="rId16"/>
    <p:sldId id="431" r:id="rId17"/>
    <p:sldId id="432" r:id="rId18"/>
    <p:sldId id="395" r:id="rId19"/>
    <p:sldId id="433" r:id="rId20"/>
    <p:sldId id="412" r:id="rId21"/>
  </p:sldIdLst>
  <p:sldSz cx="9144000" cy="6858000" type="screen4x3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3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Serdoura" initials="HS" lastIdx="1" clrIdx="0">
    <p:extLst>
      <p:ext uri="{19B8F6BF-5375-455C-9EA6-DF929625EA0E}">
        <p15:presenceInfo xmlns:p15="http://schemas.microsoft.com/office/powerpoint/2012/main" userId="a7c9f069a02a41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D"/>
    <a:srgbClr val="0077C8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931" autoAdjust="0"/>
  </p:normalViewPr>
  <p:slideViewPr>
    <p:cSldViewPr>
      <p:cViewPr varScale="1">
        <p:scale>
          <a:sx n="56" d="100"/>
          <a:sy n="56" d="100"/>
        </p:scale>
        <p:origin x="1542" y="66"/>
      </p:cViewPr>
      <p:guideLst>
        <p:guide orient="horz" pos="1752"/>
        <p:guide pos="2880"/>
        <p:guide orient="horz" pos="3203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36" d="100"/>
          <a:sy n="36" d="100"/>
        </p:scale>
        <p:origin x="2178" y="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2T16:30:42.559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11EF-4686-476C-84CB-5BF8C486D564}" type="datetimeFigureOut">
              <a:rPr lang="pt-PT" smtClean="0"/>
              <a:t>02/02/2019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AD4D-1495-41FA-B4AF-D116E28047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57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8851-8B03-4FE9-BB4D-3F1448D2A907}" type="datetimeFigureOut">
              <a:rPr lang="pt-PT" smtClean="0"/>
              <a:t>02/02/2019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F3FEF-75CA-4BC8-B180-A726665E4D0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77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Welcome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Webquests</a:t>
            </a:r>
            <a:r>
              <a:rPr lang="pt-PT" dirty="0"/>
              <a:t> in CLIL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settings</a:t>
            </a:r>
            <a:r>
              <a:rPr lang="pt-PT" dirty="0"/>
              <a:t>, </a:t>
            </a:r>
            <a:r>
              <a:rPr lang="pt-PT" dirty="0" err="1"/>
              <a:t>part</a:t>
            </a:r>
            <a:r>
              <a:rPr lang="pt-PT" dirty="0"/>
              <a:t> I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Blended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Learners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err="1"/>
              <a:t>will</a:t>
            </a:r>
            <a:r>
              <a:rPr lang="pt-PT"/>
              <a:t> ta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3FEF-75CA-4BC8-B180-A726665E4D0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01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3FEF-75CA-4BC8-B180-A726665E4D0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094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DD14561-7622-4200-81F7-CC8BC7199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2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13BD3-2EB2-411A-95A7-E676E5979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9FFBA0DB-CC3C-44E9-9FE5-B5CD13E0E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1B09AFFA-3743-4354-A71A-E898A7D1D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F9353AA3-8456-4755-A3E0-177BDD493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D61189D7-1B4C-4C1B-9A0D-CC85C0BA6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F27AB228-2D4E-427D-B293-C0F8F1921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73203CFE-37A2-433F-91A3-16A5D7936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C210FAD2-D729-42E7-B271-0AB959BFB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2C1C4AE6-A9EF-4381-80D5-ABFC98BB6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64159889-5AA1-44DA-86C2-1164410F7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687D7A-572D-4A9F-AAE4-B07C532D5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0D5ABCDA-3984-4AF7-B134-A0BD94E0D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500DA9DD-4DBC-4540-B388-D11EE43F5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21000" r="-1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58EE1B0C-5214-4BD3-9B32-6AC6EAF8A44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"/>
            <a:ext cx="9144000" cy="69306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15" r:id="rId9"/>
    <p:sldLayoutId id="2147483912" r:id="rId10"/>
    <p:sldLayoutId id="2147483908" r:id="rId11"/>
    <p:sldLayoutId id="2147483909" r:id="rId12"/>
    <p:sldLayoutId id="2147483910" r:id="rId13"/>
    <p:sldLayoutId id="2147483911" r:id="rId14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1" kern="1200">
          <a:solidFill>
            <a:srgbClr val="01509D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Adobe Gothic Std B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questcreator.carm.es/" TargetMode="External"/><Relationship Id="rId5" Type="http://schemas.openxmlformats.org/officeDocument/2006/relationships/hyperlink" Target="http://www.zunal.com/" TargetMode="Externa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zunal.com/webquest.php?w=400000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st.ly/list/26yt-webquests-pbl-for-the-timi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slideserve.com/embed/1130108" TargetMode="External"/><Relationship Id="rId12" Type="http://schemas.openxmlformats.org/officeDocument/2006/relationships/hyperlink" Target="https://www.teachingenglish.org.uk/article/webques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erve.com/hoai/a-webquest-about-webquests" TargetMode="External"/><Relationship Id="rId11" Type="http://schemas.openxmlformats.org/officeDocument/2006/relationships/hyperlink" Target="http://zunal.com/process.php?w=268014" TargetMode="External"/><Relationship Id="rId5" Type="http://schemas.openxmlformats.org/officeDocument/2006/relationships/hyperlink" Target="https://prezi.com/mtpqbfbfh2gx/the-use-of-web-quests-in-clil-settings/" TargetMode="External"/><Relationship Id="rId10" Type="http://schemas.openxmlformats.org/officeDocument/2006/relationships/hyperlink" Target="http://www.onestopenglish.com/teenagers/topic-based-materials/webquests/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mrscienceut.net/WebQues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ítulo 5"/>
          <p:cNvSpPr txBox="1">
            <a:spLocks/>
          </p:cNvSpPr>
          <p:nvPr/>
        </p:nvSpPr>
        <p:spPr bwMode="auto">
          <a:xfrm>
            <a:off x="0" y="206639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3200" b="1" spc="300" dirty="0">
                <a:latin typeface="Calibri"/>
              </a:rPr>
              <a:t>              </a:t>
            </a:r>
            <a:r>
              <a:rPr lang="pt-PT" sz="3200" b="1" spc="300" dirty="0" err="1">
                <a:latin typeface="Calibri"/>
              </a:rPr>
              <a:t>Learning</a:t>
            </a:r>
            <a:r>
              <a:rPr lang="pt-PT" sz="3200" b="1" spc="300" dirty="0">
                <a:latin typeface="Calibri"/>
              </a:rPr>
              <a:t> </a:t>
            </a:r>
            <a:r>
              <a:rPr lang="pt-PT" sz="3200" b="1" spc="300" dirty="0" err="1">
                <a:latin typeface="Calibri"/>
              </a:rPr>
              <a:t>Event</a:t>
            </a:r>
            <a:endParaRPr lang="pt-PT" sz="3200" b="1" spc="300" dirty="0">
              <a:latin typeface="Calibri"/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 bwMode="auto">
          <a:xfrm>
            <a:off x="467544" y="5469366"/>
            <a:ext cx="8208912" cy="8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1400" spc="300" noProof="0" dirty="0">
                <a:latin typeface="Calibri"/>
              </a:rPr>
              <a:t>04th </a:t>
            </a:r>
            <a:r>
              <a:rPr lang="pt-PT" sz="1400" spc="300" dirty="0" err="1">
                <a:latin typeface="Calibri"/>
              </a:rPr>
              <a:t>February</a:t>
            </a:r>
            <a:r>
              <a:rPr lang="pt-PT" sz="1400" spc="300" noProof="0" dirty="0">
                <a:latin typeface="Calibri"/>
              </a:rPr>
              <a:t> 2</a:t>
            </a:r>
            <a:r>
              <a:rPr lang="pt-PT" sz="1400" spc="300" dirty="0">
                <a:latin typeface="Calibri"/>
              </a:rPr>
              <a:t>019</a:t>
            </a:r>
            <a:endParaRPr lang="pt-PT" sz="1400" spc="300" noProof="0" dirty="0">
              <a:latin typeface="Calibri"/>
            </a:endParaRPr>
          </a:p>
          <a:p>
            <a:pPr lvl="0"/>
            <a:r>
              <a:rPr lang="pt-PT" sz="1400" spc="300" dirty="0">
                <a:latin typeface="Calibri"/>
              </a:rPr>
              <a:t>Helena Serdoura | AEMarcoCanaveses, Portugal</a:t>
            </a:r>
            <a:endParaRPr kumimoji="0" lang="pt-PT" sz="140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81328"/>
            <a:ext cx="2106979" cy="45641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EE8DE0D-96E1-4AC5-8E18-C7EFA506CC6D}"/>
              </a:ext>
            </a:extLst>
          </p:cNvPr>
          <p:cNvSpPr txBox="1"/>
          <p:nvPr/>
        </p:nvSpPr>
        <p:spPr>
          <a:xfrm>
            <a:off x="1115616" y="1695971"/>
            <a:ext cx="69127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/>
              <a:t>The</a:t>
            </a:r>
            <a:r>
              <a:rPr lang="pt-PT" sz="4000" b="1" dirty="0"/>
              <a:t> use </a:t>
            </a:r>
            <a:r>
              <a:rPr lang="pt-PT" sz="4000" b="1" dirty="0" err="1"/>
              <a:t>of</a:t>
            </a:r>
            <a:r>
              <a:rPr lang="pt-PT" sz="4000" b="1" dirty="0"/>
              <a:t> </a:t>
            </a:r>
            <a:r>
              <a:rPr lang="pt-PT" sz="4000" b="1" dirty="0" err="1"/>
              <a:t>Webquests</a:t>
            </a:r>
            <a:r>
              <a:rPr lang="pt-PT" sz="4000" b="1" dirty="0"/>
              <a:t> </a:t>
            </a:r>
          </a:p>
          <a:p>
            <a:pPr algn="ctr"/>
            <a:endParaRPr lang="pt-PT" sz="4000" b="1" dirty="0"/>
          </a:p>
          <a:p>
            <a:pPr algn="ctr"/>
            <a:endParaRPr lang="pt-PT" sz="4000" b="1" dirty="0"/>
          </a:p>
          <a:p>
            <a:pPr algn="ctr"/>
            <a:endParaRPr lang="pt-PT" sz="4000" b="1" dirty="0"/>
          </a:p>
          <a:p>
            <a:pPr algn="ctr"/>
            <a:endParaRPr lang="pt-PT" sz="1000" b="1" dirty="0"/>
          </a:p>
          <a:p>
            <a:pPr algn="ctr"/>
            <a:r>
              <a:rPr lang="pt-PT" sz="4000" b="1" dirty="0"/>
              <a:t>in CLIL </a:t>
            </a:r>
            <a:r>
              <a:rPr lang="pt-PT" sz="4000" b="1" dirty="0" err="1"/>
              <a:t>learning</a:t>
            </a:r>
            <a:r>
              <a:rPr lang="pt-PT" sz="4000" b="1" dirty="0"/>
              <a:t> </a:t>
            </a:r>
            <a:r>
              <a:rPr lang="pt-PT" sz="4000" b="1" dirty="0" err="1"/>
              <a:t>settings</a:t>
            </a:r>
            <a:endParaRPr lang="pt-PT" sz="4000" b="1" dirty="0"/>
          </a:p>
          <a:p>
            <a:pPr algn="ctr"/>
            <a:endParaRPr lang="pt-PT" sz="4000" b="1" dirty="0"/>
          </a:p>
          <a:p>
            <a:pPr algn="ctr"/>
            <a:endParaRPr lang="pt-PT" sz="4000" b="1" dirty="0"/>
          </a:p>
        </p:txBody>
      </p:sp>
      <p:pic>
        <p:nvPicPr>
          <p:cNvPr id="9" name="Imagem 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E878792-1F4A-46E5-A3EC-DAE835F95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8787"/>
            <a:ext cx="3105150" cy="2971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3EDF240-1DBD-4DDE-9B47-E1F1F1B29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2437229" cy="7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9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CONSTRUCTIVIST PERSPECTIVE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7" y="2148599"/>
            <a:ext cx="7068536" cy="39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7" y="2148599"/>
            <a:ext cx="7068535" cy="39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83" y="2148599"/>
            <a:ext cx="7007903" cy="39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83" y="2166702"/>
            <a:ext cx="7007903" cy="3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AUTHENTICITY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" y="2175235"/>
            <a:ext cx="3619002" cy="20363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D182FE-F709-4C51-9427-D157D8FA7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80746"/>
            <a:ext cx="3620097" cy="2036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A89214-EF43-4421-8764-935684288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1" y="2136925"/>
            <a:ext cx="3642613" cy="203630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E75CA44-DADE-4B16-907E-6F4508986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75" y="4266420"/>
            <a:ext cx="3666429" cy="20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HOW TO USE WEBQUESTS IN CLIL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START</a:t>
            </a:r>
          </a:p>
          <a:p>
            <a:pPr lvl="0"/>
            <a:endParaRPr lang="pt-PT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Read about what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webquests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use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webquests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created by other teachers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Choose a topic you would like your students to work on and find web resources (images, videos, texts) about 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the kind of task you want your students to 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an outline for your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webquest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8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HOW TO USE WEBQUESTS IN CLIL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START</a:t>
            </a:r>
            <a:endParaRPr lang="pt-PT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your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webquests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You can use: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www.zunal.com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www.webquestcreator.carm.es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 clear, concise and engaging activities for all the components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 criteria / rubrics to evaluate the task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4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TASKS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Explore 2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WebQuests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WebQuest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WebQuest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CLIL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pt-PT" dirty="0">
                <a:solidFill>
                  <a:schemeClr val="accent1"/>
                </a:solidFill>
                <a:latin typeface="Calibri" panose="020F0502020204030204" pitchFamily="34" charset="0"/>
              </a:rPr>
              <a:t>By the end of this workshop, you will create an engaging WebQuest to post in the project’s Website and eTwinning </a:t>
            </a:r>
            <a:r>
              <a:rPr lang="en-US" altLang="pt-PT" dirty="0" err="1">
                <a:solidFill>
                  <a:schemeClr val="accent1"/>
                </a:solidFill>
                <a:latin typeface="Calibri" panose="020F0502020204030204" pitchFamily="34" charset="0"/>
              </a:rPr>
              <a:t>TwinSpace</a:t>
            </a:r>
            <a:r>
              <a:rPr lang="en-US" altLang="pt-PT" dirty="0">
                <a:solidFill>
                  <a:schemeClr val="accent1"/>
                </a:solidFill>
                <a:latin typeface="Calibri" panose="020F0502020204030204" pitchFamily="34" charset="0"/>
              </a:rPr>
              <a:t>, use with your students and share with your partners in the Blended Mobility of School Learners, in Portugal.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5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TASK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D5B7A7-9ED3-4691-B035-1BC5381AF005}"/>
              </a:ext>
            </a:extLst>
          </p:cNvPr>
          <p:cNvSpPr txBox="1"/>
          <p:nvPr/>
        </p:nvSpPr>
        <p:spPr>
          <a:xfrm>
            <a:off x="827584" y="19888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Please</a:t>
            </a:r>
            <a:r>
              <a:rPr lang="pt-PT" dirty="0"/>
              <a:t> </a:t>
            </a:r>
            <a:r>
              <a:rPr lang="pt-PT" dirty="0" err="1"/>
              <a:t>follow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WebQuest</a:t>
            </a:r>
            <a:r>
              <a:rPr lang="pt-PT" dirty="0"/>
              <a:t> link to </a:t>
            </a:r>
            <a:r>
              <a:rPr lang="pt-PT" dirty="0" err="1"/>
              <a:t>accomplish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tasks</a:t>
            </a:r>
            <a:r>
              <a:rPr lang="pt-PT" dirty="0"/>
              <a:t>:</a:t>
            </a:r>
          </a:p>
          <a:p>
            <a:pPr algn="ctr"/>
            <a:r>
              <a:rPr lang="pt-PT" dirty="0">
                <a:hlinkClick r:id="rId5"/>
              </a:rPr>
              <a:t>http://zunal.com/webquest.php?w=400000</a:t>
            </a:r>
            <a:r>
              <a:rPr lang="pt-PT" dirty="0"/>
              <a:t> 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 descr="Uma imagem com captura de ecrã&#10;&#10;Descrição gerada automaticamente">
            <a:hlinkClick r:id="rId5"/>
            <a:extLst>
              <a:ext uri="{FF2B5EF4-FFF2-40B4-BE49-F238E27FC236}">
                <a16:creationId xmlns:a16="http://schemas.microsoft.com/office/drawing/2014/main" id="{25106489-AD99-41DB-9CB7-649C257BF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28" y="2780136"/>
            <a:ext cx="5573344" cy="31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BIBLIOGRAPHY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406579" y="1519039"/>
            <a:ext cx="83418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Adapted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https://prezi.com/mtpqbfbfh2gx/the-use-of-web-quests-in-clil-settings/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https://www.slideserve.com/hoai/a-webquest-about-webquests#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https://www.slideserve.com/embed/1130108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https://list.ly/list/26yt-webquests-pbl-for-the-timid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https://mrscienceut.net/WebQuest.html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http://www.onestopenglish.com/teenagers/topic-based-materials/webquests/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http://zunal.com/process.php?w=268014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https://www.teachingenglish.org.uk/article/webquests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545DE2-911B-4EB9-B95A-FDEA1621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http://zunal.com/process.php?w=268014</a:t>
            </a: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04F6A7-276A-4BC3-B339-37C401E6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http://zunal.com/process.php?w=268014</a:t>
            </a: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B4FBB4-B8BD-4D3E-A31F-CEAB46D0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http://zunal.com/process.php?w=268014</a:t>
            </a: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WHAT IS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Dodge (1995). “An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inquiry-oriented activity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which some or all of the information that learners interact with comes from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the internet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optionally supplemented with videoconferencing”.</a:t>
            </a:r>
          </a:p>
          <a:p>
            <a:pPr>
              <a:lnSpc>
                <a:spcPct val="15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March (2007). “It is a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scaffolded learning structure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that uses links to essential resources on the World Wide Web and an authentic task to motivate students’ investigation of an open-ended question, development of individual expertise, and participation in a group process that transforms newly acquired information into a more sophisticated understanding”.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A3A036C-003D-4C57-9420-83AA4E43B541}"/>
              </a:ext>
            </a:extLst>
          </p:cNvPr>
          <p:cNvSpPr/>
          <p:nvPr/>
        </p:nvSpPr>
        <p:spPr>
          <a:xfrm>
            <a:off x="0" y="2290564"/>
            <a:ext cx="9144000" cy="22768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dirty="0" err="1">
                <a:latin typeface="Calibri" panose="020F0502020204030204" pitchFamily="34" charset="0"/>
              </a:rPr>
              <a:t>Thank</a:t>
            </a:r>
            <a:r>
              <a:rPr lang="pt-PT" sz="2800" b="1" dirty="0">
                <a:latin typeface="Calibri" panose="020F0502020204030204" pitchFamily="34" charset="0"/>
              </a:rPr>
              <a:t> </a:t>
            </a:r>
            <a:r>
              <a:rPr lang="pt-PT" sz="2800" b="1" dirty="0" err="1">
                <a:latin typeface="Calibri" panose="020F0502020204030204" pitchFamily="34" charset="0"/>
              </a:rPr>
              <a:t>you</a:t>
            </a:r>
            <a:r>
              <a:rPr lang="pt-PT" sz="2800" b="1" dirty="0">
                <a:latin typeface="Calibri" panose="020F0502020204030204" pitchFamily="34" charset="0"/>
              </a:rPr>
              <a:t>!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800" b="1" kern="1200" dirty="0">
              <a:latin typeface="Calibri" panose="020F0502020204030204" pitchFamily="34" charset="0"/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dirty="0" err="1">
                <a:latin typeface="Calibri" panose="020F0502020204030204" pitchFamily="34" charset="0"/>
              </a:rPr>
              <a:t>See</a:t>
            </a:r>
            <a:r>
              <a:rPr lang="pt-PT" sz="2800" b="1" dirty="0">
                <a:latin typeface="Calibri" panose="020F0502020204030204" pitchFamily="34" charset="0"/>
              </a:rPr>
              <a:t> </a:t>
            </a:r>
            <a:r>
              <a:rPr lang="pt-PT" sz="2800" b="1" dirty="0" err="1">
                <a:latin typeface="Calibri" panose="020F0502020204030204" pitchFamily="34" charset="0"/>
              </a:rPr>
              <a:t>you</a:t>
            </a:r>
            <a:r>
              <a:rPr lang="pt-PT" sz="2800" b="1" dirty="0">
                <a:latin typeface="Calibri" panose="020F0502020204030204" pitchFamily="34" charset="0"/>
              </a:rPr>
              <a:t> in Marco de Canaveses!</a:t>
            </a:r>
          </a:p>
        </p:txBody>
      </p:sp>
    </p:spTree>
    <p:extLst>
      <p:ext uri="{BB962C8B-B14F-4D97-AF65-F5344CB8AC3E}">
        <p14:creationId xmlns:p14="http://schemas.microsoft.com/office/powerpoint/2010/main" val="81457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Sets the stage and provides some background information.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DA5623D-96AC-4A7E-96E8-7981838BA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4" y="2310320"/>
            <a:ext cx="8028384" cy="3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Description of what the learner will have done at the end of the WebQuest.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25B035B2-8FC7-4737-8A4A-A456B43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348880"/>
            <a:ext cx="6459090" cy="39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Steps the learners should go through in accomplishing the task.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B035B2-8FC7-4737-8A4A-A456B43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928981" cy="38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 of information sources.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B035B2-8FC7-4737-8A4A-A456B43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497558"/>
            <a:ext cx="6603106" cy="3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Rubrics or criteria to evaluate students .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B035B2-8FC7-4737-8A4A-A456B43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6" y="2420888"/>
            <a:ext cx="7155927" cy="3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COMPONENTS OF A WEBQUEST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Summarizes what has been learned and encourages further learning. </a:t>
            </a:r>
          </a:p>
          <a:p>
            <a:pPr marL="742950" lvl="1" indent="-285750">
              <a:buFontTx/>
              <a:buChar char="-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B035B2-8FC7-4737-8A4A-A456B43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72276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CC17587-4F3B-422A-9A18-4C3FC9594087}"/>
              </a:ext>
            </a:extLst>
          </p:cNvPr>
          <p:cNvSpPr/>
          <p:nvPr/>
        </p:nvSpPr>
        <p:spPr>
          <a:xfrm>
            <a:off x="0" y="332656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CC33A-30DE-4D7D-BDFD-5EB51281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1962963" cy="4252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CE7D7CD-E581-4453-89DF-729F40876CA3}"/>
              </a:ext>
            </a:extLst>
          </p:cNvPr>
          <p:cNvSpPr/>
          <p:nvPr/>
        </p:nvSpPr>
        <p:spPr>
          <a:xfrm>
            <a:off x="-1176" y="1160808"/>
            <a:ext cx="9145176" cy="54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pt-PT" sz="2400" b="1" spc="300" dirty="0">
                <a:latin typeface="Calibri" panose="020F0502020204030204" pitchFamily="34" charset="0"/>
              </a:rPr>
              <a:t>WHY TO USE WEBQUESTS IN CLIL?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17912-4569-421A-9B1D-DAA06214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048"/>
            <a:ext cx="1789157" cy="5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D0C0EB-778B-4227-8F41-FDD67ACE6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9" y="162048"/>
            <a:ext cx="1584176" cy="958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91B4F0-71EF-457E-887D-335C7E4186B0}"/>
              </a:ext>
            </a:extLst>
          </p:cNvPr>
          <p:cNvSpPr txBox="1"/>
          <p:nvPr/>
        </p:nvSpPr>
        <p:spPr>
          <a:xfrm>
            <a:off x="371054" y="1704865"/>
            <a:ext cx="83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pt-P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CONSTRUCTIVIST PERSPECTIVE</a:t>
            </a: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F4B7AD-B581-4D77-B96A-BB2A5AF4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7" y="2131255"/>
            <a:ext cx="706853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NPROALV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005AAA"/>
      </a:accent1>
      <a:accent2>
        <a:srgbClr val="FFCC00"/>
      </a:accent2>
      <a:accent3>
        <a:srgbClr val="FF6633"/>
      </a:accent3>
      <a:accent4>
        <a:srgbClr val="99CC33"/>
      </a:accent4>
      <a:accent5>
        <a:srgbClr val="00CCFF"/>
      </a:accent5>
      <a:accent6>
        <a:srgbClr val="999999"/>
      </a:accent6>
      <a:hlink>
        <a:srgbClr val="0085FE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666D1D2A-85F5-453B-80E2-19DDAE3B3CC0}" vid="{A1AB2614-DB94-48D5-80FF-88BB9627199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3578</TotalTime>
  <Words>628</Words>
  <Application>Microsoft Office PowerPoint</Application>
  <PresentationFormat>Apresentação no Ecrã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Palatino Linotype</vt:lpstr>
      <vt:lpstr>Wingdings</vt:lpstr>
      <vt:lpstr>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Ramalho</dc:creator>
  <cp:lastModifiedBy>Helena Serdoura</cp:lastModifiedBy>
  <cp:revision>288</cp:revision>
  <cp:lastPrinted>2015-08-19T10:33:44Z</cp:lastPrinted>
  <dcterms:created xsi:type="dcterms:W3CDTF">2015-05-05T11:30:29Z</dcterms:created>
  <dcterms:modified xsi:type="dcterms:W3CDTF">2019-02-02T18:12:14Z</dcterms:modified>
</cp:coreProperties>
</file>