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>
      <p:cViewPr varScale="1">
        <p:scale>
          <a:sx n="79" d="100"/>
          <a:sy n="79" d="100"/>
        </p:scale>
        <p:origin x="-1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314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cs-CZ" smtClean="0"/>
              <a:pPr/>
              <a:t>4.2.2016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200" b="0" i="0" dirty="0" err="1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History</a:t>
            </a:r>
            <a:r>
              <a:rPr lang="cs-CZ" sz="5200" b="0" i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 </a:t>
            </a:r>
            <a:r>
              <a:rPr lang="cs-CZ" sz="5200" b="0" i="0" dirty="0" err="1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of</a:t>
            </a:r>
            <a:r>
              <a:rPr lang="cs-CZ" sz="5200" b="0" i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 Ostrava</a:t>
            </a:r>
            <a:endParaRPr lang="cs-CZ" sz="5200" b="0" i="0" dirty="0">
              <a:solidFill>
                <a:schemeClr val="tx1"/>
              </a:solidFill>
              <a:latin typeface="Century Schoolbook"/>
              <a:ea typeface="+mj-ea"/>
              <a:cs typeface="+mj-cs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495600" y="260648"/>
            <a:ext cx="7469728" cy="1656184"/>
            <a:chOff x="3765208" y="188640"/>
            <a:chExt cx="7469728" cy="1656184"/>
          </a:xfrm>
        </p:grpSpPr>
        <p:pic>
          <p:nvPicPr>
            <p:cNvPr id="3" name="Picture 2" descr="C:\Users\a.holasova\Documents\Etwinning\Teaching An Effective key to self-learning\Meeting 1 CZ Ostrava\logo projektu teaching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765208" y="188640"/>
              <a:ext cx="1754728" cy="1656184"/>
            </a:xfrm>
            <a:prstGeom prst="rect">
              <a:avLst/>
            </a:prstGeom>
            <a:noFill/>
          </p:spPr>
        </p:pic>
        <p:pic>
          <p:nvPicPr>
            <p:cNvPr id="4" name="Picture 2" descr="C:\Users\a.holasova\Documents\Etwinning\Teaching An Effective key to self-learning\erasmus+logo_mic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19936" y="188640"/>
              <a:ext cx="5715000" cy="1628775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07368" y="2204864"/>
            <a:ext cx="11451702" cy="115844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Teaching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: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An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effective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key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to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self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-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lerning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This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project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is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funded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by </a:t>
            </a:r>
            <a:r>
              <a:rPr lang="cs-CZ" sz="5200" dirty="0" err="1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European</a:t>
            </a:r>
            <a:r>
              <a:rPr lang="cs-CZ" sz="5200" dirty="0" smtClean="0">
                <a:solidFill>
                  <a:schemeClr val="bg1"/>
                </a:solidFill>
                <a:latin typeface="Century Schoolbook"/>
                <a:ea typeface="+mj-ea"/>
                <a:cs typeface="+mj-cs"/>
              </a:rPr>
              <a:t> Union.</a:t>
            </a:r>
            <a:endParaRPr kumimoji="0" lang="cs-CZ" sz="5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29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699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69000" contrast="-44000"/>
          </a:blip>
          <a:stretch>
            <a:fillRect/>
          </a:stretch>
        </p:blipFill>
        <p:spPr>
          <a:xfrm>
            <a:off x="-666430" y="-2070992"/>
            <a:ext cx="13329241" cy="917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548680"/>
            <a:ext cx="10515600" cy="11452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4900" b="1" dirty="0" smtClean="0">
                <a:solidFill>
                  <a:schemeClr val="tx2">
                    <a:lumMod val="10000"/>
                  </a:schemeClr>
                </a:solidFill>
              </a:rPr>
              <a:t>Development of Ostrava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34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0768"/>
            <a:ext cx="8858200" cy="48361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dirty="0" smtClean="0">
                <a:latin typeface="Calibri" pitchFamily="34" charset="0"/>
              </a:rPr>
              <a:t> </a:t>
            </a:r>
            <a:endParaRPr lang="cs-CZ" dirty="0" smtClean="0">
              <a:latin typeface="Calibri" pitchFamily="34" charset="0"/>
            </a:endParaRPr>
          </a:p>
          <a:p>
            <a:pPr algn="just"/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The first written record about Ostrava is from 1267. However, the development of Ostrava started in 1763 when the black coal was discovered near 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Landek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museum.</a:t>
            </a:r>
            <a:endParaRPr lang="cs-CZ" sz="28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In 1828 the first foundry was built in 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Vitkovice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. </a:t>
            </a:r>
            <a:endParaRPr lang="cs-CZ" sz="28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In 1951, the New Foundry in 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Kunčice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was opened. Nowadays, all mines in Ostrava are closed and the foundries in 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Vitkovice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s</a:t>
            </a: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t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opped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producing iron</a:t>
            </a:r>
            <a:r>
              <a:rPr lang="cs-CZ" sz="26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.</a:t>
            </a:r>
            <a:endParaRPr lang="cs-CZ" sz="2600" i="0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Obrázek 4" descr="50leta_SLÉVÁRNA 12.5.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0111" y="3573016"/>
            <a:ext cx="221188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2195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o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50000"/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10515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4900" b="1" dirty="0" smtClean="0">
                <a:solidFill>
                  <a:schemeClr val="tx2">
                    <a:lumMod val="10000"/>
                  </a:schemeClr>
                </a:solidFill>
              </a:rPr>
              <a:t>Ostrava ironworks</a:t>
            </a:r>
            <a:endParaRPr lang="cs-CZ" sz="3400" b="0" i="0" dirty="0">
              <a:solidFill>
                <a:schemeClr val="tx2">
                  <a:lumMod val="10000"/>
                </a:schemeClr>
              </a:solidFill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7408" y="1772816"/>
            <a:ext cx="6048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Ostrava became famous for its production of coal, iron, steel and various steel products made in 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Vitkovice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and 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Mittal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iron works. </a:t>
            </a:r>
            <a:endParaRPr lang="cs-CZ" sz="28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8" name="Obrázek 7" descr="5145545-ostrava-dolni-oblast-vitkovic-nk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4720">
            <a:off x="6888545" y="2618690"/>
            <a:ext cx="4444008" cy="2962672"/>
          </a:xfrm>
          <a:prstGeom prst="rect">
            <a:avLst/>
          </a:prstGeom>
          <a:ln>
            <a:solidFill>
              <a:schemeClr val="bg2">
                <a:lumMod val="95000"/>
                <a:lumOff val="5000"/>
              </a:schemeClr>
            </a:solidFill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 rot="20788879">
            <a:off x="7699858" y="56195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2">
                    <a:lumMod val="10000"/>
                  </a:schemeClr>
                </a:solidFill>
              </a:rPr>
              <a:t>Today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10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>‘s not </a:t>
            </a:r>
            <a:r>
              <a:rPr lang="cs-CZ" dirty="0" err="1" smtClean="0">
                <a:solidFill>
                  <a:schemeClr val="tx2">
                    <a:lumMod val="10000"/>
                  </a:schemeClr>
                </a:solidFill>
              </a:rPr>
              <a:t>Mittal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10000"/>
                  </a:schemeClr>
                </a:solidFill>
              </a:rPr>
              <a:t>but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10000"/>
                  </a:schemeClr>
                </a:solidFill>
              </a:rPr>
              <a:t>Lower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10000"/>
                  </a:schemeClr>
                </a:solidFill>
              </a:rPr>
              <a:t>Vitkovice</a:t>
            </a:r>
            <a:endParaRPr lang="cs-CZ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Obrázek 9" descr="vitkov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440" y="3789040"/>
            <a:ext cx="3642463" cy="273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  <a:t>Rozložení s nadpisem a obsahem (se seznamem)</a:t>
            </a:r>
            <a:endParaRPr lang="cs-CZ" sz="34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  <p:pic>
        <p:nvPicPr>
          <p:cNvPr id="7" name="Zástupný symbol pro obsah 6" descr="u6-grafika-muzea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74000" contrast="-32000"/>
          </a:blip>
          <a:stretch>
            <a:fillRect/>
          </a:stretch>
        </p:blipFill>
        <p:spPr>
          <a:xfrm>
            <a:off x="-625424" y="0"/>
            <a:ext cx="12817424" cy="6858000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9376" y="1628800"/>
            <a:ext cx="8568952" cy="4548163"/>
          </a:xfrm>
        </p:spPr>
        <p:txBody>
          <a:bodyPr/>
          <a:lstStyle/>
          <a:p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The area of the old factories in </a:t>
            </a:r>
            <a:r>
              <a:rPr lang="en-GB" sz="28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Vitkovice</a:t>
            </a:r>
            <a:r>
              <a:rPr lang="en-GB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became one of the largest preserved technical monuments. Tourists come and admire the old factory buildings in this unique industrial museum</a:t>
            </a: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None/>
            </a:pPr>
            <a:endParaRPr lang="cs-CZ" sz="2000" b="0" i="0" dirty="0">
              <a:solidFill>
                <a:schemeClr val="tx1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39416" y="332656"/>
            <a:ext cx="943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tx2">
                    <a:lumMod val="10000"/>
                  </a:schemeClr>
                </a:solidFill>
              </a:rPr>
              <a:t>Industrial museum</a:t>
            </a:r>
            <a:r>
              <a:rPr lang="en-GB" sz="24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cs-CZ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GB" dirty="0" smtClean="0"/>
              <a:t> 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Obrázek 8" descr="vitkovice-7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888" y="2996952"/>
            <a:ext cx="5832648" cy="369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  <a:t>Rozložení se dvěma obsahy (s obrázkem SmartArt)</a:t>
            </a:r>
            <a:endParaRPr lang="cs-CZ" sz="34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  <p:pic>
        <p:nvPicPr>
          <p:cNvPr id="10" name="Zástupný symbol pro obsah 9" descr="ostrava-landek-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 contrast="-37000"/>
          </a:blip>
          <a:stretch>
            <a:fillRect/>
          </a:stretch>
        </p:blipFill>
        <p:spPr>
          <a:xfrm>
            <a:off x="-420108" y="-891480"/>
            <a:ext cx="12612108" cy="7749480"/>
          </a:xfrm>
        </p:spPr>
      </p:pic>
      <p:pic>
        <p:nvPicPr>
          <p:cNvPr id="13" name="Zástupný symbol pro obsah 12" descr="kosti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377501">
            <a:off x="7821218" y="1159940"/>
            <a:ext cx="2145993" cy="160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ovéPole 10"/>
          <p:cNvSpPr txBox="1"/>
          <p:nvPr/>
        </p:nvSpPr>
        <p:spPr>
          <a:xfrm>
            <a:off x="623392" y="260648"/>
            <a:ext cx="11233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tx2">
                    <a:lumMod val="10000"/>
                  </a:schemeClr>
                </a:solidFill>
              </a:rPr>
              <a:t>Another great museum is </a:t>
            </a:r>
            <a:r>
              <a:rPr lang="en-GB" sz="4400" b="1" dirty="0" err="1" smtClean="0">
                <a:solidFill>
                  <a:schemeClr val="tx2">
                    <a:lumMod val="10000"/>
                  </a:schemeClr>
                </a:solidFill>
              </a:rPr>
              <a:t>Landek</a:t>
            </a:r>
            <a:r>
              <a:rPr lang="en-GB" sz="44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cs-CZ" sz="4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3352" y="1318022"/>
            <a:ext cx="76328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1) </a:t>
            </a:r>
            <a:r>
              <a:rPr lang="en-GB" sz="24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Landek</a:t>
            </a: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is a little hill on the outskirt of Ostrava near the river Odra. </a:t>
            </a:r>
            <a:endParaRPr lang="cs-CZ" sz="24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2) It is also one of the most important archaeological places in Europe. </a:t>
            </a:r>
            <a:endParaRPr lang="cs-CZ" sz="24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Bones of mammoths and primeval people were found there. </a:t>
            </a:r>
            <a:endParaRPr lang="cs-CZ" sz="24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Discovery of a small stone woman made </a:t>
            </a:r>
            <a:r>
              <a:rPr lang="en-GB" sz="2400" dirty="0" err="1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Landek</a:t>
            </a: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famous.</a:t>
            </a:r>
            <a:endParaRPr lang="cs-CZ" sz="24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3) The museum is located in an old coal mine. Tourists can go underground in a real mine lift and admire the mining exhibits in work. </a:t>
            </a:r>
            <a:endParaRPr lang="cs-CZ" sz="24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4) A unique geological place is nearby - the coal seam coming on the surface.</a:t>
            </a:r>
            <a:endParaRPr lang="cs-CZ" sz="24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5) For fun, tourists can visit the new rope centre, play tennis or borrow a boat. </a:t>
            </a:r>
            <a:endParaRPr lang="cs-CZ" sz="24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14" name="Obrázek 1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43422">
            <a:off x="8986340" y="4159099"/>
            <a:ext cx="2193954" cy="219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Obrázek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0176" y="3284984"/>
            <a:ext cx="98787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Obráze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6360" y="2257244"/>
            <a:ext cx="2664296" cy="210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199</Words>
  <Application>Microsoft Office PowerPoint</Application>
  <PresentationFormat>Vlastní</PresentationFormat>
  <Paragraphs>24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TS103031010</vt:lpstr>
      <vt:lpstr>History of Ostrava</vt:lpstr>
      <vt:lpstr>   Development of Ostrava </vt:lpstr>
      <vt:lpstr>   Ostrava ironworks</vt:lpstr>
      <vt:lpstr>Rozložení s nadpisem a obsahem (se seznamem)</vt:lpstr>
      <vt:lpstr>Rozložení se dvěma obsahy (s obrázkem SmartArt)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2013-12-30T19:13:58Z</dcterms:created>
  <dcterms:modified xsi:type="dcterms:W3CDTF">2016-02-04T21:17:29Z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