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4" r:id="rId4"/>
    <p:sldId id="258" r:id="rId5"/>
    <p:sldId id="267" r:id="rId6"/>
    <p:sldId id="275" r:id="rId7"/>
    <p:sldId id="276" r:id="rId8"/>
    <p:sldId id="278" r:id="rId9"/>
    <p:sldId id="270" r:id="rId10"/>
    <p:sldId id="269" r:id="rId11"/>
    <p:sldId id="271" r:id="rId12"/>
    <p:sldId id="272" r:id="rId13"/>
    <p:sldId id="280" r:id="rId14"/>
    <p:sldId id="281" r:id="rId15"/>
    <p:sldId id="285" r:id="rId16"/>
    <p:sldId id="287" r:id="rId17"/>
    <p:sldId id="286" r:id="rId18"/>
    <p:sldId id="282" r:id="rId19"/>
    <p:sldId id="262" r:id="rId20"/>
    <p:sldId id="261" r:id="rId21"/>
    <p:sldId id="264" r:id="rId22"/>
    <p:sldId id="283" r:id="rId23"/>
    <p:sldId id="284" r:id="rId24"/>
    <p:sldId id="260" r:id="rId2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94660"/>
  </p:normalViewPr>
  <p:slideViewPr>
    <p:cSldViewPr>
      <p:cViewPr varScale="1">
        <p:scale>
          <a:sx n="103" d="100"/>
          <a:sy n="103" d="100"/>
        </p:scale>
        <p:origin x="-16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0F85E26B-2B74-4105-ACE5-C0ACAEB2CE85}" type="datetimeFigureOut">
              <a:rPr lang="cs-CZ" smtClean="0"/>
              <a:pPr/>
              <a:t>4.2.2016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129EFE1-A911-4004-801F-2439068908BA}"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F85E26B-2B74-4105-ACE5-C0ACAEB2CE85}" type="datetimeFigureOut">
              <a:rPr lang="cs-CZ" smtClean="0"/>
              <a:pPr/>
              <a:t>4.2.2016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129EFE1-A911-4004-801F-2439068908BA}"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F85E26B-2B74-4105-ACE5-C0ACAEB2CE85}" type="datetimeFigureOut">
              <a:rPr lang="cs-CZ" smtClean="0"/>
              <a:pPr/>
              <a:t>4.2.2016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129EFE1-A911-4004-801F-2439068908BA}"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F85E26B-2B74-4105-ACE5-C0ACAEB2CE85}" type="datetimeFigureOut">
              <a:rPr lang="cs-CZ" smtClean="0"/>
              <a:pPr/>
              <a:t>4.2.2016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129EFE1-A911-4004-801F-2439068908BA}"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0F85E26B-2B74-4105-ACE5-C0ACAEB2CE85}" type="datetimeFigureOut">
              <a:rPr lang="cs-CZ" smtClean="0"/>
              <a:pPr/>
              <a:t>4.2.2016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129EFE1-A911-4004-801F-2439068908BA}"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0F85E26B-2B74-4105-ACE5-C0ACAEB2CE85}" type="datetimeFigureOut">
              <a:rPr lang="cs-CZ" smtClean="0"/>
              <a:pPr/>
              <a:t>4.2.2016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129EFE1-A911-4004-801F-2439068908BA}"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0F85E26B-2B74-4105-ACE5-C0ACAEB2CE85}" type="datetimeFigureOut">
              <a:rPr lang="cs-CZ" smtClean="0"/>
              <a:pPr/>
              <a:t>4.2.2016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129EFE1-A911-4004-801F-2439068908BA}"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0F85E26B-2B74-4105-ACE5-C0ACAEB2CE85}" type="datetimeFigureOut">
              <a:rPr lang="cs-CZ" smtClean="0"/>
              <a:pPr/>
              <a:t>4.2.2016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129EFE1-A911-4004-801F-2439068908BA}"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F85E26B-2B74-4105-ACE5-C0ACAEB2CE85}" type="datetimeFigureOut">
              <a:rPr lang="cs-CZ" smtClean="0"/>
              <a:pPr/>
              <a:t>4.2.2016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129EFE1-A911-4004-801F-2439068908BA}"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0F85E26B-2B74-4105-ACE5-C0ACAEB2CE85}" type="datetimeFigureOut">
              <a:rPr lang="cs-CZ" smtClean="0"/>
              <a:pPr/>
              <a:t>4.2.2016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129EFE1-A911-4004-801F-2439068908BA}"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0F85E26B-2B74-4105-ACE5-C0ACAEB2CE85}" type="datetimeFigureOut">
              <a:rPr lang="cs-CZ" smtClean="0"/>
              <a:pPr/>
              <a:t>4.2.2016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129EFE1-A911-4004-801F-2439068908BA}"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5E26B-2B74-4105-ACE5-C0ACAEB2CE85}" type="datetimeFigureOut">
              <a:rPr lang="cs-CZ" smtClean="0"/>
              <a:pPr/>
              <a:t>4.2.2016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29EFE1-A911-4004-801F-2439068908BA}"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vet-techniky-ostrava.cz/web/guest/detsky-svet"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svet-techniky-ostrava.cz/web/guest/svet-civilizac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svet-techniky-ostrava.cz/web/guest/svet-vedy-a-objev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svet-techniky-ostrava.cz/web/guest/svet-prirod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0"/>
            <a:ext cx="7772400" cy="1470025"/>
          </a:xfrm>
        </p:spPr>
        <p:txBody>
          <a:bodyPr/>
          <a:lstStyle/>
          <a:p>
            <a:r>
              <a:rPr lang="cs-CZ" b="1" dirty="0" smtClean="0">
                <a:solidFill>
                  <a:srgbClr val="FF0000"/>
                </a:solidFill>
              </a:rPr>
              <a:t>Project meeting in Ostrava</a:t>
            </a:r>
            <a:endParaRPr lang="cs-CZ" b="1" dirty="0">
              <a:solidFill>
                <a:srgbClr val="FF0000"/>
              </a:solidFill>
            </a:endParaRPr>
          </a:p>
        </p:txBody>
      </p:sp>
      <p:sp>
        <p:nvSpPr>
          <p:cNvPr id="3" name="Podnadpis 2"/>
          <p:cNvSpPr>
            <a:spLocks noGrp="1"/>
          </p:cNvSpPr>
          <p:nvPr>
            <p:ph type="subTitle" idx="1"/>
          </p:nvPr>
        </p:nvSpPr>
        <p:spPr>
          <a:xfrm>
            <a:off x="1259632" y="1124744"/>
            <a:ext cx="6400800" cy="1752600"/>
          </a:xfrm>
        </p:spPr>
        <p:txBody>
          <a:bodyPr/>
          <a:lstStyle/>
          <a:p>
            <a:r>
              <a:rPr lang="en-US" b="1" dirty="0" smtClean="0">
                <a:solidFill>
                  <a:schemeClr val="tx1"/>
                </a:solidFill>
              </a:rPr>
              <a:t>25 – 31 January 2015</a:t>
            </a:r>
          </a:p>
          <a:p>
            <a:r>
              <a:rPr lang="en-US" b="1" dirty="0" smtClean="0">
                <a:solidFill>
                  <a:schemeClr val="tx1"/>
                </a:solidFill>
              </a:rPr>
              <a:t>Czech Republic</a:t>
            </a:r>
            <a:endParaRPr lang="en-US" b="1" dirty="0">
              <a:solidFill>
                <a:schemeClr val="tx1"/>
              </a:solidFill>
            </a:endParaRPr>
          </a:p>
        </p:txBody>
      </p:sp>
      <p:pic>
        <p:nvPicPr>
          <p:cNvPr id="1026" name="Picture 2" descr="C:\Users\a.holasova\Documents\Etwinning\Teaching An Effective key to self-learning\Meeting 1 CZ Ostrava\logo projektu teaching.jpg"/>
          <p:cNvPicPr>
            <a:picLocks noChangeAspect="1" noChangeArrowheads="1"/>
          </p:cNvPicPr>
          <p:nvPr/>
        </p:nvPicPr>
        <p:blipFill>
          <a:blip r:embed="rId2" cstate="screen"/>
          <a:srcRect/>
          <a:stretch>
            <a:fillRect/>
          </a:stretch>
        </p:blipFill>
        <p:spPr bwMode="auto">
          <a:xfrm>
            <a:off x="3059832" y="2276872"/>
            <a:ext cx="2947447" cy="2781921"/>
          </a:xfrm>
          <a:prstGeom prst="rect">
            <a:avLst/>
          </a:prstGeom>
          <a:noFill/>
        </p:spPr>
      </p:pic>
      <p:pic>
        <p:nvPicPr>
          <p:cNvPr id="4" name="Picture 2" descr="C:\Users\a.holasova\Documents\Etwinning\Teaching An Effective key to self-learning\erasmus+logo_mic.jpg"/>
          <p:cNvPicPr>
            <a:picLocks noChangeAspect="1" noChangeArrowheads="1"/>
          </p:cNvPicPr>
          <p:nvPr/>
        </p:nvPicPr>
        <p:blipFill>
          <a:blip r:embed="rId3" cstate="screen"/>
          <a:srcRect/>
          <a:stretch>
            <a:fillRect/>
          </a:stretch>
        </p:blipFill>
        <p:spPr bwMode="auto">
          <a:xfrm>
            <a:off x="1835696" y="4941168"/>
            <a:ext cx="5715000" cy="1628775"/>
          </a:xfrm>
          <a:prstGeom prst="rect">
            <a:avLst/>
          </a:prstGeom>
          <a:noFill/>
        </p:spPr>
      </p:pic>
      <p:sp>
        <p:nvSpPr>
          <p:cNvPr id="6" name="TextovéPole 5"/>
          <p:cNvSpPr txBox="1"/>
          <p:nvPr/>
        </p:nvSpPr>
        <p:spPr>
          <a:xfrm>
            <a:off x="2094500" y="6480589"/>
            <a:ext cx="5472608" cy="461665"/>
          </a:xfrm>
          <a:prstGeom prst="rect">
            <a:avLst/>
          </a:prstGeom>
          <a:noFill/>
        </p:spPr>
        <p:txBody>
          <a:bodyPr wrap="square" rtlCol="0">
            <a:spAutoFit/>
          </a:bodyPr>
          <a:lstStyle/>
          <a:p>
            <a:r>
              <a:rPr lang="cs-CZ" sz="2400" dirty="0" err="1" smtClean="0"/>
              <a:t>This</a:t>
            </a:r>
            <a:r>
              <a:rPr lang="cs-CZ" sz="2400" dirty="0" smtClean="0"/>
              <a:t> </a:t>
            </a:r>
            <a:r>
              <a:rPr lang="cs-CZ" sz="2400" dirty="0" err="1" smtClean="0"/>
              <a:t>project</a:t>
            </a:r>
            <a:r>
              <a:rPr lang="cs-CZ" sz="2400" dirty="0" smtClean="0"/>
              <a:t> </a:t>
            </a:r>
            <a:r>
              <a:rPr lang="cs-CZ" sz="2400" dirty="0" err="1" smtClean="0"/>
              <a:t>is</a:t>
            </a:r>
            <a:r>
              <a:rPr lang="cs-CZ" sz="2400" dirty="0" smtClean="0"/>
              <a:t> </a:t>
            </a:r>
            <a:r>
              <a:rPr lang="cs-CZ" sz="2400" dirty="0" err="1" smtClean="0"/>
              <a:t>funded</a:t>
            </a:r>
            <a:r>
              <a:rPr lang="cs-CZ" sz="2400" dirty="0" smtClean="0"/>
              <a:t> by </a:t>
            </a:r>
            <a:r>
              <a:rPr lang="cs-CZ" sz="2400" dirty="0" err="1" smtClean="0"/>
              <a:t>European</a:t>
            </a:r>
            <a:r>
              <a:rPr lang="cs-CZ" sz="2400" dirty="0" smtClean="0"/>
              <a:t> Union.</a:t>
            </a:r>
            <a:endParaRPr lang="cs-CZ"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b="1" dirty="0" smtClean="0">
                <a:solidFill>
                  <a:srgbClr val="FF0000"/>
                </a:solidFill>
              </a:rPr>
              <a:t>Visitors can try some occupations</a:t>
            </a:r>
            <a:endParaRPr lang="en-US" b="1" dirty="0">
              <a:solidFill>
                <a:srgbClr val="FF0000"/>
              </a:solidFill>
            </a:endParaRPr>
          </a:p>
        </p:txBody>
      </p:sp>
      <p:pic>
        <p:nvPicPr>
          <p:cNvPr id="4" name="Zástupný symbol pro obsah 3" descr="DSCN4372.JPG"/>
          <p:cNvPicPr>
            <a:picLocks noGrp="1" noChangeAspect="1"/>
          </p:cNvPicPr>
          <p:nvPr>
            <p:ph idx="1"/>
          </p:nvPr>
        </p:nvPicPr>
        <p:blipFill>
          <a:blip r:embed="rId2" cstate="screen"/>
          <a:stretch>
            <a:fillRect/>
          </a:stretch>
        </p:blipFill>
        <p:spPr>
          <a:xfrm>
            <a:off x="1554691" y="1600200"/>
            <a:ext cx="6034617"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74638"/>
            <a:ext cx="9144000" cy="1143000"/>
          </a:xfrm>
        </p:spPr>
        <p:txBody>
          <a:bodyPr>
            <a:normAutofit/>
          </a:bodyPr>
          <a:lstStyle/>
          <a:p>
            <a:r>
              <a:rPr lang="en-US" b="1" dirty="0" smtClean="0">
                <a:solidFill>
                  <a:srgbClr val="FF0000"/>
                </a:solidFill>
              </a:rPr>
              <a:t>First cars used steam for their engine</a:t>
            </a:r>
            <a:endParaRPr lang="en-US" b="1" dirty="0">
              <a:solidFill>
                <a:srgbClr val="FF0000"/>
              </a:solidFill>
            </a:endParaRPr>
          </a:p>
        </p:txBody>
      </p:sp>
      <p:pic>
        <p:nvPicPr>
          <p:cNvPr id="6" name="Zástupný symbol pro obsah 5" descr="DSCN4389.JPG"/>
          <p:cNvPicPr>
            <a:picLocks noGrp="1" noChangeAspect="1"/>
          </p:cNvPicPr>
          <p:nvPr>
            <p:ph idx="1"/>
          </p:nvPr>
        </p:nvPicPr>
        <p:blipFill>
          <a:blip r:embed="rId2" cstate="screen"/>
          <a:stretch>
            <a:fillRect/>
          </a:stretch>
        </p:blipFill>
        <p:spPr>
          <a:xfrm>
            <a:off x="1554691" y="1600200"/>
            <a:ext cx="6034617"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dirty="0" smtClean="0">
                <a:solidFill>
                  <a:srgbClr val="FF0000"/>
                </a:solidFill>
              </a:rPr>
              <a:t>Try to produce enough electricity to turn on a radio and play a song</a:t>
            </a:r>
            <a:endParaRPr lang="en-US" b="1" dirty="0">
              <a:solidFill>
                <a:srgbClr val="FF0000"/>
              </a:solidFill>
            </a:endParaRPr>
          </a:p>
        </p:txBody>
      </p:sp>
      <p:pic>
        <p:nvPicPr>
          <p:cNvPr id="4" name="Zástupný symbol pro obsah 3" descr="DSCN4439.JPG"/>
          <p:cNvPicPr>
            <a:picLocks noGrp="1" noChangeAspect="1"/>
          </p:cNvPicPr>
          <p:nvPr>
            <p:ph idx="1"/>
          </p:nvPr>
        </p:nvPicPr>
        <p:blipFill>
          <a:blip r:embed="rId2" cstate="screen"/>
          <a:stretch>
            <a:fillRect/>
          </a:stretch>
        </p:blipFill>
        <p:spPr>
          <a:xfrm>
            <a:off x="1554691" y="1600200"/>
            <a:ext cx="6034617"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b="1" dirty="0" smtClean="0">
                <a:solidFill>
                  <a:srgbClr val="FF0000"/>
                </a:solidFill>
              </a:rPr>
              <a:t>Sound changes into </a:t>
            </a:r>
            <a:r>
              <a:rPr lang="en-US" b="1" dirty="0" err="1" smtClean="0">
                <a:solidFill>
                  <a:srgbClr val="FF0000"/>
                </a:solidFill>
              </a:rPr>
              <a:t>colours</a:t>
            </a:r>
            <a:endParaRPr lang="en-US" b="1" dirty="0">
              <a:solidFill>
                <a:srgbClr val="FF0000"/>
              </a:solidFill>
            </a:endParaRPr>
          </a:p>
        </p:txBody>
      </p:sp>
      <p:pic>
        <p:nvPicPr>
          <p:cNvPr id="4" name="Zástupný symbol pro obsah 3" descr="090120131563.jpg"/>
          <p:cNvPicPr>
            <a:picLocks noGrp="1" noChangeAspect="1"/>
          </p:cNvPicPr>
          <p:nvPr>
            <p:ph idx="1"/>
          </p:nvPr>
        </p:nvPicPr>
        <p:blipFill>
          <a:blip r:embed="rId2" cstate="screen"/>
          <a:stretch>
            <a:fillRect/>
          </a:stretch>
        </p:blipFill>
        <p:spPr>
          <a:xfrm>
            <a:off x="1554691" y="1600200"/>
            <a:ext cx="6034617"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smtClean="0">
                <a:solidFill>
                  <a:srgbClr val="FF0000"/>
                </a:solidFill>
              </a:rPr>
              <a:t>Science Museum Ostrava</a:t>
            </a:r>
            <a:endParaRPr lang="en-US" b="1" dirty="0">
              <a:solidFill>
                <a:srgbClr val="FF0000"/>
              </a:solidFill>
            </a:endParaRPr>
          </a:p>
        </p:txBody>
      </p:sp>
      <p:pic>
        <p:nvPicPr>
          <p:cNvPr id="4" name="Zástupný symbol pro obsah 3" descr="1.JPG"/>
          <p:cNvPicPr>
            <a:picLocks noGrp="1" noChangeAspect="1"/>
          </p:cNvPicPr>
          <p:nvPr>
            <p:ph idx="1"/>
          </p:nvPr>
        </p:nvPicPr>
        <p:blipFill>
          <a:blip r:embed="rId2" cstate="screen"/>
          <a:stretch>
            <a:fillRect/>
          </a:stretch>
        </p:blipFill>
        <p:spPr>
          <a:xfrm>
            <a:off x="251520" y="1628800"/>
            <a:ext cx="6034617"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ovéPole 4"/>
          <p:cNvSpPr txBox="1"/>
          <p:nvPr/>
        </p:nvSpPr>
        <p:spPr>
          <a:xfrm>
            <a:off x="6300192" y="2204864"/>
            <a:ext cx="2627784" cy="3046988"/>
          </a:xfrm>
          <a:prstGeom prst="rect">
            <a:avLst/>
          </a:prstGeom>
          <a:noFill/>
        </p:spPr>
        <p:txBody>
          <a:bodyPr wrap="square" rtlCol="0">
            <a:spAutoFit/>
          </a:bodyPr>
          <a:lstStyle/>
          <a:p>
            <a:pPr algn="ctr"/>
            <a:r>
              <a:rPr lang="en-US" sz="2400" b="1" dirty="0" smtClean="0"/>
              <a:t>In the large glass front side of the museum building you can see like in a mirror the panorama of lower </a:t>
            </a:r>
            <a:r>
              <a:rPr lang="en-US" sz="2400" b="1" dirty="0" err="1" smtClean="0"/>
              <a:t>Vítkovice</a:t>
            </a:r>
            <a:r>
              <a:rPr lang="en-US" sz="2400" b="1" dirty="0" smtClean="0"/>
              <a:t> areal and museum U6.</a:t>
            </a:r>
            <a:endParaRPr lang="en-US" sz="2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normAutofit fontScale="90000"/>
          </a:bodyPr>
          <a:lstStyle/>
          <a:p>
            <a:r>
              <a:rPr lang="en-US" b="1" dirty="0" smtClean="0">
                <a:solidFill>
                  <a:srgbClr val="FF0000"/>
                </a:solidFill>
              </a:rPr>
              <a:t>WATER WORLD is part of the CHILDREN´S WORLD exhibition</a:t>
            </a:r>
            <a:endParaRPr lang="en-US" b="1" dirty="0">
              <a:solidFill>
                <a:srgbClr val="FF0000"/>
              </a:solidFill>
            </a:endParaRPr>
          </a:p>
        </p:txBody>
      </p:sp>
      <p:pic>
        <p:nvPicPr>
          <p:cNvPr id="5" name="Obrázek 4" descr="10.JPG"/>
          <p:cNvPicPr>
            <a:picLocks noChangeAspect="1"/>
          </p:cNvPicPr>
          <p:nvPr/>
        </p:nvPicPr>
        <p:blipFill>
          <a:blip r:embed="rId2" cstate="screen"/>
          <a:stretch>
            <a:fillRect/>
          </a:stretch>
        </p:blipFill>
        <p:spPr>
          <a:xfrm>
            <a:off x="0" y="2492896"/>
            <a:ext cx="5820139" cy="43651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Obdélník 6"/>
          <p:cNvSpPr/>
          <p:nvPr/>
        </p:nvSpPr>
        <p:spPr>
          <a:xfrm>
            <a:off x="6012160" y="2348880"/>
            <a:ext cx="2808312" cy="4401205"/>
          </a:xfrm>
          <a:prstGeom prst="rect">
            <a:avLst/>
          </a:prstGeom>
        </p:spPr>
        <p:txBody>
          <a:bodyPr wrap="square">
            <a:spAutoFit/>
          </a:bodyPr>
          <a:lstStyle/>
          <a:p>
            <a:r>
              <a:rPr lang="en-US" sz="2000" dirty="0" smtClean="0"/>
              <a:t>A system of canals and waterways can be used by children to watch the water cycle in the nature. Other exhibits are used for water pumping, construction of obstacles in the way of water and to use its power as an energy source for other moving attractions. Or you can watch the boats flowing through the channel.</a:t>
            </a:r>
            <a:endParaRPr lang="en-US" sz="2000" dirty="0"/>
          </a:p>
        </p:txBody>
      </p:sp>
      <p:sp>
        <p:nvSpPr>
          <p:cNvPr id="8" name="TextovéPole 7"/>
          <p:cNvSpPr txBox="1"/>
          <p:nvPr/>
        </p:nvSpPr>
        <p:spPr>
          <a:xfrm>
            <a:off x="179512" y="1340768"/>
            <a:ext cx="8712968" cy="1015663"/>
          </a:xfrm>
          <a:prstGeom prst="rect">
            <a:avLst/>
          </a:prstGeom>
          <a:noFill/>
        </p:spPr>
        <p:txBody>
          <a:bodyPr wrap="square" rtlCol="0">
            <a:spAutoFit/>
          </a:bodyPr>
          <a:lstStyle/>
          <a:p>
            <a:r>
              <a:rPr lang="en-US" sz="2000" b="1" dirty="0" smtClean="0"/>
              <a:t>Water is life. The Water World, where something is flowing, dripping, splashing and plopping everywhere, is a limitless well of ideas and inspiration for children</a:t>
            </a:r>
            <a:r>
              <a:rPr lang="en-US" sz="2000" dirty="0" smtClean="0"/>
              <a:t>.</a:t>
            </a:r>
            <a:endParaRPr lang="cs-CZ" sz="2000" dirty="0" smtClean="0"/>
          </a:p>
          <a:p>
            <a:r>
              <a:rPr lang="en-US" sz="2000" dirty="0" smtClean="0">
                <a:hlinkClick r:id="rId3"/>
              </a:rPr>
              <a:t>http://www.svet-techniky-ostrava.cz/web/guest/detsky-svet</a:t>
            </a:r>
            <a:r>
              <a:rPr lang="cs-CZ" sz="2000" dirty="0" smtClean="0"/>
              <a:t> </a:t>
            </a:r>
            <a:r>
              <a:rPr lang="en-US" sz="2000" dirty="0" smtClean="0"/>
              <a:t> </a:t>
            </a:r>
            <a:endParaRPr lang="cs-CZ"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normAutofit/>
          </a:bodyPr>
          <a:lstStyle/>
          <a:p>
            <a:r>
              <a:rPr lang="cs-CZ" b="1" cap="all" dirty="0" smtClean="0">
                <a:solidFill>
                  <a:srgbClr val="FF0000"/>
                </a:solidFill>
              </a:rPr>
              <a:t>WORLD OF CIVILIZATION</a:t>
            </a:r>
            <a:endParaRPr lang="cs-CZ" dirty="0">
              <a:solidFill>
                <a:srgbClr val="FF0000"/>
              </a:solidFill>
            </a:endParaRPr>
          </a:p>
        </p:txBody>
      </p:sp>
      <p:sp>
        <p:nvSpPr>
          <p:cNvPr id="3" name="Zástupný symbol pro obsah 2"/>
          <p:cNvSpPr>
            <a:spLocks noGrp="1"/>
          </p:cNvSpPr>
          <p:nvPr>
            <p:ph idx="1"/>
          </p:nvPr>
        </p:nvSpPr>
        <p:spPr>
          <a:xfrm>
            <a:off x="0" y="1052736"/>
            <a:ext cx="9144000" cy="5805264"/>
          </a:xfrm>
        </p:spPr>
        <p:txBody>
          <a:bodyPr>
            <a:normAutofit fontScale="25000" lnSpcReduction="20000"/>
          </a:bodyPr>
          <a:lstStyle/>
          <a:p>
            <a:pPr>
              <a:buNone/>
            </a:pPr>
            <a:r>
              <a:rPr lang="cs-CZ" b="1" dirty="0" smtClean="0"/>
              <a:t>	</a:t>
            </a:r>
            <a:r>
              <a:rPr lang="en-US" sz="8000" b="1" dirty="0" smtClean="0"/>
              <a:t>The motto of the exhibition is the phrase "The World and You".</a:t>
            </a:r>
          </a:p>
          <a:p>
            <a:pPr>
              <a:buNone/>
            </a:pPr>
            <a:r>
              <a:rPr lang="en-US" sz="8000" dirty="0" smtClean="0"/>
              <a:t>	It is about the relationship of humans - each of us - and the world around us, and its previous and future development. How our life and environment are affected by our inventions and technologies and, vice versa, how we can actively contribute to the positive and negative direction of the civilization? The exhibition does not provide clear answers, what our relationship to the world should be like, but it offers information that can be useful when we decide about our </a:t>
            </a:r>
            <a:r>
              <a:rPr lang="en-US" sz="8000" dirty="0" err="1" smtClean="0"/>
              <a:t>behaviour</a:t>
            </a:r>
            <a:r>
              <a:rPr lang="en-US" sz="8000" dirty="0" smtClean="0"/>
              <a:t> to the world. The basic idea is that </a:t>
            </a:r>
            <a:r>
              <a:rPr lang="en-US" sz="8000" b="1" dirty="0" smtClean="0"/>
              <a:t>anyone who wants to change the world must begin with himself/ herself.</a:t>
            </a:r>
            <a:endParaRPr lang="en-US" sz="8000" dirty="0" smtClean="0"/>
          </a:p>
          <a:p>
            <a:pPr>
              <a:buNone/>
            </a:pPr>
            <a:r>
              <a:rPr lang="en-US" sz="8000" dirty="0" smtClean="0"/>
              <a:t> </a:t>
            </a:r>
          </a:p>
          <a:p>
            <a:pPr>
              <a:buNone/>
            </a:pPr>
            <a:r>
              <a:rPr lang="en-US" sz="8000" b="1" dirty="0" smtClean="0"/>
              <a:t>	What can we see in this exhibition?</a:t>
            </a:r>
          </a:p>
          <a:p>
            <a:pPr>
              <a:buNone/>
            </a:pPr>
            <a:r>
              <a:rPr lang="en-US" sz="8000" dirty="0" smtClean="0"/>
              <a:t>	You can experience one of your normal days in the World of </a:t>
            </a:r>
            <a:r>
              <a:rPr lang="en-US" sz="8000" dirty="0" err="1" smtClean="0"/>
              <a:t>Civilisation</a:t>
            </a:r>
            <a:r>
              <a:rPr lang="en-US" sz="8000" dirty="0" smtClean="0"/>
              <a:t>. In the morning, you get up, wash yourself, get dressed, go to school or work, go for lunch, and spend some time with your hobbies, family and friends. What we take for granted here, however, may not be normal in other parts of the world. Through interactive exhibits you can experience your common day in a completely different way. The exhibition moves you to the third world countries, where even drinking water is scarce, it will take a look behind the scenes of the world cuisines and show you the tools that are used by children at schools in other parts of the world and you will see why lifelong learning is so important. </a:t>
            </a:r>
            <a:endParaRPr lang="cs-CZ" sz="8000" dirty="0" smtClean="0"/>
          </a:p>
          <a:p>
            <a:pPr>
              <a:buNone/>
            </a:pPr>
            <a:r>
              <a:rPr lang="cs-CZ" sz="8000" dirty="0" smtClean="0"/>
              <a:t>	 </a:t>
            </a:r>
            <a:r>
              <a:rPr lang="cs-CZ" sz="8000" dirty="0" smtClean="0">
                <a:hlinkClick r:id="rId2"/>
              </a:rPr>
              <a:t>http://www.</a:t>
            </a:r>
            <a:r>
              <a:rPr lang="cs-CZ" sz="8000" dirty="0" err="1" smtClean="0">
                <a:hlinkClick r:id="rId2"/>
              </a:rPr>
              <a:t>svet</a:t>
            </a:r>
            <a:r>
              <a:rPr lang="cs-CZ" sz="8000" dirty="0" smtClean="0">
                <a:hlinkClick r:id="rId2"/>
              </a:rPr>
              <a:t>-techniky-</a:t>
            </a:r>
            <a:r>
              <a:rPr lang="cs-CZ" sz="8000" dirty="0" err="1" smtClean="0">
                <a:hlinkClick r:id="rId2"/>
              </a:rPr>
              <a:t>ostrava.cz</a:t>
            </a:r>
            <a:r>
              <a:rPr lang="cs-CZ" sz="8000" dirty="0" smtClean="0">
                <a:hlinkClick r:id="rId2"/>
              </a:rPr>
              <a:t>/web/</a:t>
            </a:r>
            <a:r>
              <a:rPr lang="cs-CZ" sz="8000" dirty="0" err="1" smtClean="0">
                <a:hlinkClick r:id="rId2"/>
              </a:rPr>
              <a:t>guest</a:t>
            </a:r>
            <a:r>
              <a:rPr lang="cs-CZ" sz="8000" dirty="0" smtClean="0">
                <a:hlinkClick r:id="rId2"/>
              </a:rPr>
              <a:t>/</a:t>
            </a:r>
            <a:r>
              <a:rPr lang="cs-CZ" sz="8000" dirty="0" err="1" smtClean="0">
                <a:hlinkClick r:id="rId2"/>
              </a:rPr>
              <a:t>svet</a:t>
            </a:r>
            <a:r>
              <a:rPr lang="cs-CZ" sz="8000" dirty="0" smtClean="0">
                <a:hlinkClick r:id="rId2"/>
              </a:rPr>
              <a:t>-civilizace</a:t>
            </a:r>
            <a:r>
              <a:rPr lang="cs-CZ" sz="8000" dirty="0" smtClean="0"/>
              <a:t> </a:t>
            </a:r>
            <a:endParaRPr lang="en-US" sz="8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719064"/>
          </a:xfrm>
        </p:spPr>
        <p:txBody>
          <a:bodyPr>
            <a:normAutofit/>
          </a:bodyPr>
          <a:lstStyle/>
          <a:p>
            <a:r>
              <a:rPr lang="en-US" b="1" cap="all" dirty="0" smtClean="0">
                <a:solidFill>
                  <a:srgbClr val="FF0000"/>
                </a:solidFill>
              </a:rPr>
              <a:t>WORLD OF SCIENCE AND DISCOVERIES</a:t>
            </a:r>
            <a:endParaRPr lang="cs-CZ" dirty="0">
              <a:solidFill>
                <a:srgbClr val="FF0000"/>
              </a:solidFill>
            </a:endParaRPr>
          </a:p>
        </p:txBody>
      </p:sp>
      <p:sp>
        <p:nvSpPr>
          <p:cNvPr id="3" name="Zástupný symbol pro obsah 2"/>
          <p:cNvSpPr>
            <a:spLocks noGrp="1"/>
          </p:cNvSpPr>
          <p:nvPr>
            <p:ph idx="1"/>
          </p:nvPr>
        </p:nvSpPr>
        <p:spPr>
          <a:xfrm>
            <a:off x="539552" y="2204864"/>
            <a:ext cx="8229600" cy="4133056"/>
          </a:xfrm>
        </p:spPr>
        <p:txBody>
          <a:bodyPr>
            <a:normAutofit fontScale="70000" lnSpcReduction="20000"/>
          </a:bodyPr>
          <a:lstStyle/>
          <a:p>
            <a:pPr>
              <a:buNone/>
            </a:pPr>
            <a:r>
              <a:rPr lang="cs-CZ" dirty="0" smtClean="0"/>
              <a:t>	</a:t>
            </a:r>
            <a:r>
              <a:rPr lang="en-US" dirty="0" smtClean="0"/>
              <a:t>The </a:t>
            </a:r>
            <a:r>
              <a:rPr lang="en-US" b="1" dirty="0" smtClean="0"/>
              <a:t>World of Science</a:t>
            </a:r>
            <a:r>
              <a:rPr lang="en-US" dirty="0" smtClean="0"/>
              <a:t> highlights the structures of the world around us and the technologies with which we explain and experience it in five sub areas. In ‘Mathematics', visitors approach mathematical proofs, systems, and phenomena playfully – suddenly math isn't so frightening anymore. ‘Physics' shows waves in all their forms and relationships. The area ‘</a:t>
            </a:r>
            <a:r>
              <a:rPr lang="en-US" dirty="0" err="1" smtClean="0"/>
              <a:t>Nano</a:t>
            </a:r>
            <a:r>
              <a:rPr lang="en-US" dirty="0" smtClean="0"/>
              <a:t> and Micro' invites visitors on a journey into the smallest dimensions of our environment. ‘Medical Technologies' gives visitors samples of how modern technology prolongs and supports their lives and what prostheses make our everyday lives easier. The area on ‘New Materials' looks into the future and introduces visitors to technologies like 3D printers or </a:t>
            </a:r>
            <a:r>
              <a:rPr lang="en-US" dirty="0" err="1" smtClean="0"/>
              <a:t>nano</a:t>
            </a:r>
            <a:r>
              <a:rPr lang="en-US" dirty="0" smtClean="0"/>
              <a:t> materials that in the next few years they will meet a lot more commonly than today. </a:t>
            </a:r>
            <a:endParaRPr lang="cs-CZ" dirty="0" smtClean="0"/>
          </a:p>
          <a:p>
            <a:pPr>
              <a:buNone/>
            </a:pPr>
            <a:r>
              <a:rPr lang="cs-CZ" dirty="0" smtClean="0"/>
              <a:t> </a:t>
            </a:r>
            <a:endParaRPr lang="cs-CZ" dirty="0"/>
          </a:p>
        </p:txBody>
      </p:sp>
      <p:sp>
        <p:nvSpPr>
          <p:cNvPr id="4" name="Obdélník 3"/>
          <p:cNvSpPr/>
          <p:nvPr/>
        </p:nvSpPr>
        <p:spPr>
          <a:xfrm>
            <a:off x="899592" y="5877272"/>
            <a:ext cx="7416824" cy="400110"/>
          </a:xfrm>
          <a:prstGeom prst="rect">
            <a:avLst/>
          </a:prstGeom>
        </p:spPr>
        <p:txBody>
          <a:bodyPr wrap="square">
            <a:spAutoFit/>
          </a:bodyPr>
          <a:lstStyle/>
          <a:p>
            <a:r>
              <a:rPr lang="cs-CZ" sz="2000" dirty="0" smtClean="0">
                <a:hlinkClick r:id="rId2"/>
              </a:rPr>
              <a:t>http://www.</a:t>
            </a:r>
            <a:r>
              <a:rPr lang="cs-CZ" sz="2000" dirty="0" err="1" smtClean="0">
                <a:hlinkClick r:id="rId2"/>
              </a:rPr>
              <a:t>svet</a:t>
            </a:r>
            <a:r>
              <a:rPr lang="cs-CZ" sz="2000" dirty="0" smtClean="0">
                <a:hlinkClick r:id="rId2"/>
              </a:rPr>
              <a:t>-techniky-</a:t>
            </a:r>
            <a:r>
              <a:rPr lang="cs-CZ" sz="2000" dirty="0" err="1" smtClean="0">
                <a:hlinkClick r:id="rId2"/>
              </a:rPr>
              <a:t>ostrava.cz</a:t>
            </a:r>
            <a:r>
              <a:rPr lang="cs-CZ" sz="2000" dirty="0" smtClean="0">
                <a:hlinkClick r:id="rId2"/>
              </a:rPr>
              <a:t>/web/</a:t>
            </a:r>
            <a:r>
              <a:rPr lang="cs-CZ" sz="2000" dirty="0" err="1" smtClean="0">
                <a:hlinkClick r:id="rId2"/>
              </a:rPr>
              <a:t>guest</a:t>
            </a:r>
            <a:r>
              <a:rPr lang="cs-CZ" sz="2000" dirty="0" smtClean="0">
                <a:hlinkClick r:id="rId2"/>
              </a:rPr>
              <a:t>/</a:t>
            </a:r>
            <a:r>
              <a:rPr lang="cs-CZ" sz="2000" dirty="0" err="1" smtClean="0">
                <a:hlinkClick r:id="rId2"/>
              </a:rPr>
              <a:t>svet</a:t>
            </a:r>
            <a:r>
              <a:rPr lang="cs-CZ" sz="2000" dirty="0" smtClean="0">
                <a:hlinkClick r:id="rId2"/>
              </a:rPr>
              <a:t>-</a:t>
            </a:r>
            <a:r>
              <a:rPr lang="cs-CZ" sz="2000" dirty="0" err="1" smtClean="0">
                <a:hlinkClick r:id="rId2"/>
              </a:rPr>
              <a:t>vedy</a:t>
            </a:r>
            <a:r>
              <a:rPr lang="cs-CZ" sz="2000" dirty="0" smtClean="0">
                <a:hlinkClick r:id="rId2"/>
              </a:rPr>
              <a:t>-a-objevu</a:t>
            </a:r>
            <a:r>
              <a:rPr lang="cs-CZ" sz="2000" dirty="0" smtClean="0"/>
              <a:t> </a:t>
            </a:r>
            <a:endParaRPr lang="cs-CZ"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908720"/>
          </a:xfrm>
        </p:spPr>
        <p:txBody>
          <a:bodyPr>
            <a:normAutofit fontScale="90000"/>
          </a:bodyPr>
          <a:lstStyle/>
          <a:p>
            <a:r>
              <a:rPr lang="cs-CZ" b="1" cap="all" dirty="0" smtClean="0">
                <a:solidFill>
                  <a:srgbClr val="FF0000"/>
                </a:solidFill>
              </a:rPr>
              <a:t/>
            </a:r>
            <a:br>
              <a:rPr lang="cs-CZ" b="1" cap="all" dirty="0" smtClean="0">
                <a:solidFill>
                  <a:srgbClr val="FF0000"/>
                </a:solidFill>
              </a:rPr>
            </a:br>
            <a:r>
              <a:rPr lang="en-US" b="1" cap="all" dirty="0" smtClean="0">
                <a:solidFill>
                  <a:srgbClr val="FF0000"/>
                </a:solidFill>
              </a:rPr>
              <a:t>WORLD OF NATURE</a:t>
            </a:r>
            <a:r>
              <a:rPr lang="en-US" b="1" cap="all" dirty="0" smtClean="0"/>
              <a:t/>
            </a:r>
            <a:br>
              <a:rPr lang="en-US" b="1" cap="all" dirty="0" smtClean="0"/>
            </a:br>
            <a:endParaRPr lang="cs-CZ" dirty="0"/>
          </a:p>
        </p:txBody>
      </p:sp>
      <p:sp>
        <p:nvSpPr>
          <p:cNvPr id="3" name="Zástupný symbol pro obsah 2"/>
          <p:cNvSpPr>
            <a:spLocks noGrp="1"/>
          </p:cNvSpPr>
          <p:nvPr>
            <p:ph idx="1"/>
          </p:nvPr>
        </p:nvSpPr>
        <p:spPr>
          <a:xfrm>
            <a:off x="0" y="1052736"/>
            <a:ext cx="9144000" cy="5616624"/>
          </a:xfrm>
        </p:spPr>
        <p:txBody>
          <a:bodyPr>
            <a:normAutofit fontScale="77500" lnSpcReduction="20000"/>
          </a:bodyPr>
          <a:lstStyle/>
          <a:p>
            <a:pPr>
              <a:buNone/>
            </a:pPr>
            <a:r>
              <a:rPr lang="cs-CZ" dirty="0" smtClean="0"/>
              <a:t>	</a:t>
            </a:r>
            <a:r>
              <a:rPr lang="en-US" sz="3100" dirty="0" smtClean="0"/>
              <a:t>In</a:t>
            </a:r>
            <a:r>
              <a:rPr lang="en-US" sz="3100" b="1" dirty="0" smtClean="0"/>
              <a:t> World of Nature</a:t>
            </a:r>
            <a:r>
              <a:rPr lang="en-US" sz="3100" dirty="0" smtClean="0"/>
              <a:t> and its eleven different areas, visitors learn to understand the world around them better. From the ‘Oasis of Iron', presenting Ostrava's history of a heavy metal industry city and its huge ironworks, to ‘Fauna', ‘Tree', ‘Man', ‘Space' up to ‘Energy', ‘Light', and ‘Electricity': Phenomena which we regularly meet in our daily life, here we can learn to understand how the world around us works with our hands-on exhibits and media stations.</a:t>
            </a:r>
          </a:p>
          <a:p>
            <a:endParaRPr lang="en-US" sz="3100" dirty="0" smtClean="0"/>
          </a:p>
          <a:p>
            <a:pPr>
              <a:buNone/>
            </a:pPr>
            <a:r>
              <a:rPr lang="cs-CZ" sz="3100" dirty="0" smtClean="0"/>
              <a:t>	</a:t>
            </a:r>
            <a:r>
              <a:rPr lang="en-US" sz="3100" dirty="0" smtClean="0"/>
              <a:t>Visitors can climb a giant tree, hunt fish with sonar just like dolphins,</a:t>
            </a:r>
            <a:r>
              <a:rPr lang="cs-CZ" sz="3100" dirty="0" smtClean="0"/>
              <a:t> </a:t>
            </a:r>
            <a:r>
              <a:rPr lang="en-US" sz="3100" dirty="0" smtClean="0"/>
              <a:t>find out where the energy they use daily comes from. They learn about the life cycle of stars just as well as about the cycle of water on our planet, make the sparks fly with a </a:t>
            </a:r>
            <a:r>
              <a:rPr lang="en-US" sz="3100" dirty="0" err="1" smtClean="0"/>
              <a:t>Wimshurst</a:t>
            </a:r>
            <a:r>
              <a:rPr lang="en-US" sz="3100" dirty="0" smtClean="0"/>
              <a:t> machine and let planes circle with light energy. The experience from the experiments helps to understand these phenomena better. A 2,000 square </a:t>
            </a:r>
            <a:r>
              <a:rPr lang="en-US" sz="3100" dirty="0" err="1" smtClean="0"/>
              <a:t>metre</a:t>
            </a:r>
            <a:r>
              <a:rPr lang="en-US" sz="3100" dirty="0" smtClean="0"/>
              <a:t> garden invites visitors to a learn in "real" nature. </a:t>
            </a:r>
          </a:p>
          <a:p>
            <a:pPr>
              <a:buNone/>
            </a:pPr>
            <a:r>
              <a:rPr lang="cs-CZ" dirty="0" smtClean="0"/>
              <a:t>	</a:t>
            </a:r>
          </a:p>
          <a:p>
            <a:pPr>
              <a:buNone/>
            </a:pPr>
            <a:r>
              <a:rPr lang="cs-CZ" dirty="0" smtClean="0"/>
              <a:t>	</a:t>
            </a:r>
            <a:r>
              <a:rPr lang="cs-CZ" dirty="0" smtClean="0">
                <a:hlinkClick r:id="rId2"/>
              </a:rPr>
              <a:t>http://www.</a:t>
            </a:r>
            <a:r>
              <a:rPr lang="cs-CZ" dirty="0" err="1" smtClean="0">
                <a:hlinkClick r:id="rId2"/>
              </a:rPr>
              <a:t>svet</a:t>
            </a:r>
            <a:r>
              <a:rPr lang="cs-CZ" dirty="0" smtClean="0">
                <a:hlinkClick r:id="rId2"/>
              </a:rPr>
              <a:t>-techniky-</a:t>
            </a:r>
            <a:r>
              <a:rPr lang="cs-CZ" dirty="0" err="1" smtClean="0">
                <a:hlinkClick r:id="rId2"/>
              </a:rPr>
              <a:t>ostrava.cz</a:t>
            </a:r>
            <a:r>
              <a:rPr lang="cs-CZ" dirty="0" smtClean="0">
                <a:hlinkClick r:id="rId2"/>
              </a:rPr>
              <a:t>/web/</a:t>
            </a:r>
            <a:r>
              <a:rPr lang="cs-CZ" dirty="0" err="1" smtClean="0">
                <a:hlinkClick r:id="rId2"/>
              </a:rPr>
              <a:t>guest</a:t>
            </a:r>
            <a:r>
              <a:rPr lang="cs-CZ" dirty="0" smtClean="0">
                <a:hlinkClick r:id="rId2"/>
              </a:rPr>
              <a:t>/</a:t>
            </a:r>
            <a:r>
              <a:rPr lang="cs-CZ" dirty="0" err="1" smtClean="0">
                <a:hlinkClick r:id="rId2"/>
              </a:rPr>
              <a:t>svet</a:t>
            </a:r>
            <a:r>
              <a:rPr lang="cs-CZ" dirty="0" smtClean="0">
                <a:hlinkClick r:id="rId2"/>
              </a:rPr>
              <a:t>-</a:t>
            </a:r>
            <a:r>
              <a:rPr lang="cs-CZ" dirty="0" err="1" smtClean="0">
                <a:hlinkClick r:id="rId2"/>
              </a:rPr>
              <a:t>prirody</a:t>
            </a:r>
            <a:r>
              <a:rPr lang="cs-CZ" dirty="0" smtClean="0"/>
              <a:t> </a:t>
            </a:r>
            <a:endParaRPr lang="cs-C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5" name="Obrázek 4" descr="DSCN0694.JPG"/>
          <p:cNvPicPr>
            <a:picLocks noChangeAspect="1"/>
          </p:cNvPicPr>
          <p:nvPr/>
        </p:nvPicPr>
        <p:blipFill>
          <a:blip r:embed="rId2" cstate="screen"/>
          <a:stretch>
            <a:fillRect/>
          </a:stretch>
        </p:blipFill>
        <p:spPr>
          <a:xfrm>
            <a:off x="0" y="-1"/>
            <a:ext cx="9144000" cy="6858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Nadpis 1"/>
          <p:cNvSpPr txBox="1">
            <a:spLocks/>
          </p:cNvSpPr>
          <p:nvPr/>
        </p:nvSpPr>
        <p:spPr>
          <a:xfrm>
            <a:off x="1115616" y="5661248"/>
            <a:ext cx="6840760" cy="1196752"/>
          </a:xfrm>
          <a:prstGeom prst="rect">
            <a:avLst/>
          </a:prstGeom>
          <a:solidFill>
            <a:schemeClr val="bg1"/>
          </a:solidFill>
          <a:ln>
            <a:solidFill>
              <a:schemeClr val="accent1"/>
            </a:solidFill>
          </a:ln>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400" b="1" i="0" u="none" strike="noStrike" kern="1200" cap="none" spc="0" normalizeH="0" baseline="0" dirty="0" smtClean="0">
                <a:solidFill>
                  <a:srgbClr val="FF0000"/>
                </a:solidFill>
                <a:effectLst/>
                <a:uLnTx/>
                <a:uFillTx/>
                <a:latin typeface="+mj-lt"/>
                <a:ea typeface="+mj-ea"/>
                <a:cs typeface="+mj-cs"/>
              </a:rPr>
              <a:t>Science Museum Ostrava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dirty="0" smtClean="0">
                <a:effectLst/>
                <a:uLnTx/>
                <a:uFillTx/>
                <a:latin typeface="+mj-lt"/>
                <a:ea typeface="+mj-ea"/>
                <a:cs typeface="+mj-cs"/>
              </a:rPr>
              <a:t>view</a:t>
            </a:r>
            <a:r>
              <a:rPr kumimoji="0" lang="en-US" sz="3800" b="1" i="0" u="none" strike="noStrike" kern="1200" cap="none" spc="0" normalizeH="0" dirty="0" smtClean="0">
                <a:effectLst/>
                <a:uLnTx/>
                <a:uFillTx/>
                <a:latin typeface="+mj-lt"/>
                <a:ea typeface="+mj-ea"/>
                <a:cs typeface="+mj-cs"/>
              </a:rPr>
              <a:t> from the window in the world of nature</a:t>
            </a:r>
            <a:endParaRPr kumimoji="0" lang="en-US" sz="3800" b="1" i="0" u="none" strike="noStrike" kern="1200" cap="none" spc="0" normalizeH="0" baseline="0" dirty="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smtClean="0">
                <a:solidFill>
                  <a:srgbClr val="FF0000"/>
                </a:solidFill>
              </a:rPr>
              <a:t>Wednesday</a:t>
            </a:r>
            <a:endParaRPr lang="en-US" b="1" dirty="0">
              <a:solidFill>
                <a:srgbClr val="FF0000"/>
              </a:solidFill>
            </a:endParaRPr>
          </a:p>
        </p:txBody>
      </p:sp>
      <p:sp>
        <p:nvSpPr>
          <p:cNvPr id="3" name="Zástupný symbol pro obsah 2"/>
          <p:cNvSpPr>
            <a:spLocks noGrp="1"/>
          </p:cNvSpPr>
          <p:nvPr>
            <p:ph idx="1"/>
          </p:nvPr>
        </p:nvSpPr>
        <p:spPr>
          <a:xfrm>
            <a:off x="0" y="1600200"/>
            <a:ext cx="9144000" cy="4525963"/>
          </a:xfrm>
        </p:spPr>
        <p:txBody>
          <a:bodyPr>
            <a:normAutofit fontScale="85000" lnSpcReduction="20000"/>
          </a:bodyPr>
          <a:lstStyle/>
          <a:p>
            <a:r>
              <a:rPr lang="en-US" dirty="0" smtClean="0"/>
              <a:t>8 – 9:00     Breakfast in hotel</a:t>
            </a:r>
          </a:p>
          <a:p>
            <a:r>
              <a:rPr lang="en-US" dirty="0" smtClean="0"/>
              <a:t>9:15 – 10   Journey to the Lower part of </a:t>
            </a:r>
            <a:r>
              <a:rPr lang="en-US" dirty="0" err="1" smtClean="0"/>
              <a:t>Vítkovice</a:t>
            </a:r>
            <a:endParaRPr lang="en-US" dirty="0" smtClean="0"/>
          </a:p>
          <a:p>
            <a:r>
              <a:rPr lang="en-US" dirty="0" smtClean="0"/>
              <a:t>10 – 11      STEM – technical museum U6 – GUESTS</a:t>
            </a:r>
          </a:p>
          <a:p>
            <a:r>
              <a:rPr lang="en-US" dirty="0" smtClean="0"/>
              <a:t>                   Science museum – pupils from 7. A, 8.</a:t>
            </a:r>
          </a:p>
          <a:p>
            <a:r>
              <a:rPr lang="en-US" dirty="0" smtClean="0"/>
              <a:t>11 – 12      Lunch – GUESTS</a:t>
            </a:r>
          </a:p>
          <a:p>
            <a:r>
              <a:rPr lang="en-US" dirty="0" smtClean="0"/>
              <a:t>                   Educational film – pupils from 7. A, 8. </a:t>
            </a:r>
          </a:p>
          <a:p>
            <a:r>
              <a:rPr lang="en-US" dirty="0" smtClean="0"/>
              <a:t>12  - 16      Science museum</a:t>
            </a:r>
          </a:p>
          <a:p>
            <a:pPr>
              <a:buNone/>
            </a:pPr>
            <a:r>
              <a:rPr lang="en-US" dirty="0" smtClean="0"/>
              <a:t>                        All pupils work in international teams   </a:t>
            </a:r>
          </a:p>
          <a:p>
            <a:r>
              <a:rPr lang="en-US" dirty="0" smtClean="0"/>
              <a:t>16 – 18      Free time</a:t>
            </a:r>
          </a:p>
          <a:p>
            <a:r>
              <a:rPr lang="en-US" dirty="0" smtClean="0"/>
              <a:t>18 – 21      Disco with Czech pupils from grade 8 + 9</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DSCN0675.JPG"/>
          <p:cNvPicPr>
            <a:picLocks noGrp="1" noChangeAspect="1"/>
          </p:cNvPicPr>
          <p:nvPr>
            <p:ph idx="1"/>
          </p:nvPr>
        </p:nvPicPr>
        <p:blipFill>
          <a:blip r:embed="rId2" cstate="screen"/>
          <a:stretch>
            <a:fillRect/>
          </a:stretch>
        </p:blipFill>
        <p:spPr>
          <a:xfrm>
            <a:off x="-1" y="0"/>
            <a:ext cx="4571999"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Obrázek 4" descr="DSCN0676.JPG"/>
          <p:cNvPicPr>
            <a:picLocks noChangeAspect="1"/>
          </p:cNvPicPr>
          <p:nvPr/>
        </p:nvPicPr>
        <p:blipFill>
          <a:blip r:embed="rId3" cstate="screen"/>
          <a:stretch>
            <a:fillRect/>
          </a:stretch>
        </p:blipFill>
        <p:spPr>
          <a:xfrm>
            <a:off x="4572000" y="-1"/>
            <a:ext cx="4572000" cy="3429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Obrázek 5" descr="DSCN0682.JPG"/>
          <p:cNvPicPr>
            <a:picLocks noChangeAspect="1"/>
          </p:cNvPicPr>
          <p:nvPr/>
        </p:nvPicPr>
        <p:blipFill>
          <a:blip r:embed="rId4" cstate="screen"/>
          <a:stretch>
            <a:fillRect/>
          </a:stretch>
        </p:blipFill>
        <p:spPr>
          <a:xfrm>
            <a:off x="0" y="3428999"/>
            <a:ext cx="4572000" cy="3429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Obrázek 6" descr="DSCN0684.JPG"/>
          <p:cNvPicPr>
            <a:picLocks noChangeAspect="1"/>
          </p:cNvPicPr>
          <p:nvPr/>
        </p:nvPicPr>
        <p:blipFill>
          <a:blip r:embed="rId5" cstate="screen"/>
          <a:stretch>
            <a:fillRect/>
          </a:stretch>
        </p:blipFill>
        <p:spPr>
          <a:xfrm>
            <a:off x="4572000" y="3428999"/>
            <a:ext cx="4572000" cy="3429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3" descr="DSCN0692.JPG"/>
          <p:cNvPicPr>
            <a:picLocks noChangeAspect="1"/>
          </p:cNvPicPr>
          <p:nvPr/>
        </p:nvPicPr>
        <p:blipFill>
          <a:blip r:embed="rId2" cstate="screen"/>
          <a:stretch>
            <a:fillRect/>
          </a:stretch>
        </p:blipFill>
        <p:spPr>
          <a:xfrm>
            <a:off x="3131840" y="2348880"/>
            <a:ext cx="6012160" cy="4509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Zástupný symbol pro obsah 3" descr="fotecky +.jpg"/>
          <p:cNvPicPr>
            <a:picLocks noGrp="1" noChangeAspect="1"/>
          </p:cNvPicPr>
          <p:nvPr>
            <p:ph idx="1"/>
          </p:nvPr>
        </p:nvPicPr>
        <p:blipFill>
          <a:blip r:embed="rId3" cstate="screen"/>
          <a:stretch>
            <a:fillRect/>
          </a:stretch>
        </p:blipFill>
        <p:spPr>
          <a:xfrm>
            <a:off x="0" y="2332037"/>
            <a:ext cx="3394472"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Obrázek 7" descr="3.JPG"/>
          <p:cNvPicPr>
            <a:picLocks noChangeAspect="1"/>
          </p:cNvPicPr>
          <p:nvPr/>
        </p:nvPicPr>
        <p:blipFill>
          <a:blip r:embed="rId4" cstate="screen"/>
          <a:stretch>
            <a:fillRect/>
          </a:stretch>
        </p:blipFill>
        <p:spPr>
          <a:xfrm>
            <a:off x="3059832" y="0"/>
            <a:ext cx="3384376" cy="25382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Obrázek 5" descr="287.JPG"/>
          <p:cNvPicPr>
            <a:picLocks noChangeAspect="1"/>
          </p:cNvPicPr>
          <p:nvPr/>
        </p:nvPicPr>
        <p:blipFill>
          <a:blip r:embed="rId5" cstate="screen"/>
          <a:stretch>
            <a:fillRect/>
          </a:stretch>
        </p:blipFill>
        <p:spPr>
          <a:xfrm>
            <a:off x="0" y="0"/>
            <a:ext cx="3419872" cy="25649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Obrázek 8" descr="4.JPG"/>
          <p:cNvPicPr>
            <a:picLocks noChangeAspect="1"/>
          </p:cNvPicPr>
          <p:nvPr/>
        </p:nvPicPr>
        <p:blipFill>
          <a:blip r:embed="rId6" cstate="screen"/>
          <a:stretch>
            <a:fillRect/>
          </a:stretch>
        </p:blipFill>
        <p:spPr>
          <a:xfrm>
            <a:off x="5796136" y="0"/>
            <a:ext cx="3347864" cy="25108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7" name="Obrázek 6" descr="5.JPG"/>
          <p:cNvPicPr>
            <a:picLocks noChangeAspect="1"/>
          </p:cNvPicPr>
          <p:nvPr/>
        </p:nvPicPr>
        <p:blipFill>
          <a:blip r:embed="rId2" cstate="screen"/>
          <a:stretch>
            <a:fillRect/>
          </a:stretch>
        </p:blipFill>
        <p:spPr>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6.JPG"/>
          <p:cNvPicPr>
            <a:picLocks noGrp="1" noChangeAspect="1"/>
          </p:cNvPicPr>
          <p:nvPr>
            <p:ph idx="1"/>
          </p:nvPr>
        </p:nvPicPr>
        <p:blipFill>
          <a:blip r:embed="rId2" cstate="screen"/>
          <a:stretch>
            <a:fillRect/>
          </a:stretch>
        </p:blipFill>
        <p:spPr>
          <a:xfrm>
            <a:off x="4860033" y="3645024"/>
            <a:ext cx="4283968" cy="32129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Obrázek 4" descr="7.JPG"/>
          <p:cNvPicPr>
            <a:picLocks noChangeAspect="1"/>
          </p:cNvPicPr>
          <p:nvPr/>
        </p:nvPicPr>
        <p:blipFill>
          <a:blip r:embed="rId3" cstate="screen"/>
          <a:stretch>
            <a:fillRect/>
          </a:stretch>
        </p:blipFill>
        <p:spPr>
          <a:xfrm>
            <a:off x="4307336" y="0"/>
            <a:ext cx="4836664" cy="36274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Obrázek 5" descr="8.JPG"/>
          <p:cNvPicPr>
            <a:picLocks noChangeAspect="1"/>
          </p:cNvPicPr>
          <p:nvPr/>
        </p:nvPicPr>
        <p:blipFill>
          <a:blip r:embed="rId4" cstate="screen"/>
          <a:stretch>
            <a:fillRect/>
          </a:stretch>
        </p:blipFill>
        <p:spPr>
          <a:xfrm>
            <a:off x="0" y="0"/>
            <a:ext cx="4836664" cy="36274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Obrázek 6" descr="9.JPG"/>
          <p:cNvPicPr>
            <a:picLocks noChangeAspect="1"/>
          </p:cNvPicPr>
          <p:nvPr/>
        </p:nvPicPr>
        <p:blipFill>
          <a:blip r:embed="rId5" cstate="screen"/>
          <a:stretch>
            <a:fillRect/>
          </a:stretch>
        </p:blipFill>
        <p:spPr>
          <a:xfrm>
            <a:off x="0" y="3230502"/>
            <a:ext cx="4836664" cy="36274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0"/>
            <a:ext cx="8229600" cy="1143000"/>
          </a:xfrm>
        </p:spPr>
        <p:txBody>
          <a:bodyPr/>
          <a:lstStyle/>
          <a:p>
            <a:r>
              <a:rPr lang="en-US" b="1" dirty="0" smtClean="0">
                <a:solidFill>
                  <a:srgbClr val="FF0000"/>
                </a:solidFill>
              </a:rPr>
              <a:t>Class 8. enjoyed the exhibitions</a:t>
            </a:r>
            <a:endParaRPr lang="en-US" b="1" dirty="0">
              <a:solidFill>
                <a:srgbClr val="FF0000"/>
              </a:solidFill>
            </a:endParaRPr>
          </a:p>
        </p:txBody>
      </p:sp>
      <p:pic>
        <p:nvPicPr>
          <p:cNvPr id="4" name="Zástupný symbol pro obsah 3" descr="20150128_122924.jpg"/>
          <p:cNvPicPr>
            <a:picLocks noGrp="1" noChangeAspect="1"/>
          </p:cNvPicPr>
          <p:nvPr>
            <p:ph idx="1"/>
          </p:nvPr>
        </p:nvPicPr>
        <p:blipFill>
          <a:blip r:embed="rId2" cstate="screen"/>
          <a:stretch>
            <a:fillRect/>
          </a:stretch>
        </p:blipFill>
        <p:spPr>
          <a:xfrm>
            <a:off x="4095467" y="3068960"/>
            <a:ext cx="1834322" cy="3057203"/>
          </a:xfrm>
        </p:spPr>
      </p:pic>
      <p:pic>
        <p:nvPicPr>
          <p:cNvPr id="6" name="Obrázek 5" descr="DSCN0674.JPG"/>
          <p:cNvPicPr>
            <a:picLocks noChangeAspect="1"/>
          </p:cNvPicPr>
          <p:nvPr/>
        </p:nvPicPr>
        <p:blipFill>
          <a:blip r:embed="rId3" cstate="screen"/>
          <a:stretch>
            <a:fillRect/>
          </a:stretch>
        </p:blipFill>
        <p:spPr>
          <a:xfrm>
            <a:off x="683568" y="1052736"/>
            <a:ext cx="7380312" cy="55352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smtClean="0">
                <a:solidFill>
                  <a:srgbClr val="FF0000"/>
                </a:solidFill>
              </a:rPr>
              <a:t>Technical museum called U6</a:t>
            </a:r>
            <a:endParaRPr lang="en-US" b="1" dirty="0">
              <a:solidFill>
                <a:srgbClr val="FF0000"/>
              </a:solidFill>
            </a:endParaRPr>
          </a:p>
        </p:txBody>
      </p:sp>
      <p:pic>
        <p:nvPicPr>
          <p:cNvPr id="4" name="Zástupný symbol pro obsah 3" descr="090120131392.jpg"/>
          <p:cNvPicPr>
            <a:picLocks noGrp="1" noChangeAspect="1"/>
          </p:cNvPicPr>
          <p:nvPr>
            <p:ph idx="1"/>
          </p:nvPr>
        </p:nvPicPr>
        <p:blipFill>
          <a:blip r:embed="rId2" cstate="screen"/>
          <a:stretch>
            <a:fillRect/>
          </a:stretch>
        </p:blipFill>
        <p:spPr>
          <a:xfrm>
            <a:off x="1554691" y="1600200"/>
            <a:ext cx="6034617"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3010346"/>
          </a:xfrm>
        </p:spPr>
        <p:txBody>
          <a:bodyPr>
            <a:normAutofit fontScale="90000"/>
          </a:bodyPr>
          <a:lstStyle/>
          <a:p>
            <a:r>
              <a:rPr lang="en-US" b="1" dirty="0" smtClean="0">
                <a:solidFill>
                  <a:srgbClr val="FF0000"/>
                </a:solidFill>
              </a:rPr>
              <a:t>Technical museum U6 </a:t>
            </a:r>
            <a:r>
              <a:rPr lang="cs-CZ" b="1" dirty="0" smtClean="0">
                <a:solidFill>
                  <a:srgbClr val="FF0000"/>
                </a:solidFill>
              </a:rPr>
              <a:t/>
            </a:r>
            <a:br>
              <a:rPr lang="cs-CZ" b="1" dirty="0" smtClean="0">
                <a:solidFill>
                  <a:srgbClr val="FF0000"/>
                </a:solidFill>
              </a:rPr>
            </a:br>
            <a:r>
              <a:rPr lang="en-US" sz="2700" b="1" dirty="0" smtClean="0"/>
              <a:t>Museum</a:t>
            </a:r>
            <a:r>
              <a:rPr lang="en-US" sz="2700" b="1" dirty="0" smtClean="0">
                <a:solidFill>
                  <a:srgbClr val="FF0000"/>
                </a:solidFill>
              </a:rPr>
              <a:t> </a:t>
            </a:r>
            <a:r>
              <a:rPr lang="en-US" sz="2700" b="1" dirty="0" smtClean="0"/>
              <a:t>is located in the Lower part of </a:t>
            </a:r>
            <a:r>
              <a:rPr lang="en-US" sz="2700" b="1" dirty="0" err="1" smtClean="0"/>
              <a:t>Vítkovice</a:t>
            </a:r>
            <a:r>
              <a:rPr lang="en-US" sz="2700" b="1" dirty="0" smtClean="0"/>
              <a:t> in a former factory building. It is closed in January and due to the maintenance of the exhibits. They opened it for our guests from European countries. Czech pupils from grade 8 and 7. A will visit it in February. They went to the other museum only.</a:t>
            </a:r>
            <a:endParaRPr lang="en-US" sz="2700" b="1" dirty="0"/>
          </a:p>
        </p:txBody>
      </p:sp>
      <p:pic>
        <p:nvPicPr>
          <p:cNvPr id="4" name="Zástupný symbol pro obsah 3" descr="DSCN0698.JPG"/>
          <p:cNvPicPr>
            <a:picLocks noGrp="1" noChangeAspect="1"/>
          </p:cNvPicPr>
          <p:nvPr>
            <p:ph idx="1"/>
          </p:nvPr>
        </p:nvPicPr>
        <p:blipFill>
          <a:blip r:embed="rId2" cstate="screen"/>
          <a:stretch>
            <a:fillRect/>
          </a:stretch>
        </p:blipFill>
        <p:spPr>
          <a:xfrm>
            <a:off x="0" y="3152775"/>
            <a:ext cx="4940300" cy="3705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Obrázek 4" descr="DSCN0696.JPG"/>
          <p:cNvPicPr>
            <a:picLocks noChangeAspect="1"/>
          </p:cNvPicPr>
          <p:nvPr/>
        </p:nvPicPr>
        <p:blipFill>
          <a:blip r:embed="rId3" cstate="screen"/>
          <a:stretch>
            <a:fillRect/>
          </a:stretch>
        </p:blipFill>
        <p:spPr>
          <a:xfrm>
            <a:off x="4187958" y="3140968"/>
            <a:ext cx="4956042" cy="37170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smtClean="0">
                <a:solidFill>
                  <a:srgbClr val="FF0000"/>
                </a:solidFill>
              </a:rPr>
              <a:t>Museum U6 from above</a:t>
            </a:r>
            <a:endParaRPr lang="en-US" b="1" dirty="0">
              <a:solidFill>
                <a:srgbClr val="FF0000"/>
              </a:solidFill>
            </a:endParaRPr>
          </a:p>
        </p:txBody>
      </p:sp>
      <p:pic>
        <p:nvPicPr>
          <p:cNvPr id="4" name="Zástupný symbol pro obsah 3" descr="DSCN4391.JPG"/>
          <p:cNvPicPr>
            <a:picLocks noGrp="1" noChangeAspect="1"/>
          </p:cNvPicPr>
          <p:nvPr>
            <p:ph idx="1"/>
          </p:nvPr>
        </p:nvPicPr>
        <p:blipFill>
          <a:blip r:embed="rId2" cstate="screen"/>
          <a:stretch>
            <a:fillRect/>
          </a:stretch>
        </p:blipFill>
        <p:spPr>
          <a:xfrm>
            <a:off x="1043608" y="1412776"/>
            <a:ext cx="7010400" cy="5257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smtClean="0">
                <a:solidFill>
                  <a:srgbClr val="FF0000"/>
                </a:solidFill>
              </a:rPr>
              <a:t>First activity – hamster wheel</a:t>
            </a:r>
            <a:endParaRPr lang="en-US" b="1" dirty="0">
              <a:solidFill>
                <a:srgbClr val="FF0000"/>
              </a:solidFill>
            </a:endParaRPr>
          </a:p>
        </p:txBody>
      </p:sp>
      <p:pic>
        <p:nvPicPr>
          <p:cNvPr id="4" name="Zástupný symbol pro obsah 3" descr="090120131446.jpg"/>
          <p:cNvPicPr>
            <a:picLocks noGrp="1" noChangeAspect="1"/>
          </p:cNvPicPr>
          <p:nvPr>
            <p:ph idx="1"/>
          </p:nvPr>
        </p:nvPicPr>
        <p:blipFill>
          <a:blip r:embed="rId2" cstate="screen"/>
          <a:stretch>
            <a:fillRect/>
          </a:stretch>
        </p:blipFill>
        <p:spPr>
          <a:xfrm>
            <a:off x="1554691" y="1600200"/>
            <a:ext cx="6034617"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Zástupný symbol pro obsah 3" descr="090120131463.jpg"/>
          <p:cNvPicPr>
            <a:picLocks noChangeAspect="1"/>
          </p:cNvPicPr>
          <p:nvPr/>
        </p:nvPicPr>
        <p:blipFill>
          <a:blip r:embed="rId2" cstate="screen"/>
          <a:stretch>
            <a:fillRect/>
          </a:stretch>
        </p:blipFill>
        <p:spPr>
          <a:xfrm>
            <a:off x="1" y="3374994"/>
            <a:ext cx="4644007" cy="34830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Nadpis 1"/>
          <p:cNvSpPr>
            <a:spLocks noGrp="1"/>
          </p:cNvSpPr>
          <p:nvPr>
            <p:ph type="title"/>
          </p:nvPr>
        </p:nvSpPr>
        <p:spPr/>
        <p:txBody>
          <a:bodyPr/>
          <a:lstStyle/>
          <a:p>
            <a:endParaRPr lang="cs-CZ" dirty="0"/>
          </a:p>
        </p:txBody>
      </p:sp>
      <p:pic>
        <p:nvPicPr>
          <p:cNvPr id="4" name="Zástupný symbol pro obsah 3" descr="090120131455.jpg"/>
          <p:cNvPicPr>
            <a:picLocks noGrp="1" noChangeAspect="1"/>
          </p:cNvPicPr>
          <p:nvPr>
            <p:ph idx="1"/>
          </p:nvPr>
        </p:nvPicPr>
        <p:blipFill>
          <a:blip r:embed="rId3" cstate="screen"/>
          <a:stretch>
            <a:fillRect/>
          </a:stretch>
        </p:blipFill>
        <p:spPr>
          <a:xfrm>
            <a:off x="1" y="1"/>
            <a:ext cx="4788024" cy="35910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Obrázek 4" descr="090120131456.jpg"/>
          <p:cNvPicPr>
            <a:picLocks noChangeAspect="1"/>
          </p:cNvPicPr>
          <p:nvPr/>
        </p:nvPicPr>
        <p:blipFill>
          <a:blip r:embed="rId4" cstate="screen"/>
          <a:stretch>
            <a:fillRect/>
          </a:stretch>
        </p:blipFill>
        <p:spPr>
          <a:xfrm>
            <a:off x="4379979" y="0"/>
            <a:ext cx="4764021" cy="3573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Obrázek 6" descr="090120131458.jpg"/>
          <p:cNvPicPr>
            <a:picLocks noChangeAspect="1"/>
          </p:cNvPicPr>
          <p:nvPr/>
        </p:nvPicPr>
        <p:blipFill>
          <a:blip r:embed="rId5" cstate="screen"/>
          <a:stretch>
            <a:fillRect/>
          </a:stretch>
        </p:blipFill>
        <p:spPr>
          <a:xfrm>
            <a:off x="4572000" y="3429000"/>
            <a:ext cx="4572000"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ovéPole 7"/>
          <p:cNvSpPr txBox="1"/>
          <p:nvPr/>
        </p:nvSpPr>
        <p:spPr>
          <a:xfrm>
            <a:off x="0" y="2420888"/>
            <a:ext cx="9144000" cy="1815882"/>
          </a:xfrm>
          <a:prstGeom prst="rect">
            <a:avLst/>
          </a:prstGeom>
          <a:noFill/>
        </p:spPr>
        <p:txBody>
          <a:bodyPr wrap="square" rtlCol="0">
            <a:spAutoFit/>
          </a:bodyPr>
          <a:lstStyle/>
          <a:p>
            <a:pPr algn="ctr"/>
            <a:r>
              <a:rPr lang="en-US" sz="4000" b="1" dirty="0" smtClean="0">
                <a:ln>
                  <a:solidFill>
                    <a:schemeClr val="tx1"/>
                  </a:solidFill>
                </a:ln>
                <a:solidFill>
                  <a:srgbClr val="FF0000"/>
                </a:solidFill>
              </a:rPr>
              <a:t>Looms</a:t>
            </a:r>
          </a:p>
          <a:p>
            <a:r>
              <a:rPr lang="en-US" sz="2400" b="1" dirty="0" smtClean="0">
                <a:ln>
                  <a:solidFill>
                    <a:schemeClr val="tx1"/>
                  </a:solidFill>
                </a:ln>
                <a:solidFill>
                  <a:srgbClr val="FFFF00"/>
                </a:solidFill>
              </a:rPr>
              <a:t>Czech Republic has a long tradition of textile production and Czech engineers developed the first water-jet-loom. You can also see the cotton loom, shuttle less loom, power loom, gripper shuttle loom etc.</a:t>
            </a:r>
            <a:endParaRPr lang="en-US" sz="2400" b="1" dirty="0">
              <a:ln>
                <a:solidFill>
                  <a:schemeClr val="tx1"/>
                </a:solidFill>
              </a:ln>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090120131493.jpg"/>
          <p:cNvPicPr>
            <a:picLocks noChangeAspect="1"/>
          </p:cNvPicPr>
          <p:nvPr/>
        </p:nvPicPr>
        <p:blipFill>
          <a:blip r:embed="rId2" cstate="screen"/>
          <a:stretch>
            <a:fillRect/>
          </a:stretch>
        </p:blipFill>
        <p:spPr>
          <a:xfrm>
            <a:off x="4139952" y="-1"/>
            <a:ext cx="5004049" cy="37530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Nadpis 1"/>
          <p:cNvSpPr>
            <a:spLocks noGrp="1"/>
          </p:cNvSpPr>
          <p:nvPr>
            <p:ph type="title"/>
          </p:nvPr>
        </p:nvSpPr>
        <p:spPr>
          <a:xfrm>
            <a:off x="179512" y="260648"/>
            <a:ext cx="3826768" cy="2650306"/>
          </a:xfrm>
        </p:spPr>
        <p:txBody>
          <a:bodyPr>
            <a:normAutofit/>
          </a:bodyPr>
          <a:lstStyle/>
          <a:p>
            <a:r>
              <a:rPr lang="en-US" b="1" dirty="0" smtClean="0">
                <a:solidFill>
                  <a:srgbClr val="FF0000"/>
                </a:solidFill>
              </a:rPr>
              <a:t>Models of V</a:t>
            </a:r>
            <a:r>
              <a:rPr lang="cs-CZ" b="1" dirty="0" smtClean="0">
                <a:solidFill>
                  <a:srgbClr val="FF0000"/>
                </a:solidFill>
              </a:rPr>
              <a:t>í</a:t>
            </a:r>
            <a:r>
              <a:rPr lang="en-US" b="1" dirty="0" err="1" smtClean="0">
                <a:solidFill>
                  <a:srgbClr val="FF0000"/>
                </a:solidFill>
              </a:rPr>
              <a:t>tkovice</a:t>
            </a:r>
            <a:r>
              <a:rPr lang="en-US" b="1" dirty="0" smtClean="0">
                <a:solidFill>
                  <a:srgbClr val="FF0000"/>
                </a:solidFill>
              </a:rPr>
              <a:t> steel factories</a:t>
            </a:r>
            <a:endParaRPr lang="en-US" b="1" dirty="0">
              <a:solidFill>
                <a:srgbClr val="FF0000"/>
              </a:solidFill>
            </a:endParaRPr>
          </a:p>
        </p:txBody>
      </p:sp>
      <p:pic>
        <p:nvPicPr>
          <p:cNvPr id="6" name="Obrázek 5" descr="090120131492.jpg"/>
          <p:cNvPicPr>
            <a:picLocks noChangeAspect="1"/>
          </p:cNvPicPr>
          <p:nvPr/>
        </p:nvPicPr>
        <p:blipFill>
          <a:blip r:embed="rId3" cstate="screen"/>
          <a:stretch>
            <a:fillRect/>
          </a:stretch>
        </p:blipFill>
        <p:spPr>
          <a:xfrm rot="16200000">
            <a:off x="643508" y="2353444"/>
            <a:ext cx="3861048" cy="51480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Zástupný symbol pro obsah 3" descr="090120131495.jpg"/>
          <p:cNvPicPr>
            <a:picLocks noGrp="1" noChangeAspect="1"/>
          </p:cNvPicPr>
          <p:nvPr>
            <p:ph idx="1"/>
          </p:nvPr>
        </p:nvPicPr>
        <p:blipFill>
          <a:blip r:embed="rId4" cstate="screen"/>
          <a:stretch>
            <a:fillRect/>
          </a:stretch>
        </p:blipFill>
        <p:spPr>
          <a:xfrm rot="16200000">
            <a:off x="5479536" y="3193536"/>
            <a:ext cx="3140969" cy="41879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0528" y="260648"/>
            <a:ext cx="4114800" cy="2434282"/>
          </a:xfrm>
        </p:spPr>
        <p:txBody>
          <a:bodyPr>
            <a:normAutofit fontScale="90000"/>
          </a:bodyPr>
          <a:lstStyle/>
          <a:p>
            <a:r>
              <a:rPr lang="en-US" b="1" dirty="0" smtClean="0">
                <a:solidFill>
                  <a:srgbClr val="FF0000"/>
                </a:solidFill>
              </a:rPr>
              <a:t>Atmosphere of the factory building turned into the museum </a:t>
            </a:r>
            <a:endParaRPr lang="en-US" b="1" dirty="0">
              <a:solidFill>
                <a:srgbClr val="FF0000"/>
              </a:solidFill>
            </a:endParaRPr>
          </a:p>
        </p:txBody>
      </p:sp>
      <p:pic>
        <p:nvPicPr>
          <p:cNvPr id="5" name="Zástupný symbol pro obsah 3" descr="DSCN4448.JPG"/>
          <p:cNvPicPr>
            <a:picLocks noChangeAspect="1"/>
          </p:cNvPicPr>
          <p:nvPr/>
        </p:nvPicPr>
        <p:blipFill>
          <a:blip r:embed="rId2" cstate="screen"/>
          <a:stretch>
            <a:fillRect/>
          </a:stretch>
        </p:blipFill>
        <p:spPr>
          <a:xfrm>
            <a:off x="3899926" y="1"/>
            <a:ext cx="5244074" cy="39330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Zástupný symbol pro obsah 3" descr="DSCN4375.JPG"/>
          <p:cNvPicPr>
            <a:picLocks noGrp="1" noChangeAspect="1"/>
          </p:cNvPicPr>
          <p:nvPr>
            <p:ph idx="1"/>
          </p:nvPr>
        </p:nvPicPr>
        <p:blipFill>
          <a:blip r:embed="rId3" cstate="screen"/>
          <a:stretch>
            <a:fillRect/>
          </a:stretch>
        </p:blipFill>
        <p:spPr>
          <a:xfrm>
            <a:off x="1" y="3050958"/>
            <a:ext cx="5076056" cy="38070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1588</TotalTime>
  <Words>368</Words>
  <Application>Microsoft Office PowerPoint</Application>
  <PresentationFormat>Předvádění na obrazovce (4:3)</PresentationFormat>
  <Paragraphs>53</Paragraphs>
  <Slides>24</Slides>
  <Notes>0</Notes>
  <HiddenSlides>0</HiddenSlides>
  <MMClips>0</MMClips>
  <ScaleCrop>false</ScaleCrop>
  <HeadingPairs>
    <vt:vector size="4" baseType="variant">
      <vt:variant>
        <vt:lpstr>Motiv</vt:lpstr>
      </vt:variant>
      <vt:variant>
        <vt:i4>1</vt:i4>
      </vt:variant>
      <vt:variant>
        <vt:lpstr>Nadpisy snímků</vt:lpstr>
      </vt:variant>
      <vt:variant>
        <vt:i4>24</vt:i4>
      </vt:variant>
    </vt:vector>
  </HeadingPairs>
  <TitlesOfParts>
    <vt:vector size="25" baseType="lpstr">
      <vt:lpstr>Motiv sady Office</vt:lpstr>
      <vt:lpstr>Project meeting in Ostrava</vt:lpstr>
      <vt:lpstr>Wednesday</vt:lpstr>
      <vt:lpstr>Technical museum called U6</vt:lpstr>
      <vt:lpstr>Technical museum U6  Museum is located in the Lower part of Vítkovice in a former factory building. It is closed in January and due to the maintenance of the exhibits. They opened it for our guests from European countries. Czech pupils from grade 8 and 7. A will visit it in February. They went to the other museum only.</vt:lpstr>
      <vt:lpstr>Museum U6 from above</vt:lpstr>
      <vt:lpstr>First activity – hamster wheel</vt:lpstr>
      <vt:lpstr>Prezentace aplikace PowerPoint</vt:lpstr>
      <vt:lpstr>Models of Vítkovice steel factories</vt:lpstr>
      <vt:lpstr>Atmosphere of the factory building turned into the museum </vt:lpstr>
      <vt:lpstr>Visitors can try some occupations</vt:lpstr>
      <vt:lpstr>First cars used steam for their engine</vt:lpstr>
      <vt:lpstr>Try to produce enough electricity to turn on a radio and play a song</vt:lpstr>
      <vt:lpstr>Sound changes into colours</vt:lpstr>
      <vt:lpstr>Science Museum Ostrava</vt:lpstr>
      <vt:lpstr>WATER WORLD is part of the CHILDREN´S WORLD exhibition</vt:lpstr>
      <vt:lpstr>WORLD OF CIVILIZATION</vt:lpstr>
      <vt:lpstr>WORLD OF SCIENCE AND DISCOVERIES</vt:lpstr>
      <vt:lpstr> WORLD OF NATURE </vt:lpstr>
      <vt:lpstr>Prezentace aplikace PowerPoint</vt:lpstr>
      <vt:lpstr>Prezentace aplikace PowerPoint</vt:lpstr>
      <vt:lpstr>Prezentace aplikace PowerPoint</vt:lpstr>
      <vt:lpstr>Prezentace aplikace PowerPoint</vt:lpstr>
      <vt:lpstr>Prezentace aplikace PowerPoint</vt:lpstr>
      <vt:lpstr>Class 8. enjoyed the exhibitions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meeting in Ostrava</dc:title>
  <dc:creator>a.holasova</dc:creator>
  <cp:lastModifiedBy>Buroňová Alena</cp:lastModifiedBy>
  <cp:revision>82</cp:revision>
  <dcterms:created xsi:type="dcterms:W3CDTF">2015-01-24T21:10:23Z</dcterms:created>
  <dcterms:modified xsi:type="dcterms:W3CDTF">2016-02-04T14:35:44Z</dcterms:modified>
</cp:coreProperties>
</file>