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56" r:id="rId4"/>
    <p:sldId id="314" r:id="rId5"/>
    <p:sldId id="315" r:id="rId6"/>
    <p:sldId id="316" r:id="rId7"/>
    <p:sldId id="270" r:id="rId8"/>
    <p:sldId id="269" r:id="rId9"/>
    <p:sldId id="261" r:id="rId10"/>
    <p:sldId id="272" r:id="rId11"/>
    <p:sldId id="309" r:id="rId12"/>
    <p:sldId id="310" r:id="rId13"/>
    <p:sldId id="317" r:id="rId14"/>
    <p:sldId id="318" r:id="rId15"/>
    <p:sldId id="311" r:id="rId16"/>
    <p:sldId id="319" r:id="rId17"/>
    <p:sldId id="313" r:id="rId18"/>
    <p:sldId id="320" r:id="rId19"/>
    <p:sldId id="265" r:id="rId20"/>
    <p:sldId id="321" r:id="rId21"/>
    <p:sldId id="322" r:id="rId22"/>
    <p:sldId id="299" r:id="rId23"/>
    <p:sldId id="281" r:id="rId24"/>
    <p:sldId id="268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2AEB8"/>
    <a:srgbClr val="464646"/>
    <a:srgbClr val="F2A40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26" autoAdjust="0"/>
    <p:restoredTop sz="94628" autoAdjust="0"/>
  </p:normalViewPr>
  <p:slideViewPr>
    <p:cSldViewPr>
      <p:cViewPr varScale="1">
        <p:scale>
          <a:sx n="92" d="100"/>
          <a:sy n="92" d="100"/>
        </p:scale>
        <p:origin x="-810" y="-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19815" custLinFactNeighborX="-437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564" t="-1887" r="-7564" b="-1887"/>
          </a:stretch>
        </a:blipFill>
      </dgm:spPr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C4968-F0CF-4867-B1FE-2D826F4FDDA4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3BB899D5-5527-4229-99BC-D0B92AE6693F}" type="presOf" srcId="{811E3B9F-4EEB-4C2D-929A-85BC8E638A4A}" destId="{94DA54E1-0ED4-47F0-912C-8F4BC5815E21}" srcOrd="0" destOrd="0" presId="urn:microsoft.com/office/officeart/2011/layout/ThemePictureAlternatingAccent"/>
    <dgm:cxn modelId="{0992C270-B0DB-4C41-B4CF-D73446C66569}" type="presParOf" srcId="{94DA54E1-0ED4-47F0-912C-8F4BC5815E21}" destId="{84262F90-E6B6-4C35-B1D0-0C1F7895E0E2}" srcOrd="0" destOrd="0" presId="urn:microsoft.com/office/officeart/2011/layout/ThemePictureAlternatingAccent"/>
    <dgm:cxn modelId="{B1AA7DFF-6BFE-4CF8-A6B2-B2B3A0AF9953}" type="presParOf" srcId="{84262F90-E6B6-4C35-B1D0-0C1F7895E0E2}" destId="{6945A5F6-A01B-499F-997B-3CBC982D696C}" srcOrd="0" destOrd="0" presId="urn:microsoft.com/office/officeart/2011/layout/ThemePictureAlternatingAccent"/>
    <dgm:cxn modelId="{DC1583B1-45E3-4D1F-8C31-A7EAA0EF8C88}" type="presParOf" srcId="{94DA54E1-0ED4-47F0-912C-8F4BC5815E21}" destId="{47EE3406-3670-4D59-8022-61224C33A7B8}" srcOrd="1" destOrd="0" presId="urn:microsoft.com/office/officeart/2011/layout/ThemePictureAlternatingAccen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0741A1B-99C6-42AA-A3CB-6B529CF13CDF}" type="presOf" srcId="{8352B85F-1648-4A28-981E-E5946DBC3507}" destId="{03B6CB12-3D8D-456D-94A9-3BF1983F8603}" srcOrd="0" destOrd="0" presId="urn:microsoft.com/office/officeart/2011/layout/ThemePictureAlternatingAccent"/>
    <dgm:cxn modelId="{A2EE4C97-7DA7-4731-979E-64F5B2F8518D}" type="presOf" srcId="{A04D8F4F-E0FB-4C44-86DC-ABB15AF73F85}" destId="{A2709C78-5D27-4B3E-8193-664841B866B6}" srcOrd="0" destOrd="0" presId="urn:microsoft.com/office/officeart/2011/layout/ThemePictureAlternatingAccent"/>
    <dgm:cxn modelId="{D24C47A1-6C5A-4B42-9F54-F702920B8F97}" type="presParOf" srcId="{03B6CB12-3D8D-456D-94A9-3BF1983F8603}" destId="{43B20EA7-63CF-49FA-8C96-FCDF46B80B86}" srcOrd="0" destOrd="0" presId="urn:microsoft.com/office/officeart/2011/layout/ThemePictureAlternatingAccent"/>
    <dgm:cxn modelId="{35BB8F3A-2155-4E9E-8784-1ABF6FC06C72}" type="presParOf" srcId="{43B20EA7-63CF-49FA-8C96-FCDF46B80B86}" destId="{EC6BC346-A7B6-4D23-A17A-9B92D4D41FF7}" srcOrd="0" destOrd="0" presId="urn:microsoft.com/office/officeart/2011/layout/ThemePictureAlternatingAccent"/>
    <dgm:cxn modelId="{08422D7D-6D6F-4D71-9FFA-E1D159120AA0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89A6936-5C0B-4305-B4C5-2E75F6BAF760}" type="presOf" srcId="{A04D8F4F-E0FB-4C44-86DC-ABB15AF73F85}" destId="{A2709C78-5D27-4B3E-8193-664841B866B6}" srcOrd="0" destOrd="0" presId="urn:microsoft.com/office/officeart/2011/layout/ThemePictureAlternatingAccent"/>
    <dgm:cxn modelId="{6EEF31C6-7700-4029-9D5F-4EC4AF6FAF80}" type="presOf" srcId="{8352B85F-1648-4A28-981E-E5946DBC3507}" destId="{03B6CB12-3D8D-456D-94A9-3BF1983F8603}" srcOrd="0" destOrd="0" presId="urn:microsoft.com/office/officeart/2011/layout/ThemePictureAlternatingAccent"/>
    <dgm:cxn modelId="{D0C4993F-0DDC-48A6-8824-7F7EC8964419}" type="presParOf" srcId="{03B6CB12-3D8D-456D-94A9-3BF1983F8603}" destId="{43B20EA7-63CF-49FA-8C96-FCDF46B80B86}" srcOrd="0" destOrd="0" presId="urn:microsoft.com/office/officeart/2011/layout/ThemePictureAlternatingAccent"/>
    <dgm:cxn modelId="{28F40EB5-DA25-422C-AA08-0190FBB30746}" type="presParOf" srcId="{43B20EA7-63CF-49FA-8C96-FCDF46B80B86}" destId="{EC6BC346-A7B6-4D23-A17A-9B92D4D41FF7}" srcOrd="0" destOrd="0" presId="urn:microsoft.com/office/officeart/2011/layout/ThemePictureAlternatingAccent"/>
    <dgm:cxn modelId="{C0D0B5EB-FC1E-43A9-A170-62A131D167DA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11BC0A-4AB1-4ADA-B611-470C0D818396}" type="presOf" srcId="{8352B85F-1648-4A28-981E-E5946DBC3507}" destId="{03B6CB12-3D8D-456D-94A9-3BF1983F8603}" srcOrd="0" destOrd="0" presId="urn:microsoft.com/office/officeart/2011/layout/ThemePictureAlternatingAccent"/>
    <dgm:cxn modelId="{A1045CEE-D11F-404B-91C3-5F6224D6B0DF}" type="presOf" srcId="{A04D8F4F-E0FB-4C44-86DC-ABB15AF73F85}" destId="{A2709C78-5D27-4B3E-8193-664841B866B6}" srcOrd="0" destOrd="0" presId="urn:microsoft.com/office/officeart/2011/layout/ThemePictureAlternatingAccent"/>
    <dgm:cxn modelId="{47695EB0-71D5-4117-BBCB-429F7F2E2C69}" type="presParOf" srcId="{03B6CB12-3D8D-456D-94A9-3BF1983F8603}" destId="{43B20EA7-63CF-49FA-8C96-FCDF46B80B86}" srcOrd="0" destOrd="0" presId="urn:microsoft.com/office/officeart/2011/layout/ThemePictureAlternatingAccent"/>
    <dgm:cxn modelId="{6376265E-954D-4F34-A083-E8AAF976C1FD}" type="presParOf" srcId="{43B20EA7-63CF-49FA-8C96-FCDF46B80B86}" destId="{EC6BC346-A7B6-4D23-A17A-9B92D4D41FF7}" srcOrd="0" destOrd="0" presId="urn:microsoft.com/office/officeart/2011/layout/ThemePictureAlternatingAccent"/>
    <dgm:cxn modelId="{E46AA5D6-6D44-4087-9D5B-231DEF0E7A78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A2E42E5-D11A-4873-8818-3B6699EFB0F0}" type="presOf" srcId="{A04D8F4F-E0FB-4C44-86DC-ABB15AF73F85}" destId="{A2709C78-5D27-4B3E-8193-664841B866B6}" srcOrd="0" destOrd="0" presId="urn:microsoft.com/office/officeart/2011/layout/ThemePictureAlternatingAccent"/>
    <dgm:cxn modelId="{647D5F78-B0BF-4753-A76B-EBCC921A6B98}" type="presOf" srcId="{8352B85F-1648-4A28-981E-E5946DBC3507}" destId="{03B6CB12-3D8D-456D-94A9-3BF1983F8603}" srcOrd="0" destOrd="0" presId="urn:microsoft.com/office/officeart/2011/layout/ThemePictureAlternatingAccent"/>
    <dgm:cxn modelId="{F2FA8511-1CC8-44B4-A010-9B61E0F88CD5}" type="presParOf" srcId="{03B6CB12-3D8D-456D-94A9-3BF1983F8603}" destId="{43B20EA7-63CF-49FA-8C96-FCDF46B80B86}" srcOrd="0" destOrd="0" presId="urn:microsoft.com/office/officeart/2011/layout/ThemePictureAlternatingAccent"/>
    <dgm:cxn modelId="{35FBBD15-843A-4620-BA81-989012429CC9}" type="presParOf" srcId="{43B20EA7-63CF-49FA-8C96-FCDF46B80B86}" destId="{EC6BC346-A7B6-4D23-A17A-9B92D4D41FF7}" srcOrd="0" destOrd="0" presId="urn:microsoft.com/office/officeart/2011/layout/ThemePictureAlternatingAccent"/>
    <dgm:cxn modelId="{4D729F1D-986F-4609-B5D2-16006A649C2E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1F49C69-5265-4C60-B2F0-DE97FF6F475B}" type="presOf" srcId="{8352B85F-1648-4A28-981E-E5946DBC3507}" destId="{03B6CB12-3D8D-456D-94A9-3BF1983F8603}" srcOrd="0" destOrd="0" presId="urn:microsoft.com/office/officeart/2011/layout/ThemePictureAlternatingAccent"/>
    <dgm:cxn modelId="{F53FC64B-CE22-4A95-832C-D6E1D0672415}" type="presOf" srcId="{A04D8F4F-E0FB-4C44-86DC-ABB15AF73F85}" destId="{A2709C78-5D27-4B3E-8193-664841B866B6}" srcOrd="0" destOrd="0" presId="urn:microsoft.com/office/officeart/2011/layout/ThemePictureAlternatingAccent"/>
    <dgm:cxn modelId="{B51E8A07-3061-40F6-ACA3-A03C22EA2838}" type="presParOf" srcId="{03B6CB12-3D8D-456D-94A9-3BF1983F8603}" destId="{43B20EA7-63CF-49FA-8C96-FCDF46B80B86}" srcOrd="0" destOrd="0" presId="urn:microsoft.com/office/officeart/2011/layout/ThemePictureAlternatingAccent"/>
    <dgm:cxn modelId="{F0CA4D74-4DD4-4BFF-82BE-04E867C42C4D}" type="presParOf" srcId="{43B20EA7-63CF-49FA-8C96-FCDF46B80B86}" destId="{EC6BC346-A7B6-4D23-A17A-9B92D4D41FF7}" srcOrd="0" destOrd="0" presId="urn:microsoft.com/office/officeart/2011/layout/ThemePictureAlternatingAccent"/>
    <dgm:cxn modelId="{B208272B-DB15-4CB9-9511-0095FBEB63BD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6748B90-C7D4-4AE6-BEBD-3566C54D1DB0}" type="presOf" srcId="{A04D8F4F-E0FB-4C44-86DC-ABB15AF73F85}" destId="{A2709C78-5D27-4B3E-8193-664841B866B6}" srcOrd="0" destOrd="0" presId="urn:microsoft.com/office/officeart/2011/layout/ThemePictureAlternatingAccent"/>
    <dgm:cxn modelId="{9C348C17-BF20-4E1B-88D0-1E824B014C65}" type="presOf" srcId="{8352B85F-1648-4A28-981E-E5946DBC3507}" destId="{03B6CB12-3D8D-456D-94A9-3BF1983F8603}" srcOrd="0" destOrd="0" presId="urn:microsoft.com/office/officeart/2011/layout/ThemePictureAlternatingAccent"/>
    <dgm:cxn modelId="{FD051012-0E6D-4FAB-A675-E583BAE46E1B}" type="presParOf" srcId="{03B6CB12-3D8D-456D-94A9-3BF1983F8603}" destId="{43B20EA7-63CF-49FA-8C96-FCDF46B80B86}" srcOrd="0" destOrd="0" presId="urn:microsoft.com/office/officeart/2011/layout/ThemePictureAlternatingAccent"/>
    <dgm:cxn modelId="{51900C55-84B7-4D5C-B4AA-501BE244DCD3}" type="presParOf" srcId="{43B20EA7-63CF-49FA-8C96-FCDF46B80B86}" destId="{EC6BC346-A7B6-4D23-A17A-9B92D4D41FF7}" srcOrd="0" destOrd="0" presId="urn:microsoft.com/office/officeart/2011/layout/ThemePictureAlternatingAccent"/>
    <dgm:cxn modelId="{86CE4E8C-E652-4733-AE74-028DE89A5622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E5092E8-63C5-4922-8164-8DA3AA44C929}" type="presOf" srcId="{8352B85F-1648-4A28-981E-E5946DBC3507}" destId="{03B6CB12-3D8D-456D-94A9-3BF1983F8603}" srcOrd="0" destOrd="0" presId="urn:microsoft.com/office/officeart/2011/layout/ThemePictureAlternatingAccent"/>
    <dgm:cxn modelId="{ACAFB5ED-9E97-43B4-A427-A273024F7B33}" type="presOf" srcId="{A04D8F4F-E0FB-4C44-86DC-ABB15AF73F85}" destId="{A2709C78-5D27-4B3E-8193-664841B866B6}" srcOrd="0" destOrd="0" presId="urn:microsoft.com/office/officeart/2011/layout/ThemePictureAlternatingAccent"/>
    <dgm:cxn modelId="{84D0355F-8813-4A43-8D27-D262A11FE607}" type="presParOf" srcId="{03B6CB12-3D8D-456D-94A9-3BF1983F8603}" destId="{43B20EA7-63CF-49FA-8C96-FCDF46B80B86}" srcOrd="0" destOrd="0" presId="urn:microsoft.com/office/officeart/2011/layout/ThemePictureAlternatingAccent"/>
    <dgm:cxn modelId="{7AFAB003-B30B-463A-8E8D-726A175675D3}" type="presParOf" srcId="{43B20EA7-63CF-49FA-8C96-FCDF46B80B86}" destId="{EC6BC346-A7B6-4D23-A17A-9B92D4D41FF7}" srcOrd="0" destOrd="0" presId="urn:microsoft.com/office/officeart/2011/layout/ThemePictureAlternatingAccent"/>
    <dgm:cxn modelId="{9B275027-0B68-41BA-8F2C-B1FA80DD3F8E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78AC7EA-817F-49FB-9E13-49D1A5D4CBD9}" type="presOf" srcId="{8352B85F-1648-4A28-981E-E5946DBC3507}" destId="{03B6CB12-3D8D-456D-94A9-3BF1983F8603}" srcOrd="0" destOrd="0" presId="urn:microsoft.com/office/officeart/2011/layout/ThemePictureAlternatingAccent"/>
    <dgm:cxn modelId="{AE336B21-4A8D-4A19-8C08-397110915833}" type="presOf" srcId="{A04D8F4F-E0FB-4C44-86DC-ABB15AF73F85}" destId="{A2709C78-5D27-4B3E-8193-664841B866B6}" srcOrd="0" destOrd="0" presId="urn:microsoft.com/office/officeart/2011/layout/ThemePictureAlternatingAccent"/>
    <dgm:cxn modelId="{96C82C27-1FDA-4C22-99C7-CC6759023973}" type="presParOf" srcId="{03B6CB12-3D8D-456D-94A9-3BF1983F8603}" destId="{43B20EA7-63CF-49FA-8C96-FCDF46B80B86}" srcOrd="0" destOrd="0" presId="urn:microsoft.com/office/officeart/2011/layout/ThemePictureAlternatingAccent"/>
    <dgm:cxn modelId="{27ADCA9C-E3E2-4713-A6FA-C815AAC99E19}" type="presParOf" srcId="{43B20EA7-63CF-49FA-8C96-FCDF46B80B86}" destId="{EC6BC346-A7B6-4D23-A17A-9B92D4D41FF7}" srcOrd="0" destOrd="0" presId="urn:microsoft.com/office/officeart/2011/layout/ThemePictureAlternatingAccent"/>
    <dgm:cxn modelId="{1582C471-40F7-4214-A5BA-BE3FA8A56C2E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63A56BB-C5CC-4165-B858-22A8DE0E0F09}" type="presOf" srcId="{A04D8F4F-E0FB-4C44-86DC-ABB15AF73F85}" destId="{A2709C78-5D27-4B3E-8193-664841B866B6}" srcOrd="0" destOrd="0" presId="urn:microsoft.com/office/officeart/2011/layout/ThemePictureAlternatingAccent"/>
    <dgm:cxn modelId="{29E0F5AD-0074-4A26-97C4-93EE18810A68}" type="presOf" srcId="{8352B85F-1648-4A28-981E-E5946DBC3507}" destId="{03B6CB12-3D8D-456D-94A9-3BF1983F8603}" srcOrd="0" destOrd="0" presId="urn:microsoft.com/office/officeart/2011/layout/ThemePictureAlternatingAccent"/>
    <dgm:cxn modelId="{882CED24-72D2-4F95-840C-085597C78EA9}" type="presParOf" srcId="{03B6CB12-3D8D-456D-94A9-3BF1983F8603}" destId="{43B20EA7-63CF-49FA-8C96-FCDF46B80B86}" srcOrd="0" destOrd="0" presId="urn:microsoft.com/office/officeart/2011/layout/ThemePictureAlternatingAccent"/>
    <dgm:cxn modelId="{E46F6195-B984-459F-A984-8C848586C42F}" type="presParOf" srcId="{43B20EA7-63CF-49FA-8C96-FCDF46B80B86}" destId="{EC6BC346-A7B6-4D23-A17A-9B92D4D41FF7}" srcOrd="0" destOrd="0" presId="urn:microsoft.com/office/officeart/2011/layout/ThemePictureAlternatingAccent"/>
    <dgm:cxn modelId="{D143EF1B-8E3F-4B58-AFA8-F476A10EB74A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8BFBDF6-51E5-4FA7-B2BB-C40E641DDC2E}" type="presOf" srcId="{A04D8F4F-E0FB-4C44-86DC-ABB15AF73F85}" destId="{A2709C78-5D27-4B3E-8193-664841B866B6}" srcOrd="0" destOrd="0" presId="urn:microsoft.com/office/officeart/2011/layout/ThemePictureAlternatingAccent"/>
    <dgm:cxn modelId="{B9754BA0-BDB5-41DC-B2B8-B1A34381A8CF}" type="presOf" srcId="{8352B85F-1648-4A28-981E-E5946DBC3507}" destId="{03B6CB12-3D8D-456D-94A9-3BF1983F8603}" srcOrd="0" destOrd="0" presId="urn:microsoft.com/office/officeart/2011/layout/ThemePictureAlternatingAccent"/>
    <dgm:cxn modelId="{060CC1DB-A3DE-4EAF-9167-B292763696B5}" type="presParOf" srcId="{03B6CB12-3D8D-456D-94A9-3BF1983F8603}" destId="{43B20EA7-63CF-49FA-8C96-FCDF46B80B86}" srcOrd="0" destOrd="0" presId="urn:microsoft.com/office/officeart/2011/layout/ThemePictureAlternatingAccent"/>
    <dgm:cxn modelId="{6DEC2A43-FF10-40D6-9883-4D475A68712F}" type="presParOf" srcId="{43B20EA7-63CF-49FA-8C96-FCDF46B80B86}" destId="{EC6BC346-A7B6-4D23-A17A-9B92D4D41FF7}" srcOrd="0" destOrd="0" presId="urn:microsoft.com/office/officeart/2011/layout/ThemePictureAlternatingAccent"/>
    <dgm:cxn modelId="{5F2B7E49-CF83-4D1F-AFCA-E049F96C3330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EBF8365-A8A9-4FBD-A7D7-4AF107016BA0}" type="presOf" srcId="{A04D8F4F-E0FB-4C44-86DC-ABB15AF73F85}" destId="{A2709C78-5D27-4B3E-8193-664841B866B6}" srcOrd="0" destOrd="0" presId="urn:microsoft.com/office/officeart/2011/layout/ThemePictureAlternatingAccent"/>
    <dgm:cxn modelId="{89E038B4-F3A3-422A-A9A6-16B28FE60878}" type="presOf" srcId="{8352B85F-1648-4A28-981E-E5946DBC3507}" destId="{03B6CB12-3D8D-456D-94A9-3BF1983F8603}" srcOrd="0" destOrd="0" presId="urn:microsoft.com/office/officeart/2011/layout/ThemePictureAlternatingAccent"/>
    <dgm:cxn modelId="{6E59F5F3-2B5C-47F7-B788-AA26A971861C}" type="presParOf" srcId="{03B6CB12-3D8D-456D-94A9-3BF1983F8603}" destId="{43B20EA7-63CF-49FA-8C96-FCDF46B80B86}" srcOrd="0" destOrd="0" presId="urn:microsoft.com/office/officeart/2011/layout/ThemePictureAlternatingAccent"/>
    <dgm:cxn modelId="{565A9C20-BFB6-44F0-BEA8-9AF9F71A307E}" type="presParOf" srcId="{43B20EA7-63CF-49FA-8C96-FCDF46B80B86}" destId="{EC6BC346-A7B6-4D23-A17A-9B92D4D41FF7}" srcOrd="0" destOrd="0" presId="urn:microsoft.com/office/officeart/2011/layout/ThemePictureAlternatingAccent"/>
    <dgm:cxn modelId="{7EE04043-A2B1-42F4-B9C1-C3E425BDDC7E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5F3457-97D1-4B50-8541-A78DB54237A5}" type="presOf" srcId="{8352B85F-1648-4A28-981E-E5946DBC3507}" destId="{03B6CB12-3D8D-456D-94A9-3BF1983F8603}" srcOrd="0" destOrd="0" presId="urn:microsoft.com/office/officeart/2011/layout/ThemePictureAlternatingAccent"/>
    <dgm:cxn modelId="{8B8EC411-81BD-4891-91F7-A2A56BF6755A}" type="presOf" srcId="{A04D8F4F-E0FB-4C44-86DC-ABB15AF73F85}" destId="{A2709C78-5D27-4B3E-8193-664841B866B6}" srcOrd="0" destOrd="0" presId="urn:microsoft.com/office/officeart/2011/layout/ThemePictureAlternatingAccent"/>
    <dgm:cxn modelId="{712A13DF-3954-4F6F-A7B9-5F33731905BA}" type="presParOf" srcId="{03B6CB12-3D8D-456D-94A9-3BF1983F8603}" destId="{43B20EA7-63CF-49FA-8C96-FCDF46B80B86}" srcOrd="0" destOrd="0" presId="urn:microsoft.com/office/officeart/2011/layout/ThemePictureAlternatingAccent"/>
    <dgm:cxn modelId="{EA9AE761-0672-488D-A415-CB207F28DB00}" type="presParOf" srcId="{43B20EA7-63CF-49FA-8C96-FCDF46B80B86}" destId="{EC6BC346-A7B6-4D23-A17A-9B92D4D41FF7}" srcOrd="0" destOrd="0" presId="urn:microsoft.com/office/officeart/2011/layout/ThemePictureAlternatingAccent"/>
    <dgm:cxn modelId="{6049C65C-4FAC-4E8B-89AA-F251708B661C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6FAF14D2-DABC-48F3-8209-162F69C7B02A}" type="presOf" srcId="{A04D8F4F-E0FB-4C44-86DC-ABB15AF73F85}" destId="{A2709C78-5D27-4B3E-8193-664841B866B6}" srcOrd="0" destOrd="0" presId="urn:microsoft.com/office/officeart/2011/layout/ThemePictureAlternatingAccent"/>
    <dgm:cxn modelId="{3010E1B2-033A-4D89-B6FF-12E87CB58D03}" type="presOf" srcId="{8352B85F-1648-4A28-981E-E5946DBC3507}" destId="{03B6CB12-3D8D-456D-94A9-3BF1983F8603}" srcOrd="0" destOrd="0" presId="urn:microsoft.com/office/officeart/2011/layout/ThemePictureAlternatingAccent"/>
    <dgm:cxn modelId="{90C9D9A8-B404-4D96-A0EF-C15A3315B7DB}" type="presParOf" srcId="{03B6CB12-3D8D-456D-94A9-3BF1983F8603}" destId="{43B20EA7-63CF-49FA-8C96-FCDF46B80B86}" srcOrd="0" destOrd="0" presId="urn:microsoft.com/office/officeart/2011/layout/ThemePictureAlternatingAccent"/>
    <dgm:cxn modelId="{BCD62454-DBE8-4978-A7BC-11801E5A3C80}" type="presParOf" srcId="{43B20EA7-63CF-49FA-8C96-FCDF46B80B86}" destId="{EC6BC346-A7B6-4D23-A17A-9B92D4D41FF7}" srcOrd="0" destOrd="0" presId="urn:microsoft.com/office/officeart/2011/layout/ThemePictureAlternatingAccent"/>
    <dgm:cxn modelId="{E6DDCBB4-8DFC-419E-911A-295CF75A927A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8849" custLinFactNeighborY="-165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3059D33-A577-4D15-A409-0FEAD5AA5881}" type="presOf" srcId="{A04D8F4F-E0FB-4C44-86DC-ABB15AF73F85}" destId="{A2709C78-5D27-4B3E-8193-664841B866B6}" srcOrd="0" destOrd="0" presId="urn:microsoft.com/office/officeart/2011/layout/ThemePictureAlternatingAccent"/>
    <dgm:cxn modelId="{FB3D20EE-FBFA-4FE2-8166-57CDBB292744}" type="presOf" srcId="{8352B85F-1648-4A28-981E-E5946DBC3507}" destId="{03B6CB12-3D8D-456D-94A9-3BF1983F8603}" srcOrd="0" destOrd="0" presId="urn:microsoft.com/office/officeart/2011/layout/ThemePictureAlternatingAccent"/>
    <dgm:cxn modelId="{F7B7D647-1740-48A2-B61C-5B151E285264}" type="presParOf" srcId="{03B6CB12-3D8D-456D-94A9-3BF1983F8603}" destId="{43B20EA7-63CF-49FA-8C96-FCDF46B80B86}" srcOrd="0" destOrd="0" presId="urn:microsoft.com/office/officeart/2011/layout/ThemePictureAlternatingAccent"/>
    <dgm:cxn modelId="{0508BFA5-6FF6-422C-9235-C5DE2A109982}" type="presParOf" srcId="{43B20EA7-63CF-49FA-8C96-FCDF46B80B86}" destId="{EC6BC346-A7B6-4D23-A17A-9B92D4D41FF7}" srcOrd="0" destOrd="0" presId="urn:microsoft.com/office/officeart/2011/layout/ThemePictureAlternatingAccent"/>
    <dgm:cxn modelId="{13BD822B-FC82-4E04-A09E-07D966692B81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7A4CC4A-5872-4F34-9CC6-94BB7808EC35}" type="presOf" srcId="{A04D8F4F-E0FB-4C44-86DC-ABB15AF73F85}" destId="{A2709C78-5D27-4B3E-8193-664841B866B6}" srcOrd="0" destOrd="0" presId="urn:microsoft.com/office/officeart/2011/layout/ThemePictureAlternatingAccent"/>
    <dgm:cxn modelId="{17DA3390-AE9A-4278-8113-53E50CE0BF08}" type="presOf" srcId="{8352B85F-1648-4A28-981E-E5946DBC3507}" destId="{03B6CB12-3D8D-456D-94A9-3BF1983F8603}" srcOrd="0" destOrd="0" presId="urn:microsoft.com/office/officeart/2011/layout/ThemePictureAlternatingAccent"/>
    <dgm:cxn modelId="{BEDEF47F-A41C-49C5-84DA-FC88E6BBAA12}" type="presParOf" srcId="{03B6CB12-3D8D-456D-94A9-3BF1983F8603}" destId="{43B20EA7-63CF-49FA-8C96-FCDF46B80B86}" srcOrd="0" destOrd="0" presId="urn:microsoft.com/office/officeart/2011/layout/ThemePictureAlternatingAccent"/>
    <dgm:cxn modelId="{50C95A72-99A8-4F94-9136-37AEC6421E1B}" type="presParOf" srcId="{43B20EA7-63CF-49FA-8C96-FCDF46B80B86}" destId="{EC6BC346-A7B6-4D23-A17A-9B92D4D41FF7}" srcOrd="0" destOrd="0" presId="urn:microsoft.com/office/officeart/2011/layout/ThemePictureAlternatingAccent"/>
    <dgm:cxn modelId="{23BBFF26-8C07-4280-A42C-3F87CBBAD988}" type="presParOf" srcId="{03B6CB12-3D8D-456D-94A9-3BF1983F8603}" destId="{A2709C78-5D27-4B3E-8193-664841B866B6}" srcOrd="1" destOrd="0" presId="urn:microsoft.com/office/officeart/2011/layout/ThemePictureAlternatingAccen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DCC7-CF92-47CA-BDE2-A4AEB15C432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A767-8C0D-4C37-8399-DD4ACB3B2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9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3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4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6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2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70" y="1261134"/>
            <a:ext cx="1654767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87928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923928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1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3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5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7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5" y="92611"/>
            <a:ext cx="8679899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1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2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4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15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3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9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1" y="286972"/>
            <a:ext cx="8256953" cy="482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5" y="707106"/>
            <a:ext cx="8238418" cy="228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819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1" y="286972"/>
            <a:ext cx="8256953" cy="482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7" y="707106"/>
            <a:ext cx="8238417" cy="228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8955" y="1504405"/>
            <a:ext cx="8238418" cy="3095625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6858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0287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3716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98955" y="1051840"/>
            <a:ext cx="8238418" cy="429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611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6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6" y="2931792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3363838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514250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40136" y="1563798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68056" y="1563798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95976" y="1563798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31590"/>
            <a:ext cx="7230271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1" y="1626259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  <p:sldLayoutId id="2147483675" r:id="rId18"/>
    <p:sldLayoutId id="2147483676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9" Type="http://schemas.openxmlformats.org/officeDocument/2006/relationships/diagramLayout" Target="../diagrams/layout11.xml"/><Relationship Id="rId21" Type="http://schemas.openxmlformats.org/officeDocument/2006/relationships/diagramColors" Target="../diagrams/colors6.xml"/><Relationship Id="rId34" Type="http://schemas.openxmlformats.org/officeDocument/2006/relationships/diagramData" Target="../diagrams/data10.xml"/><Relationship Id="rId42" Type="http://schemas.openxmlformats.org/officeDocument/2006/relationships/diagramData" Target="../diagrams/data12.xml"/><Relationship Id="rId47" Type="http://schemas.openxmlformats.org/officeDocument/2006/relationships/diagramLayout" Target="../diagrams/layout13.xml"/><Relationship Id="rId50" Type="http://schemas.openxmlformats.org/officeDocument/2006/relationships/diagramData" Target="../diagrams/data14.xml"/><Relationship Id="rId55" Type="http://schemas.openxmlformats.org/officeDocument/2006/relationships/diagramLayout" Target="../diagrams/layout15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41" Type="http://schemas.openxmlformats.org/officeDocument/2006/relationships/diagramColors" Target="../diagrams/colors11.xml"/><Relationship Id="rId54" Type="http://schemas.openxmlformats.org/officeDocument/2006/relationships/diagramData" Target="../diagrams/data15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openxmlformats.org/officeDocument/2006/relationships/diagramQuickStyle" Target="../diagrams/quickStyle9.xml"/><Relationship Id="rId37" Type="http://schemas.openxmlformats.org/officeDocument/2006/relationships/diagramColors" Target="../diagrams/colors10.xml"/><Relationship Id="rId40" Type="http://schemas.openxmlformats.org/officeDocument/2006/relationships/diagramQuickStyle" Target="../diagrams/quickStyle11.xml"/><Relationship Id="rId45" Type="http://schemas.openxmlformats.org/officeDocument/2006/relationships/diagramColors" Target="../diagrams/colors12.xml"/><Relationship Id="rId53" Type="http://schemas.openxmlformats.org/officeDocument/2006/relationships/diagramColors" Target="../diagrams/colors14.xml"/><Relationship Id="rId58" Type="http://schemas.openxmlformats.org/officeDocument/2006/relationships/diagramData" Target="../diagrams/data16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openxmlformats.org/officeDocument/2006/relationships/diagramQuickStyle" Target="../diagrams/quickStyle10.xml"/><Relationship Id="rId49" Type="http://schemas.openxmlformats.org/officeDocument/2006/relationships/diagramColors" Target="../diagrams/colors13.xml"/><Relationship Id="rId57" Type="http://schemas.openxmlformats.org/officeDocument/2006/relationships/diagramColors" Target="../diagrams/colors15.xml"/><Relationship Id="rId61" Type="http://schemas.openxmlformats.org/officeDocument/2006/relationships/diagramColors" Target="../diagrams/colors16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openxmlformats.org/officeDocument/2006/relationships/diagramLayout" Target="../diagrams/layout9.xml"/><Relationship Id="rId44" Type="http://schemas.openxmlformats.org/officeDocument/2006/relationships/diagramQuickStyle" Target="../diagrams/quickStyle12.xml"/><Relationship Id="rId52" Type="http://schemas.openxmlformats.org/officeDocument/2006/relationships/diagramQuickStyle" Target="../diagrams/quickStyle14.xml"/><Relationship Id="rId6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openxmlformats.org/officeDocument/2006/relationships/diagramData" Target="../diagrams/data9.xml"/><Relationship Id="rId35" Type="http://schemas.openxmlformats.org/officeDocument/2006/relationships/diagramLayout" Target="../diagrams/layout10.xml"/><Relationship Id="rId43" Type="http://schemas.openxmlformats.org/officeDocument/2006/relationships/diagramLayout" Target="../diagrams/layout12.xml"/><Relationship Id="rId48" Type="http://schemas.openxmlformats.org/officeDocument/2006/relationships/diagramQuickStyle" Target="../diagrams/quickStyle13.xml"/><Relationship Id="rId56" Type="http://schemas.openxmlformats.org/officeDocument/2006/relationships/diagramQuickStyle" Target="../diagrams/quickStyle15.xml"/><Relationship Id="rId8" Type="http://schemas.openxmlformats.org/officeDocument/2006/relationships/diagramQuickStyle" Target="../diagrams/quickStyle3.xml"/><Relationship Id="rId51" Type="http://schemas.openxmlformats.org/officeDocument/2006/relationships/diagramLayout" Target="../diagrams/layout14.xml"/><Relationship Id="rId3" Type="http://schemas.openxmlformats.org/officeDocument/2006/relationships/diagramLayout" Target="../diagrams/layout2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openxmlformats.org/officeDocument/2006/relationships/diagramColors" Target="../diagrams/colors9.xml"/><Relationship Id="rId38" Type="http://schemas.openxmlformats.org/officeDocument/2006/relationships/diagramData" Target="../diagrams/data11.xml"/><Relationship Id="rId46" Type="http://schemas.openxmlformats.org/officeDocument/2006/relationships/diagramData" Target="../diagrams/data13.xml"/><Relationship Id="rId59" Type="http://schemas.openxmlformats.org/officeDocument/2006/relationships/diagramLayout" Target="../diagrams/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8519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18322" y="1808045"/>
            <a:ext cx="5292080" cy="1080121"/>
          </a:xfrm>
        </p:spPr>
        <p:txBody>
          <a:bodyPr/>
          <a:lstStyle/>
          <a:p>
            <a:r>
              <a:rPr lang="sr-Latn-RS" altLang="ko-KR" sz="3600" dirty="0" smtClean="0">
                <a:ea typeface="맑은 고딕" pitchFamily="50" charset="-127"/>
              </a:rPr>
              <a:t>OŠ „Matija Gubec“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29626" y="2643758"/>
            <a:ext cx="2016372" cy="488816"/>
          </a:xfrm>
        </p:spPr>
        <p:txBody>
          <a:bodyPr/>
          <a:lstStyle/>
          <a:p>
            <a:pPr>
              <a:defRPr/>
            </a:pPr>
            <a:r>
              <a:rPr lang="en-US" altLang="ko-KR" sz="2800" dirty="0">
                <a:latin typeface="+mj-lt"/>
                <a:ea typeface="맑은 고딕" pitchFamily="50" charset="-127"/>
              </a:rPr>
              <a:t>Tavankut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54" y="749750"/>
            <a:ext cx="3072063" cy="3788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5220072" y="4835723"/>
            <a:ext cx="283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9760_ve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33350"/>
            <a:ext cx="2709333" cy="152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Aktivnosti škole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radimo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26994" y="1285654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Klub „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Mjesečina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9“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6994" y="1585950"/>
            <a:ext cx="6509502" cy="52321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sklopu prevencije od nasilja, za tinejdžere, petkom od 18 do 21 sati rekreativni klub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26994" y="2125468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 kravate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6994" y="2425764"/>
            <a:ext cx="6509502" cy="52321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18.10.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svake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godine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obilježavamo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radionice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nošenjem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kravate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školi</a:t>
            </a:r>
            <a:endParaRPr lang="sr-Latn-RS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26994" y="3023508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Adventski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sajam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6994" y="3323804"/>
            <a:ext cx="6509502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 prije Svetog Nikole, 5.12. uz prigodan program održava se adventski sajam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26994" y="3902096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Postcrossing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26994" y="4202392"/>
            <a:ext cx="6509502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Razmjena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razglednica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diljem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svijeta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447800" y="3083310"/>
            <a:ext cx="674912" cy="674912"/>
            <a:chOff x="3861302" y="8222338"/>
            <a:chExt cx="1800000" cy="1800000"/>
          </a:xfrm>
        </p:grpSpPr>
        <p:sp>
          <p:nvSpPr>
            <p:cNvPr id="59" name="Oval 58"/>
            <p:cNvSpPr/>
            <p:nvPr/>
          </p:nvSpPr>
          <p:spPr>
            <a:xfrm>
              <a:off x="3861302" y="8222338"/>
              <a:ext cx="1800000" cy="18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03179" y="8631946"/>
              <a:ext cx="1398857" cy="1262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</a:t>
              </a:r>
              <a:endParaRPr lang="ru-RU" sz="247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47801" y="3961898"/>
            <a:ext cx="674912" cy="674912"/>
            <a:chOff x="3861303" y="10565544"/>
            <a:chExt cx="1800001" cy="1800000"/>
          </a:xfrm>
          <a:solidFill>
            <a:srgbClr val="32AEB8"/>
          </a:solidFill>
        </p:grpSpPr>
        <p:sp>
          <p:nvSpPr>
            <p:cNvPr id="62" name="Oval 61"/>
            <p:cNvSpPr/>
            <p:nvPr/>
          </p:nvSpPr>
          <p:spPr>
            <a:xfrm>
              <a:off x="3861303" y="10565544"/>
              <a:ext cx="1800001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02657" y="10957712"/>
              <a:ext cx="1262048" cy="1169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50" dirty="0">
                  <a:solidFill>
                    <a:schemeClr val="bg1"/>
                  </a:solidFill>
                  <a:latin typeface="FontAwesome" pitchFamily="2" charset="0"/>
                </a:rPr>
                <a:t></a:t>
              </a:r>
              <a:endParaRPr lang="ru-RU" sz="22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7800" y="1289822"/>
            <a:ext cx="674912" cy="675918"/>
            <a:chOff x="1447800" y="1289822"/>
            <a:chExt cx="674912" cy="675918"/>
          </a:xfrm>
        </p:grpSpPr>
        <p:grpSp>
          <p:nvGrpSpPr>
            <p:cNvPr id="52" name="Group 51"/>
            <p:cNvGrpSpPr/>
            <p:nvPr/>
          </p:nvGrpSpPr>
          <p:grpSpPr>
            <a:xfrm>
              <a:off x="1447800" y="1289822"/>
              <a:ext cx="674912" cy="675918"/>
              <a:chOff x="3861302" y="3439079"/>
              <a:chExt cx="1800000" cy="1802683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61302" y="3439079"/>
                <a:ext cx="1800000" cy="180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3" tIns="45716" rIns="91433" bIns="45716" rtlCol="0" anchor="ctr"/>
              <a:lstStyle/>
              <a:p>
                <a:pPr algn="ctr"/>
                <a:endParaRPr lang="en-US" sz="675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54356" y="3517988"/>
                <a:ext cx="1213889" cy="172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FontAwesome" pitchFamily="2" charset="0"/>
                  </a:rPr>
                  <a:t> </a:t>
                </a:r>
                <a:endParaRPr lang="en-US" sz="3600" dirty="0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8628" t="21076" r="20375" b="29020"/>
            <a:stretch/>
          </p:blipFill>
          <p:spPr>
            <a:xfrm>
              <a:off x="1619672" y="1419622"/>
              <a:ext cx="432048" cy="43204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47800" y="2185269"/>
            <a:ext cx="674912" cy="745784"/>
            <a:chOff x="1447800" y="2185269"/>
            <a:chExt cx="674912" cy="745784"/>
          </a:xfrm>
        </p:grpSpPr>
        <p:grpSp>
          <p:nvGrpSpPr>
            <p:cNvPr id="55" name="Group 54"/>
            <p:cNvGrpSpPr/>
            <p:nvPr/>
          </p:nvGrpSpPr>
          <p:grpSpPr>
            <a:xfrm>
              <a:off x="1447800" y="2185269"/>
              <a:ext cx="674912" cy="674912"/>
              <a:chOff x="3861304" y="5827255"/>
              <a:chExt cx="1800002" cy="1800001"/>
            </a:xfrm>
            <a:solidFill>
              <a:srgbClr val="32AEB8"/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3861304" y="5827255"/>
                <a:ext cx="1800002" cy="180000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3" tIns="45716" rIns="91433" bIns="45716" rtlCol="0" anchor="ctr"/>
              <a:lstStyle/>
              <a:p>
                <a:pPr algn="ctr"/>
                <a:endParaRPr lang="en-US" sz="675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527744" y="6150793"/>
                <a:ext cx="492678" cy="135439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endParaRPr lang="ru-RU" sz="27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15279" t="12880" r="15566"/>
            <a:stretch/>
          </p:blipFill>
          <p:spPr>
            <a:xfrm>
              <a:off x="1547664" y="2283718"/>
              <a:ext cx="504056" cy="647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546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sr-Latn-RS" b="1" i="1" dirty="0" smtClean="0"/>
              <a:t>                                  Dan kravate                                                                             Svjetski dani kruha</a:t>
            </a:r>
            <a:endParaRPr lang="en-US" b="1" i="1" dirty="0"/>
          </a:p>
        </p:txBody>
      </p:sp>
      <p:pic>
        <p:nvPicPr>
          <p:cNvPr id="4" name="Picture 3" descr="dan krav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7750"/>
            <a:ext cx="4648200" cy="3657600"/>
          </a:xfrm>
          <a:prstGeom prst="rect">
            <a:avLst/>
          </a:prstGeom>
        </p:spPr>
      </p:pic>
      <p:pic>
        <p:nvPicPr>
          <p:cNvPr id="5" name="Picture 4" descr="DanHleba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7750"/>
            <a:ext cx="4238826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RS" sz="1600" b="1" i="1" dirty="0" smtClean="0"/>
              <a:t>Postcrossing</a:t>
            </a:r>
            <a:endParaRPr lang="en-US" sz="1600" b="1" i="1" dirty="0"/>
          </a:p>
        </p:txBody>
      </p:sp>
      <p:pic>
        <p:nvPicPr>
          <p:cNvPr id="4" name="Picture 3" descr="img-7318def85a790df52494689b198e259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123950"/>
            <a:ext cx="4914900" cy="2657475"/>
          </a:xfrm>
          <a:prstGeom prst="rect">
            <a:avLst/>
          </a:prstGeom>
        </p:spPr>
      </p:pic>
      <p:pic>
        <p:nvPicPr>
          <p:cNvPr id="5" name="Picture 4" descr="20200924_142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47750"/>
            <a:ext cx="49149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Aktivnosti škole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radimo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08623" y="1285654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Gupčevi školarci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8623" y="1585950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pl-PL" sz="1400" spc="38" dirty="0">
                <a:solidFill>
                  <a:srgbClr val="464646"/>
                </a:solidFill>
                <a:cs typeface="Open Sans Light"/>
              </a:rPr>
              <a:t>Školski časopis koji se od 2013. godine izlazi dva puta godišnje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8623" y="2125468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Učenička zadruga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7584" y="2425764"/>
            <a:ext cx="6236045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2004.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godine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obnovljen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rad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učeničke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zadruge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„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Matija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Gubec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“ Tavankut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5073" y="3023508"/>
            <a:ext cx="589855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Čitam i skitam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8623" y="3902096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sr-Latn-RS" sz="1400" b="1" dirty="0" err="1">
                <a:solidFill>
                  <a:srgbClr val="464646"/>
                </a:solidFill>
                <a:cs typeface="Open Sans Light"/>
              </a:rPr>
              <a:t>iNova</a:t>
            </a:r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 mladih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8623" y="4202392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Izložba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inovacija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učenika</a:t>
            </a:r>
            <a:r>
              <a:rPr lang="sr-Latn-RS" sz="1400" spc="38" dirty="0">
                <a:solidFill>
                  <a:srgbClr val="464646"/>
                </a:solidFill>
                <a:cs typeface="Open Sans Light"/>
              </a:rPr>
              <a:t> u 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Zagreb</a:t>
            </a:r>
            <a:r>
              <a:rPr lang="sr-Latn-RS" sz="1400" spc="38" dirty="0">
                <a:solidFill>
                  <a:srgbClr val="464646"/>
                </a:solidFill>
                <a:cs typeface="Open Sans Light"/>
              </a:rPr>
              <a:t>u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,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Republika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Hrvatska</a:t>
            </a:r>
            <a:endParaRPr lang="en-US" sz="1400" spc="38" dirty="0">
              <a:solidFill>
                <a:srgbClr val="464646"/>
              </a:solidFill>
              <a:cs typeface="Open Sans Ligh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350290" y="2185270"/>
            <a:ext cx="674912" cy="674912"/>
            <a:chOff x="19603325" y="5827252"/>
            <a:chExt cx="1800000" cy="1800000"/>
          </a:xfrm>
          <a:solidFill>
            <a:srgbClr val="32AEB8"/>
          </a:solidFill>
        </p:grpSpPr>
        <p:sp>
          <p:nvSpPr>
            <p:cNvPr id="35" name="Oval 34"/>
            <p:cNvSpPr/>
            <p:nvPr/>
          </p:nvSpPr>
          <p:spPr>
            <a:xfrm>
              <a:off x="19603325" y="5827252"/>
              <a:ext cx="1800000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815891" y="6187102"/>
              <a:ext cx="1339007" cy="12620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</a:t>
              </a:r>
              <a:endParaRPr lang="ru-RU" sz="2475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7504" y="3333994"/>
            <a:ext cx="7013267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U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suradnji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sa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Gradskom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knjižnicom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djeca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sudjeluju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u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kvizu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za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podsticanje</a:t>
            </a:r>
            <a:r>
              <a:rPr lang="en-US" sz="1400" spc="38" dirty="0">
                <a:solidFill>
                  <a:srgbClr val="464646"/>
                </a:solidFill>
                <a:cs typeface="Open Sans Light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cs typeface="Open Sans Light"/>
              </a:rPr>
              <a:t>čitanja</a:t>
            </a:r>
            <a:endParaRPr lang="en-US" sz="1400" spc="38" dirty="0">
              <a:solidFill>
                <a:srgbClr val="464646"/>
              </a:solidFill>
              <a:cs typeface="Open Sans Ligh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50292" y="3083310"/>
            <a:ext cx="674912" cy="674912"/>
            <a:chOff x="19603326" y="8222338"/>
            <a:chExt cx="1800001" cy="1800000"/>
          </a:xfrm>
          <a:solidFill>
            <a:srgbClr val="32AEB8"/>
          </a:solidFill>
        </p:grpSpPr>
        <p:sp>
          <p:nvSpPr>
            <p:cNvPr id="39" name="Oval 38"/>
            <p:cNvSpPr/>
            <p:nvPr/>
          </p:nvSpPr>
          <p:spPr>
            <a:xfrm>
              <a:off x="19603326" y="8222338"/>
              <a:ext cx="1800001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855631" y="8559598"/>
              <a:ext cx="1279149" cy="12620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  <a:endParaRPr lang="ru-RU" sz="247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50290" y="1289822"/>
            <a:ext cx="674912" cy="674912"/>
            <a:chOff x="19603325" y="3439079"/>
            <a:chExt cx="1800000" cy="1800000"/>
          </a:xfrm>
          <a:solidFill>
            <a:srgbClr val="32AEB8"/>
          </a:solidFill>
        </p:grpSpPr>
        <p:sp>
          <p:nvSpPr>
            <p:cNvPr id="42" name="Oval 41"/>
            <p:cNvSpPr/>
            <p:nvPr/>
          </p:nvSpPr>
          <p:spPr>
            <a:xfrm>
              <a:off x="19603325" y="3439079"/>
              <a:ext cx="1800000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900460" y="3727546"/>
              <a:ext cx="1219298" cy="12620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257145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</a:t>
              </a:r>
              <a:endParaRPr lang="ru-RU" sz="247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50290" y="3961898"/>
            <a:ext cx="674912" cy="674912"/>
            <a:chOff x="19603325" y="10565544"/>
            <a:chExt cx="1800000" cy="1800000"/>
          </a:xfrm>
          <a:solidFill>
            <a:srgbClr val="32AEB8"/>
          </a:solidFill>
        </p:grpSpPr>
        <p:sp>
          <p:nvSpPr>
            <p:cNvPr id="65" name="Oval 64"/>
            <p:cNvSpPr/>
            <p:nvPr/>
          </p:nvSpPr>
          <p:spPr>
            <a:xfrm>
              <a:off x="19603325" y="10565544"/>
              <a:ext cx="1800000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843682" y="10865378"/>
              <a:ext cx="1283426" cy="13543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bg1"/>
                  </a:solidFill>
                  <a:latin typeface="FontAwesome" pitchFamily="2" charset="0"/>
                </a:rPr>
                <a:t></a:t>
              </a:r>
              <a:endParaRPr lang="ru-RU" sz="27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43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6" grpId="0"/>
      <p:bldP spid="27" grpId="0"/>
      <p:bldP spid="28" grpId="0"/>
      <p:bldP spid="30" grpId="0"/>
      <p:bldP spid="31" grpId="0"/>
      <p:bldP spid="32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RS" b="1" i="1" dirty="0" smtClean="0"/>
              <a:t>Novine naše škole – Gupčevi školarci</a:t>
            </a:r>
            <a:endParaRPr lang="en-US" b="1" i="1" dirty="0"/>
          </a:p>
        </p:txBody>
      </p:sp>
      <p:pic>
        <p:nvPicPr>
          <p:cNvPr id="4" name="Picture 3" descr="Skolarci_14_1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2743200" cy="3900284"/>
          </a:xfrm>
          <a:prstGeom prst="rect">
            <a:avLst/>
          </a:prstGeom>
        </p:spPr>
      </p:pic>
      <p:pic>
        <p:nvPicPr>
          <p:cNvPr id="5" name="Picture 4" descr="bra_1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76350"/>
            <a:ext cx="56007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Aktivnosti škole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radimo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26994" y="1285654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Dani kruha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6994" y="1585950"/>
            <a:ext cx="6617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pl-PL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Izrada kruha i  peciva i sudjelovanje na državnoj smotri u Republici Hrvatskoj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6994" y="2125468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Eko kviz „</a:t>
            </a:r>
            <a:r>
              <a:rPr lang="sr-Latn-RS" sz="1400" b="1" dirty="0" err="1">
                <a:solidFill>
                  <a:srgbClr val="464646"/>
                </a:solidFill>
                <a:cs typeface="Open Sans Light"/>
              </a:rPr>
              <a:t>Lijepa</a:t>
            </a:r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 naša"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6994" y="2425764"/>
            <a:ext cx="6617006" cy="52321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Natjecanje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u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Vojvodini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županijskoj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razini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a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nakon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toga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državno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natjecanje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u R.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Hrvatskoj</a:t>
            </a:r>
            <a:endParaRPr lang="en-US" sz="1400" spc="38" dirty="0">
              <a:solidFill>
                <a:srgbClr val="464646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6994" y="3023508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Regionalni program „Škole za 21. </a:t>
            </a:r>
            <a:r>
              <a:rPr lang="sr-Latn-RS" sz="1400" b="1" dirty="0" err="1">
                <a:solidFill>
                  <a:srgbClr val="464646"/>
                </a:solidFill>
                <a:cs typeface="Open Sans Light"/>
              </a:rPr>
              <a:t>stoljeće</a:t>
            </a:r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“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26994" y="3323804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Uporaba</a:t>
            </a:r>
            <a:r>
              <a:rPr lang="sr-Latn-R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r-Latn-R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micro:bit</a:t>
            </a:r>
            <a:r>
              <a:rPr lang="sr-Latn-R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računala u školi</a:t>
            </a:r>
            <a:endParaRPr lang="nb-NO" sz="1400" spc="38" dirty="0">
              <a:solidFill>
                <a:srgbClr val="464646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6994" y="3902096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sr-Latn-RS" sz="1400" b="1" dirty="0">
                <a:solidFill>
                  <a:srgbClr val="464646"/>
                </a:solidFill>
                <a:cs typeface="Open Sans Light"/>
              </a:rPr>
              <a:t>Go – Car - Go</a:t>
            </a:r>
            <a:endParaRPr lang="en-US" sz="1400" b="1" dirty="0">
              <a:solidFill>
                <a:srgbClr val="464646"/>
              </a:solidFill>
              <a:cs typeface="Open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26994" y="4202392"/>
            <a:ext cx="5855006" cy="307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Natjecanje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vozila</a:t>
            </a:r>
            <a:r>
              <a:rPr lang="sr-Latn-R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u </a:t>
            </a:r>
            <a:r>
              <a:rPr lang="sr-Latn-R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kartingu</a:t>
            </a:r>
            <a:r>
              <a:rPr lang="sr-Latn-R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u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Ptuj</a:t>
            </a:r>
            <a:r>
              <a:rPr lang="sr-Latn-R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u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Republika</a:t>
            </a:r>
            <a:r>
              <a:rPr lang="en-US" sz="1400" spc="38" dirty="0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spc="38" dirty="0" err="1">
                <a:solidFill>
                  <a:srgbClr val="46464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Slovenija</a:t>
            </a:r>
            <a:endParaRPr lang="en-US" sz="1400" spc="38" dirty="0">
              <a:solidFill>
                <a:srgbClr val="464646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47800" y="2185270"/>
            <a:ext cx="674912" cy="674912"/>
            <a:chOff x="3861302" y="5827252"/>
            <a:chExt cx="1800000" cy="1800000"/>
          </a:xfrm>
          <a:solidFill>
            <a:srgbClr val="32AEB8"/>
          </a:solidFill>
        </p:grpSpPr>
        <p:sp>
          <p:nvSpPr>
            <p:cNvPr id="50" name="Oval 49"/>
            <p:cNvSpPr/>
            <p:nvPr/>
          </p:nvSpPr>
          <p:spPr>
            <a:xfrm>
              <a:off x="3861302" y="5827252"/>
              <a:ext cx="1800000" cy="180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91796" y="6161344"/>
              <a:ext cx="1339007" cy="12620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</a:t>
              </a:r>
              <a:endParaRPr lang="ru-RU" sz="247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47800" y="3083310"/>
            <a:ext cx="674912" cy="674912"/>
            <a:chOff x="3861302" y="8222338"/>
            <a:chExt cx="1800000" cy="1800000"/>
          </a:xfrm>
        </p:grpSpPr>
        <p:sp>
          <p:nvSpPr>
            <p:cNvPr id="56" name="Oval 55"/>
            <p:cNvSpPr/>
            <p:nvPr/>
          </p:nvSpPr>
          <p:spPr>
            <a:xfrm>
              <a:off x="3861302" y="8222338"/>
              <a:ext cx="1800000" cy="18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96645" y="8514424"/>
              <a:ext cx="1279148" cy="1262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75" dirty="0">
                  <a:solidFill>
                    <a:schemeClr val="bg1"/>
                  </a:solidFill>
                  <a:latin typeface="FontAwesome" pitchFamily="2" charset="0"/>
                </a:rPr>
                <a:t></a:t>
              </a:r>
              <a:endParaRPr lang="ru-RU" sz="247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47800" y="1289822"/>
            <a:ext cx="674912" cy="674912"/>
            <a:chOff x="1447800" y="1289822"/>
            <a:chExt cx="674912" cy="674912"/>
          </a:xfrm>
        </p:grpSpPr>
        <p:sp>
          <p:nvSpPr>
            <p:cNvPr id="53" name="Oval 52"/>
            <p:cNvSpPr/>
            <p:nvPr/>
          </p:nvSpPr>
          <p:spPr>
            <a:xfrm>
              <a:off x="1447800" y="1289822"/>
              <a:ext cx="674912" cy="6749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591" t="23506" r="23746" b="32024"/>
            <a:stretch/>
          </p:blipFill>
          <p:spPr>
            <a:xfrm>
              <a:off x="1547664" y="1419622"/>
              <a:ext cx="504056" cy="4320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447801" y="3961898"/>
            <a:ext cx="674912" cy="674912"/>
            <a:chOff x="1447801" y="3961898"/>
            <a:chExt cx="674912" cy="674912"/>
          </a:xfrm>
        </p:grpSpPr>
        <p:sp>
          <p:nvSpPr>
            <p:cNvPr id="59" name="Oval 58"/>
            <p:cNvSpPr/>
            <p:nvPr/>
          </p:nvSpPr>
          <p:spPr>
            <a:xfrm>
              <a:off x="1447801" y="3961898"/>
              <a:ext cx="674912" cy="674912"/>
            </a:xfrm>
            <a:prstGeom prst="ellipse">
              <a:avLst/>
            </a:prstGeom>
            <a:solidFill>
              <a:srgbClr val="32A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rtlCol="0" anchor="ctr"/>
            <a:lstStyle/>
            <a:p>
              <a:pPr algn="ctr"/>
              <a:endParaRPr lang="en-US" sz="675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6217" t="12416" r="22350" b="19143"/>
            <a:stretch/>
          </p:blipFill>
          <p:spPr>
            <a:xfrm>
              <a:off x="1547664" y="4083918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404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4" grpId="0"/>
      <p:bldP spid="25" grpId="0"/>
      <p:bldP spid="29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RS" b="1" i="1" dirty="0" smtClean="0"/>
              <a:t>Dan ružičastih majica</a:t>
            </a:r>
            <a:endParaRPr lang="en-US" b="1" i="1" dirty="0"/>
          </a:p>
        </p:txBody>
      </p:sp>
      <p:pic>
        <p:nvPicPr>
          <p:cNvPr id="4" name="Picture 3" descr="153181713_227230322467490_71389668683182413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5950"/>
            <a:ext cx="2895600" cy="3257550"/>
          </a:xfrm>
          <a:prstGeom prst="rect">
            <a:avLst/>
          </a:prstGeom>
        </p:spPr>
      </p:pic>
      <p:pic>
        <p:nvPicPr>
          <p:cNvPr id="5" name="Picture 4" descr="153502364_227230172467505_322895511521358939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971550"/>
            <a:ext cx="6067425" cy="404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Radionice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Rad oplemenjuje </a:t>
            </a:r>
            <a:r>
              <a:rPr lang="sr-Latn-RS" altLang="ko-KR" dirty="0" err="1" smtClean="0"/>
              <a:t>čovjeka</a:t>
            </a:r>
            <a:endParaRPr lang="en-US" altLang="ko-KR" dirty="0"/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929628"/>
            <a:chOff x="803640" y="3362835"/>
            <a:chExt cx="2059657" cy="92962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Učenici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upoznaju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prirodni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okoliš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koristeći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svoja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osjetila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Osjetimo</a:t>
              </a:r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prirodu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538984"/>
            <a:ext cx="3163450" cy="1114294"/>
            <a:chOff x="803640" y="3362835"/>
            <a:chExt cx="2059657" cy="111429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Učitelji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materinskog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jezika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vode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novinarsku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sekciju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omogućava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školi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dva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puta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godišnje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tiskanje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lista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“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Gupčevi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školarci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”.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Novinarska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0683" y="3547096"/>
            <a:ext cx="3217466" cy="1114294"/>
            <a:chOff x="803640" y="3362835"/>
            <a:chExt cx="2059657" cy="111429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U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sklopu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izbornog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predmeta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Svakodnevni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život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prošlosti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učenici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prikupljaju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eksponate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uređuju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školski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muzej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Etno muzej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6718" y="1539255"/>
            <a:ext cx="3247281" cy="1114294"/>
            <a:chOff x="803640" y="3362835"/>
            <a:chExt cx="2059657" cy="111429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Od 1977.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godina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školi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radi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slamarska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sekcija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okuplja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učenike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od 1. do 8.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razreda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a u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cilju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očuvanja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narodne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baštine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Slamarska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8" y="2547367"/>
            <a:ext cx="3319287" cy="1114294"/>
            <a:chOff x="803640" y="3362835"/>
            <a:chExt cx="2059657" cy="111429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Roljanje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je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starinski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način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glačanja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odjeće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pomoću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naprave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zvane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roljka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predstavlja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kulturno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naslijeđe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salaškoga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života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Bunjevaca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Roljanje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555479"/>
            <a:ext cx="3247280" cy="929628"/>
            <a:chOff x="803640" y="3362835"/>
            <a:chExt cx="2059657" cy="92962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Radionica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se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bavi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očuvanjem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starinskih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igara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klikerovanje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lastiž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žmure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berberečke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...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Starinske sportske igre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hlinkClick r:id="" action="ppaction://noaction"/>
          </p:cNvPr>
          <p:cNvSpPr txBox="1"/>
          <p:nvPr/>
        </p:nvSpPr>
        <p:spPr>
          <a:xfrm>
            <a:off x="5181972" y="277939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hlinkClick r:id="" action="ppaction://noaction"/>
          </p:cNvPr>
          <p:cNvSpPr txBox="1"/>
          <p:nvPr/>
        </p:nvSpPr>
        <p:spPr>
          <a:xfrm>
            <a:off x="5181972" y="37875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 animBg="1"/>
      <p:bldP spid="9" grpId="0" animBg="1"/>
      <p:bldP spid="10" grpId="0" animBg="1"/>
      <p:bldP spid="20" grpId="0" animBg="1"/>
      <p:bldP spid="21" grpId="0" animBg="1"/>
      <p:bldP spid="2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sr-Latn-RS" b="1" i="1" dirty="0" smtClean="0"/>
              <a:t>                                        Slamarska radionica</a:t>
            </a:r>
            <a:endParaRPr lang="en-US" b="1" i="1" dirty="0"/>
          </a:p>
        </p:txBody>
      </p:sp>
      <p:pic>
        <p:nvPicPr>
          <p:cNvPr id="4" name="Picture 3" descr="IMG_20180207_120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7350"/>
            <a:ext cx="4343400" cy="3257550"/>
          </a:xfrm>
          <a:prstGeom prst="rect">
            <a:avLst/>
          </a:prstGeom>
        </p:spPr>
      </p:pic>
      <p:pic>
        <p:nvPicPr>
          <p:cNvPr id="5" name="Picture 4" descr="IMG_20180518_08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953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sr-Latn-RS" sz="1600" b="1" i="1" dirty="0" smtClean="0"/>
              <a:t>Radionica roljanja</a:t>
            </a:r>
            <a:endParaRPr lang="en-US" sz="1600" b="1" i="1" dirty="0"/>
          </a:p>
        </p:txBody>
      </p:sp>
      <p:pic>
        <p:nvPicPr>
          <p:cNvPr id="4" name="Picture 3" descr="dscf726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5029200" cy="3771900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9927">
            <a:off x="4350326" y="1176991"/>
            <a:ext cx="487680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3109572571"/>
              </p:ext>
            </p:extLst>
          </p:nvPr>
        </p:nvGraphicFramePr>
        <p:xfrm>
          <a:off x="-28576" y="0"/>
          <a:ext cx="927258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" y="0"/>
            <a:ext cx="9244013" cy="51435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" y="1730573"/>
            <a:ext cx="2574758" cy="1768079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01554" y="2057299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21"/>
            <a:r>
              <a:rPr lang="en-US" sz="5400" dirty="0">
                <a:solidFill>
                  <a:prstClr val="white"/>
                </a:solidFill>
                <a:latin typeface="FontAwesome" pitchFamily="2" charset="0"/>
              </a:rPr>
              <a:t></a:t>
            </a:r>
            <a:endParaRPr lang="ru-RU" sz="5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636044"/>
            <a:ext cx="2574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Naše </a:t>
            </a:r>
            <a:r>
              <a:rPr lang="sr-Latn-RS" sz="30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mjesto</a:t>
            </a:r>
            <a:endParaRPr lang="en-US" sz="300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4758" y="1730573"/>
            <a:ext cx="172955" cy="1768079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38935" y="2964985"/>
            <a:ext cx="2296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35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„</a:t>
            </a:r>
            <a:r>
              <a:rPr lang="sr-Latn-RS" sz="135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Tavankute</a:t>
            </a:r>
            <a:r>
              <a:rPr lang="sr-Latn-RS" sz="135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selo moje malo“</a:t>
            </a:r>
            <a:endParaRPr lang="en-US" sz="135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24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Radionice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Rad oplemenjuje </a:t>
            </a:r>
            <a:r>
              <a:rPr lang="sr-Latn-RS" altLang="ko-KR" dirty="0" err="1" smtClean="0"/>
              <a:t>čovjeka</a:t>
            </a:r>
            <a:endParaRPr lang="en-US" altLang="ko-KR" dirty="0"/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40420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3098781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2" y="1563638"/>
            <a:ext cx="3289317" cy="1114294"/>
            <a:chOff x="803640" y="3362835"/>
            <a:chExt cx="2059657" cy="111429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U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čenici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upoznaju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osnove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fotografije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pravilno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rukovanje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digitalnim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fotoaparatom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izradu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fotografije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Fotografska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921999"/>
            <a:ext cx="3163450" cy="1114294"/>
            <a:chOff x="803640" y="3362835"/>
            <a:chExt cx="2059657" cy="111429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Izrada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ukrasnih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predmeta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od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ljuskure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je nova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radionica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koja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svoju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premijeru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je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imala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prilikom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dolaska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učeničkih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zadruga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iz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Republike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Hrvatske</a:t>
              </a:r>
              <a:r>
                <a:rPr lang="sr-Latn-R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prije dvije godine.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Ljuskura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48803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3107164"/>
            <a:ext cx="576064" cy="576064"/>
          </a:xfrm>
          <a:prstGeom prst="ellipse">
            <a:avLst/>
          </a:pr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6718" y="1572021"/>
            <a:ext cx="3427810" cy="1114294"/>
            <a:chOff x="803640" y="3362835"/>
            <a:chExt cx="2059657" cy="111429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Radionica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ima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cilj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 pored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zabave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druženja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učenici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upoznaju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znamenitosti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Tavankuta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nauče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osnove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glagoljičkog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pisma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Glagoljica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8" y="2930382"/>
            <a:ext cx="3319287" cy="744962"/>
            <a:chOff x="803640" y="3362835"/>
            <a:chExt cx="2059657" cy="74496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Zahvaljujući redatelju Branku </a:t>
              </a:r>
              <a:r>
                <a:rPr lang="sr-Latn-R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Ištvančiću</a:t>
              </a:r>
              <a:r>
                <a:rPr lang="sr-Latn-R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, učenici uče osnove filmske </a:t>
              </a:r>
              <a:r>
                <a:rPr lang="sr-Latn-R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umjetnosti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Filmska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44281" y="1686564"/>
            <a:ext cx="45719" cy="246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hlinkClick r:id="" action="ppaction://noaction"/>
          </p:cNvPr>
          <p:cNvSpPr txBox="1"/>
          <p:nvPr/>
        </p:nvSpPr>
        <p:spPr>
          <a:xfrm>
            <a:off x="619207" y="180600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585893" y="314759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hlinkClick r:id="" action="ppaction://noaction"/>
          </p:cNvPr>
          <p:cNvSpPr txBox="1"/>
          <p:nvPr/>
        </p:nvSpPr>
        <p:spPr>
          <a:xfrm>
            <a:off x="5217690" y="1812430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hlinkClick r:id="" action="ppaction://noaction"/>
          </p:cNvPr>
          <p:cNvSpPr txBox="1"/>
          <p:nvPr/>
        </p:nvSpPr>
        <p:spPr>
          <a:xfrm>
            <a:off x="5181972" y="316240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7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 animBg="1"/>
      <p:bldP spid="9" grpId="0" animBg="1"/>
      <p:bldP spid="20" grpId="0" animBg="1"/>
      <p:bldP spid="21" grpId="0" animBg="1"/>
      <p:bldP spid="33" grpId="0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2" r="12352"/>
          <a:stretch>
            <a:fillRect/>
          </a:stretch>
        </p:blipFill>
        <p:spPr>
          <a:xfrm>
            <a:off x="0" y="1"/>
            <a:ext cx="3888000" cy="514349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29560" y="2191488"/>
            <a:ext cx="2534987" cy="25349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accent3"/>
            </a:solidFill>
          </a:ln>
          <a:effectLst>
            <a:outerShdw blurRad="50800" dist="762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076056" y="771550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Kontakt </a:t>
            </a:r>
            <a:r>
              <a:rPr lang="sr-Latn-RS" altLang="ko-KR" sz="28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podatci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82229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50" charset="0"/>
                <a:cs typeface="Arial" pitchFamily="34" charset="0"/>
              </a:rPr>
              <a:t>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Oreškovića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12/a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24214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Donji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Tavankut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50" charset="0"/>
                <a:cs typeface="Arial" pitchFamily="34" charset="0"/>
              </a:rPr>
              <a:t>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info@osmgubec.edu.rs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50" charset="0"/>
                <a:cs typeface="Arial" pitchFamily="34" charset="0"/>
              </a:rPr>
              <a:t>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www.osmgubec.edu.rs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50" charset="0"/>
                <a:cs typeface="Arial" pitchFamily="34" charset="0"/>
              </a:rPr>
              <a:t>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+381 24 4767 035</a:t>
            </a:r>
          </a:p>
        </p:txBody>
      </p:sp>
    </p:spTree>
    <p:extLst>
      <p:ext uri="{BB962C8B-B14F-4D97-AF65-F5344CB8AC3E}">
        <p14:creationId xmlns:p14="http://schemas.microsoft.com/office/powerpoint/2010/main" xmlns="" val="4159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sr-Latn-RS" altLang="ko-KR" dirty="0" smtClean="0"/>
              <a:t>OŠ „Matija Gubec“ Tavankut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98697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R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385" y="1276350"/>
            <a:ext cx="5356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Izradili:</a:t>
            </a:r>
          </a:p>
          <a:p>
            <a:pPr algn="ctr"/>
            <a:r>
              <a:rPr lang="sr-Latn-RS" altLang="ko-K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učenici 6.a i 6.b razreda</a:t>
            </a:r>
          </a:p>
          <a:p>
            <a:pPr algn="ctr"/>
            <a:endParaRPr lang="sr-Latn-RS" altLang="ko-KR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altLang="ko-K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Mentorice: Biljana Vojnić Hajduk, nastavnica matematike i informatike</a:t>
            </a:r>
          </a:p>
          <a:p>
            <a:r>
              <a:rPr lang="sr-Latn-RS" altLang="ko-K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Ivana Vuković nastavnica matematike</a:t>
            </a:r>
          </a:p>
          <a:p>
            <a:pPr algn="ctr"/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7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094" y="1466843"/>
            <a:ext cx="5913757" cy="3507739"/>
          </a:xfrm>
          <a:prstGeom prst="rect">
            <a:avLst/>
          </a:prstGeom>
        </p:spPr>
      </p:pic>
      <p:sp>
        <p:nvSpPr>
          <p:cNvPr id="383" name="TextBox 382"/>
          <p:cNvSpPr txBox="1"/>
          <p:nvPr/>
        </p:nvSpPr>
        <p:spPr>
          <a:xfrm>
            <a:off x="4820717" y="1378595"/>
            <a:ext cx="243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rPr>
              <a:t>Tavankut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59907" y="2571750"/>
            <a:ext cx="1845693" cy="859952"/>
            <a:chOff x="6479875" y="2933195"/>
            <a:chExt cx="2451732" cy="2171341"/>
          </a:xfrm>
        </p:grpSpPr>
        <p:grpSp>
          <p:nvGrpSpPr>
            <p:cNvPr id="3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750" dirty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7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7"/>
              <a:ext cx="1595575" cy="167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</a:t>
              </a: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sr-Latn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944</a:t>
              </a:r>
              <a:r>
                <a:rPr lang="sr-Latn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sr-Latn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stanovnika</a:t>
              </a:r>
              <a:endParaRPr lang="sr-Latn-R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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sr-Cyrl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361 </a:t>
              </a:r>
              <a:r>
                <a:rPr lang="sr-Latn-RS" sz="8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st</a:t>
              </a:r>
              <a:r>
                <a:rPr lang="sr-Cyrl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/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km²</a:t>
              </a:r>
              <a:endParaRPr lang="sr-Latn-R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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   290,0 </a:t>
              </a: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km²</a:t>
              </a:r>
              <a:endParaRPr lang="ru-RU" sz="8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4" y="3059348"/>
              <a:ext cx="827577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Medium"/>
                </a:rPr>
                <a:t>Ljutovo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6835709" y="2293439"/>
            <a:ext cx="1838799" cy="936090"/>
            <a:chOff x="9114277" y="2934226"/>
            <a:chExt cx="2451732" cy="1664159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750" dirty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7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6"/>
              <a:ext cx="1595575" cy="117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bg2">
                      <a:lumMod val="25000"/>
                    </a:schemeClr>
                  </a:solidFill>
                  <a:latin typeface="FontAwesome" pitchFamily="2" charset="0"/>
                </a:rPr>
                <a:t></a:t>
              </a:r>
              <a:r>
                <a:rPr lang="en-US" sz="825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2</a:t>
              </a:r>
              <a:r>
                <a:rPr lang="sr-Latn-R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327</a:t>
              </a:r>
              <a:r>
                <a:rPr lang="sr-Latn-R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 stanovnika</a:t>
              </a:r>
              <a:endParaRPr lang="en-US" sz="825" dirty="0">
                <a:solidFill>
                  <a:schemeClr val="bg2">
                    <a:lumMod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bg2">
                      <a:lumMod val="25000"/>
                    </a:schemeClr>
                  </a:solidFill>
                  <a:latin typeface="FontAwesome" pitchFamily="2" charset="0"/>
                </a:rPr>
                <a:t></a:t>
              </a:r>
              <a:r>
                <a:rPr lang="en-US" sz="825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sr-Cyrl-R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43 </a:t>
              </a:r>
              <a:r>
                <a:rPr lang="sr-Latn-RS" sz="825" dirty="0" err="1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st</a:t>
              </a:r>
              <a:r>
                <a:rPr lang="sr-Cyrl-R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/</a:t>
              </a: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km²</a:t>
              </a:r>
              <a:endParaRPr lang="sr-Latn-RS" sz="825" dirty="0" smtClean="0">
                <a:solidFill>
                  <a:schemeClr val="bg2">
                    <a:lumMod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  <a:latin typeface="FontAwesome" pitchFamily="2" charset="0"/>
                </a:rPr>
                <a:t></a:t>
              </a:r>
              <a:r>
                <a:rPr lang="en-US" sz="825" dirty="0" smtClean="0">
                  <a:solidFill>
                    <a:schemeClr val="bg2">
                      <a:lumMod val="25000"/>
                    </a:schemeClr>
                  </a:solidFill>
                  <a:latin typeface="Lato Light" panose="020F0302020204030203" pitchFamily="34" charset="0"/>
                </a:rPr>
                <a:t>    93,7 km²</a:t>
              </a:r>
              <a:endParaRPr lang="ru-RU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6" y="3049060"/>
              <a:ext cx="1447405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Medium"/>
                </a:rPr>
                <a:t>Donji Tavankut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6835709" y="3186891"/>
            <a:ext cx="1838799" cy="934236"/>
            <a:chOff x="9114277" y="4522584"/>
            <a:chExt cx="2451732" cy="1660863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9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750" dirty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7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8"/>
              <a:ext cx="1595575" cy="117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</a:t>
              </a: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sr-Latn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1097 stanovnika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</a:t>
              </a: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43 </a:t>
              </a:r>
              <a:r>
                <a:rPr lang="en-US" sz="8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stan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/km²</a:t>
              </a:r>
              <a:endParaRPr lang="sr-Latn-R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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  </a:t>
              </a:r>
              <a:r>
                <a:rPr lang="sr-Latn-R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93,7 </a:t>
              </a:r>
              <a:r>
                <a:rPr lang="en-US" sz="8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km²</a:t>
              </a:r>
              <a:endParaRPr lang="ru-RU" sz="8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6" y="4634118"/>
              <a:ext cx="151580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Medium"/>
                </a:rPr>
                <a:t>Gornji Tavankut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endParaRPr>
            </a:p>
          </p:txBody>
        </p:sp>
      </p:grpSp>
      <p:sp>
        <p:nvSpPr>
          <p:cNvPr id="10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421" y="249394"/>
            <a:ext cx="8256953" cy="482204"/>
          </a:xfrm>
        </p:spPr>
        <p:txBody>
          <a:bodyPr/>
          <a:lstStyle/>
          <a:p>
            <a:r>
              <a:rPr lang="sr-Latn-RS" dirty="0" smtClean="0"/>
              <a:t>Naše </a:t>
            </a:r>
            <a:r>
              <a:rPr lang="sr-Latn-R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mjesto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8955" y="573478"/>
            <a:ext cx="8238418" cy="228922"/>
          </a:xfrm>
        </p:spPr>
        <p:txBody>
          <a:bodyPr/>
          <a:lstStyle/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sr-Latn-R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Tavankute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selo moje malo“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118"/>
          <p:cNvGrpSpPr/>
          <p:nvPr/>
        </p:nvGrpSpPr>
        <p:grpSpPr>
          <a:xfrm>
            <a:off x="326195" y="323327"/>
            <a:ext cx="34292" cy="380089"/>
            <a:chOff x="455000" y="491058"/>
            <a:chExt cx="45723" cy="675714"/>
          </a:xfrm>
        </p:grpSpPr>
        <p:sp>
          <p:nvSpPr>
            <p:cNvPr id="120" name="Rectangle 119"/>
            <p:cNvSpPr/>
            <p:nvPr/>
          </p:nvSpPr>
          <p:spPr>
            <a:xfrm>
              <a:off x="455004" y="491058"/>
              <a:ext cx="45719" cy="675714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5000" y="961797"/>
              <a:ext cx="45719" cy="20497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>
            <a:off x="214714" y="4827558"/>
            <a:ext cx="184277" cy="138208"/>
            <a:chOff x="6838977" y="3422490"/>
            <a:chExt cx="1358153" cy="1358153"/>
          </a:xfrm>
        </p:grpSpPr>
        <p:sp>
          <p:nvSpPr>
            <p:cNvPr id="96" name="Teardrop 9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7" name="Teardrop 9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8" name="Teardrop 9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D890A"/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229804" y="4879359"/>
            <a:ext cx="256833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825" dirty="0" smtClean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OSNOVNA ŠKOLA „MATIJA GUBEC“ TAVANKUT</a:t>
            </a:r>
            <a:endParaRPr lang="en-US" sz="825" dirty="0">
              <a:solidFill>
                <a:prstClr val="white">
                  <a:lumMod val="85000"/>
                </a:prst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grpSp>
        <p:nvGrpSpPr>
          <p:cNvPr id="12" name="Group 426"/>
          <p:cNvGrpSpPr/>
          <p:nvPr/>
        </p:nvGrpSpPr>
        <p:grpSpPr>
          <a:xfrm>
            <a:off x="1413883" y="1022949"/>
            <a:ext cx="563744" cy="849566"/>
            <a:chOff x="5672402" y="4054753"/>
            <a:chExt cx="751659" cy="1510340"/>
          </a:xfrm>
        </p:grpSpPr>
        <p:grpSp>
          <p:nvGrpSpPr>
            <p:cNvPr id="13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419"/>
          <p:cNvGrpSpPr/>
          <p:nvPr/>
        </p:nvGrpSpPr>
        <p:grpSpPr>
          <a:xfrm>
            <a:off x="1908989" y="738768"/>
            <a:ext cx="563744" cy="849566"/>
            <a:chOff x="5672402" y="4054753"/>
            <a:chExt cx="751659" cy="1510340"/>
          </a:xfrm>
        </p:grpSpPr>
        <p:grpSp>
          <p:nvGrpSpPr>
            <p:cNvPr id="15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6"/>
              <a:ext cx="380128" cy="3270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420"/>
          <p:cNvGrpSpPr/>
          <p:nvPr/>
        </p:nvGrpSpPr>
        <p:grpSpPr>
          <a:xfrm>
            <a:off x="894973" y="1265053"/>
            <a:ext cx="563744" cy="849566"/>
            <a:chOff x="5672402" y="4054753"/>
            <a:chExt cx="751659" cy="1510340"/>
          </a:xfrm>
        </p:grpSpPr>
        <p:grpSp>
          <p:nvGrpSpPr>
            <p:cNvPr id="17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64918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6055993" y="1236361"/>
            <a:ext cx="2271792" cy="1703845"/>
            <a:chOff x="3310039" y="1802654"/>
            <a:chExt cx="2326341" cy="2326341"/>
          </a:xfrm>
        </p:grpSpPr>
        <p:graphicFrame>
          <p:nvGraphicFramePr>
            <p:cNvPr id="108" name="Diagram 107"/>
            <p:cNvGraphicFramePr/>
            <p:nvPr>
              <p:extLst>
                <p:ext uri="{D42A27DB-BD31-4B8C-83A1-F6EECF244321}">
                  <p14:modId xmlns="" xmlns:p14="http://schemas.microsoft.com/office/powerpoint/2010/main" val="1710557489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9" name="Oval 108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569570" y="1236360"/>
            <a:ext cx="2271792" cy="1703845"/>
            <a:chOff x="519241" y="1802653"/>
            <a:chExt cx="2326341" cy="2326341"/>
          </a:xfrm>
        </p:grpSpPr>
        <p:graphicFrame>
          <p:nvGraphicFramePr>
            <p:cNvPr id="111" name="Diagram 110"/>
            <p:cNvGraphicFramePr/>
            <p:nvPr>
              <p:extLst>
                <p:ext uri="{D42A27DB-BD31-4B8C-83A1-F6EECF244321}">
                  <p14:modId xmlns="" xmlns:p14="http://schemas.microsoft.com/office/powerpoint/2010/main" val="566016807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12" name="Oval 11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112"/>
          <p:cNvGrpSpPr/>
          <p:nvPr/>
        </p:nvGrpSpPr>
        <p:grpSpPr>
          <a:xfrm>
            <a:off x="3294928" y="1236361"/>
            <a:ext cx="2271792" cy="1703845"/>
            <a:chOff x="3310039" y="1802654"/>
            <a:chExt cx="2326341" cy="2326341"/>
          </a:xfrm>
        </p:grpSpPr>
        <p:graphicFrame>
          <p:nvGraphicFramePr>
            <p:cNvPr id="114" name="Diagram 113"/>
            <p:cNvGraphicFramePr/>
            <p:nvPr>
              <p:extLst>
                <p:ext uri="{D42A27DB-BD31-4B8C-83A1-F6EECF244321}">
                  <p14:modId xmlns="" xmlns:p14="http://schemas.microsoft.com/office/powerpoint/2010/main" val="2065956194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15" name="Oval 114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97"/>
          <p:cNvGrpSpPr/>
          <p:nvPr/>
        </p:nvGrpSpPr>
        <p:grpSpPr>
          <a:xfrm>
            <a:off x="6056939" y="1241730"/>
            <a:ext cx="2271792" cy="1703845"/>
            <a:chOff x="3310039" y="1802654"/>
            <a:chExt cx="2326341" cy="2326341"/>
          </a:xfrm>
        </p:grpSpPr>
        <p:graphicFrame>
          <p:nvGraphicFramePr>
            <p:cNvPr id="99" name="Diagram 98"/>
            <p:cNvGraphicFramePr/>
            <p:nvPr>
              <p:extLst>
                <p:ext uri="{D42A27DB-BD31-4B8C-83A1-F6EECF244321}">
                  <p14:modId xmlns="" xmlns:p14="http://schemas.microsoft.com/office/powerpoint/2010/main" val="3125507343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100" name="Oval 99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100"/>
          <p:cNvGrpSpPr/>
          <p:nvPr/>
        </p:nvGrpSpPr>
        <p:grpSpPr>
          <a:xfrm>
            <a:off x="570516" y="1241729"/>
            <a:ext cx="2271792" cy="1703845"/>
            <a:chOff x="519241" y="1802653"/>
            <a:chExt cx="2326341" cy="2326341"/>
          </a:xfrm>
        </p:grpSpPr>
        <p:graphicFrame>
          <p:nvGraphicFramePr>
            <p:cNvPr id="102" name="Diagram 101"/>
            <p:cNvGraphicFramePr/>
            <p:nvPr>
              <p:extLst>
                <p:ext uri="{D42A27DB-BD31-4B8C-83A1-F6EECF244321}">
                  <p14:modId xmlns="" xmlns:p14="http://schemas.microsoft.com/office/powerpoint/2010/main" val="4157688041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103" name="Oval 102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103"/>
          <p:cNvGrpSpPr/>
          <p:nvPr/>
        </p:nvGrpSpPr>
        <p:grpSpPr>
          <a:xfrm>
            <a:off x="3295874" y="1241730"/>
            <a:ext cx="2271792" cy="1703845"/>
            <a:chOff x="3310039" y="1802654"/>
            <a:chExt cx="2326341" cy="2326341"/>
          </a:xfrm>
        </p:grpSpPr>
        <p:graphicFrame>
          <p:nvGraphicFramePr>
            <p:cNvPr id="105" name="Diagram 104"/>
            <p:cNvGraphicFramePr/>
            <p:nvPr>
              <p:extLst>
                <p:ext uri="{D42A27DB-BD31-4B8C-83A1-F6EECF244321}">
                  <p14:modId xmlns="" xmlns:p14="http://schemas.microsoft.com/office/powerpoint/2010/main" val="1577703282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06" name="Oval 105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6066837" y="1241190"/>
            <a:ext cx="2271792" cy="1703845"/>
            <a:chOff x="3310039" y="1802654"/>
            <a:chExt cx="2326341" cy="2326341"/>
          </a:xfrm>
        </p:grpSpPr>
        <p:graphicFrame>
          <p:nvGraphicFramePr>
            <p:cNvPr id="90" name="Diagram 89"/>
            <p:cNvGraphicFramePr/>
            <p:nvPr>
              <p:extLst>
                <p:ext uri="{D42A27DB-BD31-4B8C-83A1-F6EECF244321}">
                  <p14:modId xmlns="" xmlns:p14="http://schemas.microsoft.com/office/powerpoint/2010/main" val="99064177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  <p:sp>
          <p:nvSpPr>
            <p:cNvPr id="91" name="Oval 90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1"/>
          <p:cNvGrpSpPr/>
          <p:nvPr/>
        </p:nvGrpSpPr>
        <p:grpSpPr>
          <a:xfrm>
            <a:off x="580414" y="1241190"/>
            <a:ext cx="2271792" cy="1703845"/>
            <a:chOff x="519241" y="1802653"/>
            <a:chExt cx="2326341" cy="2326341"/>
          </a:xfrm>
        </p:grpSpPr>
        <p:graphicFrame>
          <p:nvGraphicFramePr>
            <p:cNvPr id="93" name="Diagram 92"/>
            <p:cNvGraphicFramePr/>
            <p:nvPr>
              <p:extLst>
                <p:ext uri="{D42A27DB-BD31-4B8C-83A1-F6EECF244321}">
                  <p14:modId xmlns="" xmlns:p14="http://schemas.microsoft.com/office/powerpoint/2010/main" val="2836242485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0" r:lo="rId31" r:qs="rId32" r:cs="rId33"/>
            </a:graphicData>
          </a:graphic>
        </p:graphicFrame>
        <p:sp>
          <p:nvSpPr>
            <p:cNvPr id="94" name="Oval 93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94"/>
          <p:cNvGrpSpPr/>
          <p:nvPr/>
        </p:nvGrpSpPr>
        <p:grpSpPr>
          <a:xfrm>
            <a:off x="3305772" y="1241190"/>
            <a:ext cx="2271792" cy="1703845"/>
            <a:chOff x="3310039" y="1802654"/>
            <a:chExt cx="2326341" cy="2326341"/>
          </a:xfrm>
        </p:grpSpPr>
        <p:graphicFrame>
          <p:nvGraphicFramePr>
            <p:cNvPr id="96" name="Diagram 95"/>
            <p:cNvGraphicFramePr/>
            <p:nvPr>
              <p:extLst>
                <p:ext uri="{D42A27DB-BD31-4B8C-83A1-F6EECF244321}">
                  <p14:modId xmlns="" xmlns:p14="http://schemas.microsoft.com/office/powerpoint/2010/main" val="660995290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4" r:lo="rId35" r:qs="rId36" r:cs="rId37"/>
            </a:graphicData>
          </a:graphic>
        </p:graphicFrame>
        <p:sp>
          <p:nvSpPr>
            <p:cNvPr id="97" name="Oval 96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6059483" y="1234991"/>
            <a:ext cx="2271792" cy="1703845"/>
            <a:chOff x="3310039" y="1802654"/>
            <a:chExt cx="2326341" cy="2326341"/>
          </a:xfrm>
        </p:grpSpPr>
        <p:graphicFrame>
          <p:nvGraphicFramePr>
            <p:cNvPr id="78" name="Diagram 77"/>
            <p:cNvGraphicFramePr/>
            <p:nvPr>
              <p:extLst>
                <p:ext uri="{D42A27DB-BD31-4B8C-83A1-F6EECF244321}">
                  <p14:modId xmlns="" xmlns:p14="http://schemas.microsoft.com/office/powerpoint/2010/main" val="2685034734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sp>
          <p:nvSpPr>
            <p:cNvPr id="79" name="Oval 78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573060" y="1234990"/>
            <a:ext cx="2271792" cy="1703845"/>
            <a:chOff x="519241" y="1802653"/>
            <a:chExt cx="2326341" cy="2326341"/>
          </a:xfrm>
        </p:grpSpPr>
        <p:graphicFrame>
          <p:nvGraphicFramePr>
            <p:cNvPr id="81" name="Diagram 80"/>
            <p:cNvGraphicFramePr/>
            <p:nvPr>
              <p:extLst>
                <p:ext uri="{D42A27DB-BD31-4B8C-83A1-F6EECF244321}">
                  <p14:modId xmlns="" xmlns:p14="http://schemas.microsoft.com/office/powerpoint/2010/main" val="131449073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sp>
          <p:nvSpPr>
            <p:cNvPr id="82" name="Oval 8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3298418" y="1234991"/>
            <a:ext cx="2271792" cy="1703845"/>
            <a:chOff x="3310039" y="1802654"/>
            <a:chExt cx="2326341" cy="2326341"/>
          </a:xfrm>
        </p:grpSpPr>
        <p:graphicFrame>
          <p:nvGraphicFramePr>
            <p:cNvPr id="84" name="Diagram 83"/>
            <p:cNvGraphicFramePr/>
            <p:nvPr>
              <p:extLst>
                <p:ext uri="{D42A27DB-BD31-4B8C-83A1-F6EECF244321}">
                  <p14:modId xmlns="" xmlns:p14="http://schemas.microsoft.com/office/powerpoint/2010/main" val="2674789989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6" r:lo="rId47" r:qs="rId48" r:cs="rId49"/>
            </a:graphicData>
          </a:graphic>
        </p:graphicFrame>
        <p:sp>
          <p:nvSpPr>
            <p:cNvPr id="85" name="Oval 84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57"/>
          <p:cNvGrpSpPr/>
          <p:nvPr/>
        </p:nvGrpSpPr>
        <p:grpSpPr>
          <a:xfrm>
            <a:off x="6058509" y="1235260"/>
            <a:ext cx="2271792" cy="1703845"/>
            <a:chOff x="3310039" y="1802654"/>
            <a:chExt cx="2326341" cy="2326341"/>
          </a:xfrm>
        </p:grpSpPr>
        <p:graphicFrame>
          <p:nvGraphicFramePr>
            <p:cNvPr id="59" name="Diagram 58"/>
            <p:cNvGraphicFramePr/>
            <p:nvPr>
              <p:extLst>
                <p:ext uri="{D42A27DB-BD31-4B8C-83A1-F6EECF244321}">
                  <p14:modId xmlns="" xmlns:p14="http://schemas.microsoft.com/office/powerpoint/2010/main" val="4134677503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0" r:lo="rId51" r:qs="rId52" r:cs="rId53"/>
            </a:graphicData>
          </a:graphic>
        </p:graphicFrame>
        <p:sp>
          <p:nvSpPr>
            <p:cNvPr id="60" name="Oval 59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572086" y="1235259"/>
            <a:ext cx="2271792" cy="1703845"/>
            <a:chOff x="519241" y="1802653"/>
            <a:chExt cx="2326341" cy="2326341"/>
          </a:xfrm>
        </p:grpSpPr>
        <p:graphicFrame>
          <p:nvGraphicFramePr>
            <p:cNvPr id="41" name="Diagram 40"/>
            <p:cNvGraphicFramePr/>
            <p:nvPr>
              <p:extLst>
                <p:ext uri="{D42A27DB-BD31-4B8C-83A1-F6EECF244321}">
                  <p14:modId xmlns="" xmlns:p14="http://schemas.microsoft.com/office/powerpoint/2010/main" val="1806011180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4" r:lo="rId55" r:qs="rId56" r:cs="rId57"/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3297444" y="1235260"/>
            <a:ext cx="2271792" cy="1703845"/>
            <a:chOff x="3310039" y="1802654"/>
            <a:chExt cx="2326341" cy="2326341"/>
          </a:xfrm>
        </p:grpSpPr>
        <p:graphicFrame>
          <p:nvGraphicFramePr>
            <p:cNvPr id="47" name="Diagram 46"/>
            <p:cNvGraphicFramePr/>
            <p:nvPr>
              <p:extLst>
                <p:ext uri="{D42A27DB-BD31-4B8C-83A1-F6EECF244321}">
                  <p14:modId xmlns="" xmlns:p14="http://schemas.microsoft.com/office/powerpoint/2010/main" val="2223200294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8" r:lo="rId59" r:qs="rId60" r:cs="rId61"/>
            </a:graphicData>
          </a:graphic>
        </p:graphicFrame>
        <p:sp>
          <p:nvSpPr>
            <p:cNvPr id="48" name="Oval 47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4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52186" y="2656635"/>
            <a:ext cx="511591" cy="383693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ardrop 53"/>
          <p:cNvSpPr/>
          <p:nvPr/>
        </p:nvSpPr>
        <p:spPr>
          <a:xfrm rot="8100000">
            <a:off x="4177545" y="2656635"/>
            <a:ext cx="511591" cy="383693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ardrop 56"/>
          <p:cNvSpPr/>
          <p:nvPr/>
        </p:nvSpPr>
        <p:spPr>
          <a:xfrm rot="8100000">
            <a:off x="6931249" y="2670436"/>
            <a:ext cx="511591" cy="383693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510847" y="3104818"/>
            <a:ext cx="240047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350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OŠ „Matija Gubec“ Tavankut</a:t>
            </a:r>
            <a:endParaRPr lang="en-US" sz="1350" dirty="0">
              <a:solidFill>
                <a:srgbClr val="2A80B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sr-Latn-R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Jedna od osam škola pod pokroviteljstvom UNICEF-a u Republici </a:t>
            </a:r>
            <a:r>
              <a:rPr lang="sr-Latn-R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Srbiji.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9690" y="3108763"/>
            <a:ext cx="254131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350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HKPD „Matija Gubec“ Tavankut</a:t>
            </a:r>
            <a:endParaRPr lang="en-US" sz="1350" dirty="0">
              <a:solidFill>
                <a:srgbClr val="FE830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sr-Latn-R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Vlada Vojvodine proglasila je Tavankut  za jedno od deset </a:t>
            </a:r>
            <a:r>
              <a:rPr lang="sr-Latn-R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najturističkijih</a:t>
            </a:r>
            <a:r>
              <a:rPr lang="sr-Latn-R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sela u Vojvodini. 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4100" y="3104818"/>
            <a:ext cx="250061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350" dirty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Župa Presvetog Srca Isusova </a:t>
            </a:r>
            <a:r>
              <a:rPr lang="sr-Latn-RS" sz="1350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Tavankut</a:t>
            </a:r>
          </a:p>
          <a:p>
            <a:pPr algn="ctr"/>
            <a:r>
              <a:rPr lang="sr-Latn-R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Sagrađena 1910. </a:t>
            </a:r>
            <a:r>
              <a:rPr lang="sr-Latn-R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godine.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315" y="3653405"/>
            <a:ext cx="2515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50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Pod pokroviteljstvom </a:t>
            </a:r>
            <a:r>
              <a:rPr lang="sr-Latn-RS" sz="105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Ministrastva</a:t>
            </a:r>
            <a:r>
              <a:rPr lang="sr-Latn-RS" sz="1050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sr-Latn-RS" sz="1050" dirty="0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prosvete, nauke i tehnološkog razvoja,  </a:t>
            </a:r>
            <a:r>
              <a:rPr lang="en-US" sz="105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škola</a:t>
            </a:r>
            <a:r>
              <a:rPr lang="sr-Latn-RS" sz="1050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je u </a:t>
            </a:r>
            <a:r>
              <a:rPr lang="sr-Latn-RS" sz="1050" dirty="0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projektu UNICEF-a  </a:t>
            </a:r>
            <a:r>
              <a:rPr lang="sr-Latn-RS" sz="1050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“Škola </a:t>
            </a:r>
            <a:r>
              <a:rPr lang="sr-Latn-RS" sz="1050" dirty="0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bez</a:t>
            </a:r>
          </a:p>
          <a:p>
            <a:pPr algn="ctr"/>
            <a:r>
              <a:rPr lang="sr-Latn-RS" sz="1050" dirty="0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sr-Latn-RS" sz="1050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nasilja</a:t>
            </a:r>
            <a:r>
              <a:rPr lang="sr-Latn-RS" sz="1050" dirty="0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”.</a:t>
            </a:r>
            <a:endParaRPr lang="en-US" sz="1050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5672" y="3653405"/>
            <a:ext cx="2515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50" dirty="0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sr-Latn-RS" sz="1050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29378" y="3649458"/>
            <a:ext cx="2515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50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Župa broji oko 3000 </a:t>
            </a:r>
            <a:r>
              <a:rPr lang="sr-Latn-RS" sz="105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vjernika</a:t>
            </a:r>
            <a:r>
              <a:rPr lang="sr-Latn-RS" sz="1050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, a sa Gornjim </a:t>
            </a:r>
            <a:r>
              <a:rPr lang="sr-Latn-RS" sz="105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Tavankutom</a:t>
            </a:r>
            <a:r>
              <a:rPr lang="sr-Latn-RS" sz="1050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 </a:t>
            </a:r>
            <a:r>
              <a:rPr lang="sr-Latn-RS" sz="105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Ljutovom</a:t>
            </a:r>
            <a:r>
              <a:rPr lang="sr-Latn-RS" sz="1050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4500.</a:t>
            </a:r>
            <a:endParaRPr lang="en-US" sz="1050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421" y="249394"/>
            <a:ext cx="8256953" cy="482204"/>
          </a:xfrm>
        </p:spPr>
        <p:txBody>
          <a:bodyPr/>
          <a:lstStyle/>
          <a:p>
            <a:r>
              <a:rPr lang="sr-Latn-RS" dirty="0" smtClean="0"/>
              <a:t>Obrazovni </a:t>
            </a:r>
            <a:r>
              <a:rPr lang="sr-Latn-RS" dirty="0" smtClean="0">
                <a:solidFill>
                  <a:srgbClr val="0087B1"/>
                </a:solidFill>
                <a:latin typeface="Lato Light" panose="020F0302020204030203" pitchFamily="34" charset="0"/>
              </a:rPr>
              <a:t>turizam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8955" y="573478"/>
            <a:ext cx="8238418" cy="228922"/>
          </a:xfrm>
        </p:spPr>
        <p:txBody>
          <a:bodyPr/>
          <a:lstStyle/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Turistički sadržaji u obrazovnom turizmu pod UNICEF-om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85"/>
          <p:cNvGrpSpPr/>
          <p:nvPr/>
        </p:nvGrpSpPr>
        <p:grpSpPr>
          <a:xfrm>
            <a:off x="326197" y="323326"/>
            <a:ext cx="34290" cy="380089"/>
            <a:chOff x="455000" y="491056"/>
            <a:chExt cx="45720" cy="675713"/>
          </a:xfrm>
        </p:grpSpPr>
        <p:sp>
          <p:nvSpPr>
            <p:cNvPr id="87" name="Rectangle 86"/>
            <p:cNvSpPr/>
            <p:nvPr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62"/>
          <p:cNvGrpSpPr/>
          <p:nvPr/>
        </p:nvGrpSpPr>
        <p:grpSpPr>
          <a:xfrm>
            <a:off x="214714" y="4827558"/>
            <a:ext cx="184277" cy="138208"/>
            <a:chOff x="6838977" y="3422490"/>
            <a:chExt cx="1358153" cy="1358153"/>
          </a:xfrm>
        </p:grpSpPr>
        <p:sp>
          <p:nvSpPr>
            <p:cNvPr id="64" name="Teardrop 6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D890A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29804" y="4879359"/>
            <a:ext cx="256833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825" dirty="0" smtClean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OSNOVNA ŠKOLA „MATIJA GUBEC“ TAVANKUT</a:t>
            </a:r>
            <a:endParaRPr lang="en-US" sz="825" dirty="0">
              <a:solidFill>
                <a:prstClr val="white">
                  <a:lumMod val="85000"/>
                </a:prst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4" grpId="0" animBg="1"/>
      <p:bldP spid="57" grpId="0" animBg="1"/>
      <p:bldP spid="16" grpId="0"/>
      <p:bldP spid="17" grpId="0"/>
      <p:bldP spid="18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Škola nekada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Početak školstva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accent1"/>
                </a:solidFill>
                <a:cs typeface="Arial" pitchFamily="34" charset="0"/>
              </a:rPr>
              <a:t>1850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57" y="2696883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accent1"/>
                </a:solidFill>
                <a:cs typeface="Arial" pitchFamily="34" charset="0"/>
              </a:rPr>
              <a:t>1860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7914" y="2696883"/>
            <a:ext cx="157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000" b="1" dirty="0" smtClean="0">
                <a:solidFill>
                  <a:schemeClr val="accent1"/>
                </a:solidFill>
                <a:cs typeface="Arial" pitchFamily="34" charset="0"/>
              </a:rPr>
              <a:t>XX </a:t>
            </a:r>
            <a:r>
              <a:rPr lang="sr-Latn-R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stoljeće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999" y="2696883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accent1"/>
                </a:solidFill>
                <a:cs typeface="Arial" pitchFamily="34" charset="0"/>
              </a:rPr>
              <a:t>1961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473" y="2696883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201</a:t>
            </a:r>
            <a:r>
              <a:rPr lang="sr-Latn-RS" altLang="ko-KR" sz="2400" b="1" dirty="0" smtClean="0">
                <a:solidFill>
                  <a:schemeClr val="accent2"/>
                </a:solidFill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792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355263" y="2891713"/>
            <a:ext cx="44265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5371126" y="2891713"/>
            <a:ext cx="417608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6638205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1670" y="3195125"/>
            <a:ext cx="1734772" cy="1248833"/>
            <a:chOff x="421670" y="2818111"/>
            <a:chExt cx="1734772" cy="1248833"/>
          </a:xfrm>
        </p:grpSpPr>
        <p:sp>
          <p:nvSpPr>
            <p:cNvPr id="15" name="TextBox 14"/>
            <p:cNvSpPr txBox="1"/>
            <p:nvPr/>
          </p:nvSpPr>
          <p:spPr>
            <a:xfrm>
              <a:off x="421670" y="2818111"/>
              <a:ext cx="173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Prva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izgrađena škola „Sveta </a:t>
              </a:r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Ana“ Gornji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Tavankut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63141" y="1429033"/>
            <a:ext cx="1734772" cy="885816"/>
            <a:chOff x="2063141" y="1065139"/>
            <a:chExt cx="1734772" cy="885816"/>
          </a:xfrm>
        </p:grpSpPr>
        <p:sp>
          <p:nvSpPr>
            <p:cNvPr id="16" name="TextBox 15"/>
            <p:cNvSpPr txBox="1"/>
            <p:nvPr/>
          </p:nvSpPr>
          <p:spPr>
            <a:xfrm>
              <a:off x="2063141" y="1304624"/>
              <a:ext cx="173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Druga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škola zgrada </a:t>
              </a:r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„Staro </a:t>
              </a:r>
              <a:r>
                <a:rPr lang="sr-Latn-R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Ljutovo</a:t>
              </a:r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 </a:t>
              </a:r>
              <a:r>
                <a:rPr lang="sr-Latn-R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Ljutovo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6354" y="3195127"/>
            <a:ext cx="1734772" cy="1248833"/>
            <a:chOff x="421670" y="2818111"/>
            <a:chExt cx="1734772" cy="1248833"/>
          </a:xfrm>
        </p:grpSpPr>
        <p:sp>
          <p:nvSpPr>
            <p:cNvPr id="21" name="TextBox 20"/>
            <p:cNvSpPr txBox="1"/>
            <p:nvPr/>
          </p:nvSpPr>
          <p:spPr>
            <a:xfrm>
              <a:off x="421670" y="2818111"/>
              <a:ext cx="173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Početkom 20. </a:t>
              </a:r>
              <a:r>
                <a:rPr lang="sr-Latn-R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stoljeća</a:t>
              </a:r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podignut je čitav niz </a:t>
              </a:r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škola: </a:t>
              </a:r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Zlatni kraj, Vuković kraj, </a:t>
              </a:r>
              <a:r>
                <a:rPr lang="sr-Latn-R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Čikerija</a:t>
              </a:r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Novo </a:t>
              </a:r>
              <a:r>
                <a:rPr lang="sr-Latn-R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Ljutovo</a:t>
              </a:r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sr-Latn-R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Bajski</a:t>
              </a:r>
              <a:r>
                <a:rPr lang="sr-Latn-R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put, </a:t>
              </a:r>
              <a:r>
                <a:rPr lang="sr-Latn-RS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Skenderevo</a:t>
              </a:r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87557" y="3195127"/>
            <a:ext cx="1734772" cy="1248833"/>
            <a:chOff x="421670" y="2818111"/>
            <a:chExt cx="1734772" cy="1248833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Nastava se odvija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</a:t>
              </a:r>
            </a:p>
            <a:p>
              <a:pPr algn="ctr"/>
              <a:r>
                <a:rPr lang="sr-Latn-R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r>
                <a:rPr lang="sr-Latn-R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objekta, centralnoj i dvije područne škole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1126" y="1429033"/>
            <a:ext cx="1734772" cy="1178204"/>
            <a:chOff x="2063141" y="1065139"/>
            <a:chExt cx="1734772" cy="1178204"/>
          </a:xfrm>
        </p:grpSpPr>
        <p:sp>
          <p:nvSpPr>
            <p:cNvPr id="28" name="TextBox 27"/>
            <p:cNvSpPr txBox="1"/>
            <p:nvPr/>
          </p:nvSpPr>
          <p:spPr>
            <a:xfrm>
              <a:off x="2063141" y="1304624"/>
              <a:ext cx="173477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OŠ „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Matija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Gubec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”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nastala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je 1961.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godine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objedinjavanjem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škola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koje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tada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radile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području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03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  <p:bldP spid="7" grpId="0"/>
      <p:bldP spid="8" grpId="0"/>
      <p:bldP spid="9" grpId="0"/>
      <p:bldP spid="10" grpId="0"/>
      <p:bldP spid="4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40136" y="3435846"/>
            <a:ext cx="2160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27"/>
          <p:cNvSpPr/>
          <p:nvPr/>
        </p:nvSpPr>
        <p:spPr>
          <a:xfrm>
            <a:off x="3468136" y="3435846"/>
            <a:ext cx="2160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/>
          <p:cNvSpPr/>
          <p:nvPr/>
        </p:nvSpPr>
        <p:spPr>
          <a:xfrm>
            <a:off x="5796136" y="3435846"/>
            <a:ext cx="2160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Škola sada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Objekti u kojima se odvija nastava</a:t>
            </a:r>
            <a:endParaRPr lang="en-US" altLang="ko-K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07807" y="3507854"/>
            <a:ext cx="1656184" cy="996998"/>
            <a:chOff x="251520" y="3350185"/>
            <a:chExt cx="1656184" cy="996998"/>
          </a:xfrm>
        </p:grpSpPr>
        <p:grpSp>
          <p:nvGrpSpPr>
            <p:cNvPr id="12" name="Group 11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Centralna škola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Donji Tavankut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Nastava se odvija od 1. do 8. razreda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5896" y="3507854"/>
            <a:ext cx="1656184" cy="1181664"/>
            <a:chOff x="251520" y="3350185"/>
            <a:chExt cx="1656184" cy="1181664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Područna škola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Gornji Tavankut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Nastava se odvija od 1. do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razreda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3985" y="3507854"/>
            <a:ext cx="1656184" cy="996998"/>
            <a:chOff x="251520" y="3350185"/>
            <a:chExt cx="1656184" cy="996998"/>
          </a:xfrm>
        </p:grpSpPr>
        <p:grpSp>
          <p:nvGrpSpPr>
            <p:cNvPr id="23" name="Group 2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Područna škola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Latn-RS" sz="1200" b="1" dirty="0" err="1" smtClean="0">
                    <a:solidFill>
                      <a:schemeClr val="accent1"/>
                    </a:solidFill>
                    <a:cs typeface="Arial" pitchFamily="34" charset="0"/>
                  </a:rPr>
                  <a:t>Ljutovo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1520" y="3885518"/>
              <a:ext cx="1656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Nastava se odvija od 1. do 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sr-Latn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razreda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90" b="1499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33" b="1503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9" b="14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603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cs typeface="Arial" pitchFamily="34" charset="0"/>
              </a:rPr>
              <a:t>Kolektiv škole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59832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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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ru-RU" sz="2000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275606"/>
            <a:ext cx="4392568" cy="720080"/>
            <a:chOff x="3851840" y="1275606"/>
            <a:chExt cx="4392568" cy="720080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275606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Stručna služba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534021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Ravnateljica, </a:t>
              </a:r>
              <a:r>
                <a:rPr lang="sr-Latn-R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pedagoginja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tajnica, pravnik i </a:t>
              </a:r>
              <a:r>
                <a:rPr lang="sr-Latn-R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šefica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računovodstva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840" y="2139702"/>
            <a:ext cx="4392568" cy="749697"/>
            <a:chOff x="3851840" y="1245397"/>
            <a:chExt cx="4392568" cy="749697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245397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Nastavno osoblje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533429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Knjižničarka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12 učitelja razredne nastave i 27 učitelja predmetne nastave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46224"/>
            <a:chOff x="3851840" y="1356248"/>
            <a:chExt cx="4392568" cy="546224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Tehničko i pomoćno osoblje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Školski majstori, ložač, </a:t>
              </a:r>
              <a:r>
                <a:rPr lang="sr-Latn-R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servirka</a:t>
              </a:r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spremačice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51840" y="3939902"/>
            <a:ext cx="4392568" cy="749697"/>
            <a:chOff x="3851840" y="1256987"/>
            <a:chExt cx="4392568" cy="74969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56987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Učenici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840" y="1545019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 odjela, 16 odjela na srpskom nastavnom jeziku, 2 odjela na hrvatskom nastavnom jeziku, 233 učenik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Suradnja sa drugima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Drugi i mi sa zajedničkim ciljem</a:t>
            </a:r>
            <a:endParaRPr lang="en-US" altLang="ko-KR" dirty="0"/>
          </a:p>
        </p:txBody>
      </p:sp>
      <p:sp>
        <p:nvSpPr>
          <p:cNvPr id="50" name="Oval 49"/>
          <p:cNvSpPr/>
          <p:nvPr/>
        </p:nvSpPr>
        <p:spPr>
          <a:xfrm>
            <a:off x="222641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2641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2641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92" y="167223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„Matija Gubec“ Gornja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Stubica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592" y="25384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„Matija Gubec“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Cernik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337261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„Matija Gubec“ Zagreb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9237" y="146114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9237" y="231990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9237" y="316152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9592" y="421839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„Matija Gubec“ Jarmina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22641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9237" y="401171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73372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73372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73372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50323" y="167223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„Matija Gubec“ Piškorevci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50323" y="25390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„Matija Gubec“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Čerminac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50323" y="337261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Ujević“ Osijek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39968" y="146114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39968" y="231990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39968" y="316152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50323" y="421839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„Ivan fra Frano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Jukić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Usora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673372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9968" y="401171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0" grpId="0" animBg="1"/>
      <p:bldP spid="51" grpId="0" animBg="1"/>
      <p:bldP spid="52" grpId="0" animBg="1"/>
      <p:bldP spid="55" grpId="0"/>
      <p:bldP spid="58" grpId="0"/>
      <p:bldP spid="61" grpId="0"/>
      <p:bldP spid="62" grpId="0"/>
      <p:bldP spid="63" grpId="0"/>
      <p:bldP spid="64" grpId="0"/>
      <p:bldP spid="67" grpId="0"/>
      <p:bldP spid="68" grpId="0" animBg="1"/>
      <p:bldP spid="69" grpId="0"/>
      <p:bldP spid="46" grpId="0" animBg="1"/>
      <p:bldP spid="47" grpId="0" animBg="1"/>
      <p:bldP spid="48" grpId="0" animBg="1"/>
      <p:bldP spid="71" grpId="0"/>
      <p:bldP spid="74" grpId="0"/>
      <p:bldP spid="77" grpId="0"/>
      <p:bldP spid="78" grpId="0"/>
      <p:bldP spid="79" grpId="0"/>
      <p:bldP spid="80" grpId="0"/>
      <p:bldP spid="83" grpId="0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altLang="ko-KR" dirty="0" smtClean="0"/>
              <a:t>Suradnja sa drugima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Latn-RS" altLang="ko-KR" dirty="0" smtClean="0"/>
              <a:t>Drugi i mi sa zajedničkim ciljem</a:t>
            </a:r>
            <a:endParaRPr lang="en-US" altLang="ko-KR" dirty="0"/>
          </a:p>
        </p:txBody>
      </p:sp>
      <p:sp>
        <p:nvSpPr>
          <p:cNvPr id="50" name="Oval 49"/>
          <p:cNvSpPr/>
          <p:nvPr/>
        </p:nvSpPr>
        <p:spPr>
          <a:xfrm>
            <a:off x="222641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2641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2641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592" y="1672231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PŠ „</a:t>
            </a:r>
            <a:r>
              <a:rPr lang="sr-Latn-R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Bakov</a:t>
            </a:r>
            <a:r>
              <a:rPr lang="sr-Latn-R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č</a:t>
            </a:r>
            <a:r>
              <a:rPr lang="sr-Latn-R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sr-Latn-R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OŠ „Braća Radić“ Koprivnica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592" y="25384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„Dalj“ Dalj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337261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„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Primošten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r-Latn-R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Primošten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9237" y="146114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9237" y="231990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9237" y="316152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9592" y="421839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Primorsko – goranska županija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22641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9237" y="401171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73372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73372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73372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50323" y="167223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Zagreba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čk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županija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50323" y="253902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Općina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Cernik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50323" y="337261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Školska knjiga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39968" y="146114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39968" y="231990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39968" y="316152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50323" y="421839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Odvjetni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č</a:t>
            </a:r>
            <a:r>
              <a:rPr lang="sr-Latn-R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komora Republike Hrvatske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673372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9968" y="401171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400" b="1" dirty="0" smtClean="0">
                <a:solidFill>
                  <a:schemeClr val="bg1"/>
                </a:solidFill>
                <a:cs typeface="Arial" pitchFamily="34" charset="0"/>
              </a:rPr>
              <a:t>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1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0" grpId="0" animBg="1"/>
      <p:bldP spid="51" grpId="0" animBg="1"/>
      <p:bldP spid="52" grpId="0" animBg="1"/>
      <p:bldP spid="55" grpId="0"/>
      <p:bldP spid="58" grpId="0"/>
      <p:bldP spid="61" grpId="0"/>
      <p:bldP spid="62" grpId="0"/>
      <p:bldP spid="63" grpId="0"/>
      <p:bldP spid="64" grpId="0"/>
      <p:bldP spid="67" grpId="0"/>
      <p:bldP spid="68" grpId="0" animBg="1"/>
      <p:bldP spid="69" grpId="0"/>
      <p:bldP spid="46" grpId="0" animBg="1"/>
      <p:bldP spid="47" grpId="0" animBg="1"/>
      <p:bldP spid="48" grpId="0" animBg="1"/>
      <p:bldP spid="71" grpId="0"/>
      <p:bldP spid="74" grpId="0"/>
      <p:bldP spid="77" grpId="0"/>
      <p:bldP spid="78" grpId="0"/>
      <p:bldP spid="79" grpId="0"/>
      <p:bldP spid="80" grpId="0"/>
      <p:bldP spid="83" grpId="0"/>
      <p:bldP spid="84" grpId="0" animBg="1"/>
      <p:bldP spid="8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985</Words>
  <Application>Microsoft Office PowerPoint</Application>
  <PresentationFormat>On-screen Show (16:9)</PresentationFormat>
  <Paragraphs>209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130</cp:revision>
  <dcterms:created xsi:type="dcterms:W3CDTF">2016-12-05T23:26:54Z</dcterms:created>
  <dcterms:modified xsi:type="dcterms:W3CDTF">2021-05-06T12:30:30Z</dcterms:modified>
</cp:coreProperties>
</file>