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e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66" r:id="rId4"/>
    <p:sldId id="274" r:id="rId5"/>
    <p:sldId id="260" r:id="rId6"/>
    <p:sldId id="262" r:id="rId7"/>
    <p:sldId id="258" r:id="rId8"/>
    <p:sldId id="259" r:id="rId9"/>
    <p:sldId id="276" r:id="rId10"/>
    <p:sldId id="261" r:id="rId11"/>
    <p:sldId id="263" r:id="rId12"/>
    <p:sldId id="264" r:id="rId13"/>
    <p:sldId id="265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76EB9D5-7E1A-4433-8B21-2237CC26FA2C}" type="datetimeFigureOut">
              <a:rPr lang="en-US" smtClean="0"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454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smtClean="0"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38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smtClean="0"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342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smtClean="0"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301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2AB55-62C0-407E-B706-C907B44B0BFC}" type="datetimeFigureOut">
              <a:rPr lang="en-US" smtClean="0"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02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smtClean="0"/>
              <a:t>5/3/2021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744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smtClean="0"/>
              <a:t>5/3/2021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05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smtClean="0"/>
              <a:t>5/3/2021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217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smtClean="0"/>
              <a:t>5/3/2021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580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D63-E026-4E54-B301-C824E1BD14F3}" type="datetimeFigureOut">
              <a:rPr lang="en-US" smtClean="0"/>
              <a:t>5/3/2021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138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23185-9573-406A-8068-0AB4F2335019}" type="datetimeFigureOut">
              <a:rPr lang="en-US" smtClean="0"/>
              <a:t>5/3/2021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5494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C5516DA-9D86-4E1E-A623-C11F9F74EB59}" type="datetimeFigureOut">
              <a:rPr lang="en-US" smtClean="0"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093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An_invocation_to_I-em-hetep,_the_Egyptian_deity_of_medicine._Wellcome_V0018149.jpg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rewminate.com/the-art-and-architecture-of-middle-kingdom-egypt-c-2055-1650-bce/" TargetMode="External"/><Relationship Id="rId2" Type="http://schemas.openxmlformats.org/officeDocument/2006/relationships/image" Target="../media/image12.jpe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suny-hccc-worldcivilization/chapter/ancient-egyptian-trade/" TargetMode="External"/><Relationship Id="rId2" Type="http://schemas.openxmlformats.org/officeDocument/2006/relationships/image" Target="../media/image13.jpe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Lock-of-Youth.jpg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ainthegreat.wordpress.com/2016/11/28/10-ancient-egyptian-alien-hieroglyphics-proof-of-aliens-life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tmuseum.org/art/collection/search/544709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news.org/wiki/30_brightly_coloured_mummies_discovered_in_Egyptian_necropolis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zeliart101/chapter/egyptian-art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freephotos.com/egypt/other-egypt/ancient-egyptain-papyrus-script.jpg.php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urfer.blogspot.com/2010/06/art-and-history-of-ancient-egyptian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Ancient_Egyptian,_Assyrian,_and_Persian_costumes_and_decorations_(1920)_(14761789471).jpg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eretseger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rewminate.com/urban-life-in-ancient-egypt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tionary.org/wiki/walk_like_an_Egyptian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6F98A4-ACD7-4EE7-8F1D-F129BA5785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IV Moda starih </a:t>
            </a:r>
            <a:r>
              <a:rPr lang="hr-HR" dirty="0" err="1"/>
              <a:t>egipćana</a:t>
            </a:r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A645355-71CB-4819-9A48-2DB2419DFB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9274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tekst, na zatvorenom&#10;&#10;Opis je automatski generiran">
            <a:extLst>
              <a:ext uri="{FF2B5EF4-FFF2-40B4-BE49-F238E27FC236}">
                <a16:creationId xmlns:a16="http://schemas.microsoft.com/office/drawing/2014/main" id="{30271FC1-D585-428E-87AF-FA10C3E425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9091" t="7467" b="14462"/>
          <a:stretch/>
        </p:blipFill>
        <p:spPr>
          <a:xfrm>
            <a:off x="20" y="-1"/>
            <a:ext cx="12191980" cy="6857999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BB53FC62-27AE-41CB-8D65-450F0ACD8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7"/>
            <a:ext cx="4602152" cy="727548"/>
          </a:xfrm>
        </p:spPr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C631450-8EE3-4D8B-BB26-0D782F426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137" y="1775214"/>
            <a:ext cx="4602152" cy="4243772"/>
          </a:xfrm>
        </p:spPr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F6A05FF4-988A-49E4-9B89-CFC4B440DB42}"/>
              </a:ext>
            </a:extLst>
          </p:cNvPr>
          <p:cNvSpPr txBox="1"/>
          <p:nvPr/>
        </p:nvSpPr>
        <p:spPr>
          <a:xfrm>
            <a:off x="9933048" y="6657943"/>
            <a:ext cx="225895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r-HR" sz="700">
                <a:solidFill>
                  <a:srgbClr val="FFFFFF"/>
                </a:solidFill>
                <a:hlinkClick r:id="rId3" tooltip="http://commons.wikimedia.org/wiki/File:An_invocation_to_I-em-hetep,_the_Egyptian_deity_of_medicine._Wellcome_V0018149.jpg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Ta fotografija</a:t>
            </a:r>
            <a:r>
              <a:rPr lang="hr-HR" sz="700">
                <a:solidFill>
                  <a:srgbClr val="FFFFFF"/>
                </a:solidFill>
              </a:rPr>
              <a:t> korisnika Nepoznat autor: licenca </a:t>
            </a:r>
            <a:r>
              <a:rPr lang="hr-HR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hr-H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080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6">
            <a:extLst>
              <a:ext uri="{FF2B5EF4-FFF2-40B4-BE49-F238E27FC236}">
                <a16:creationId xmlns:a16="http://schemas.microsoft.com/office/drawing/2014/main" id="{A10C41F2-1746-4431-9B52-B9F147A896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custGeom>
            <a:avLst/>
            <a:gdLst>
              <a:gd name="connsiteX0" fmla="*/ 0 w 3096136"/>
              <a:gd name="connsiteY0" fmla="*/ 0 h 5856137"/>
              <a:gd name="connsiteX1" fmla="*/ 3096136 w 3096136"/>
              <a:gd name="connsiteY1" fmla="*/ 0 h 5856137"/>
              <a:gd name="connsiteX2" fmla="*/ 3096136 w 3096136"/>
              <a:gd name="connsiteY2" fmla="*/ 5856137 h 5856137"/>
              <a:gd name="connsiteX3" fmla="*/ 0 w 3096136"/>
              <a:gd name="connsiteY3" fmla="*/ 5856137 h 585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136" h="5856137">
                <a:moveTo>
                  <a:pt x="0" y="0"/>
                </a:moveTo>
                <a:lnTo>
                  <a:pt x="3096136" y="0"/>
                </a:lnTo>
                <a:lnTo>
                  <a:pt x="3096136" y="5856137"/>
                </a:lnTo>
                <a:lnTo>
                  <a:pt x="0" y="58561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95F8C5-0ED1-4C24-877A-A9E15A1C64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7946" y="643461"/>
            <a:ext cx="3036377" cy="5571069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75000" sy="75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84928E-D694-4849-BBAD-D7C7DC4054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4020" y="643461"/>
            <a:ext cx="7654513" cy="557106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775599A-CA72-4DCB-8456-6363D0210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9803" y="4735775"/>
            <a:ext cx="7006998" cy="1245732"/>
          </a:xfrm>
        </p:spPr>
        <p:txBody>
          <a:bodyPr anchor="t">
            <a:normAutofit/>
          </a:bodyPr>
          <a:lstStyle/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03569C5-53BA-4257-AA20-E1050DBF3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9802" y="965864"/>
            <a:ext cx="7006998" cy="3450370"/>
          </a:xfrm>
        </p:spPr>
        <p:txBody>
          <a:bodyPr anchor="b">
            <a:normAutofit/>
          </a:bodyPr>
          <a:lstStyle/>
          <a:p>
            <a:r>
              <a:rPr lang="hr-HR" sz="2000">
                <a:solidFill>
                  <a:srgbClr val="FFFFFF"/>
                </a:solidFill>
              </a:rPr>
              <a:t>Najčešće je odjeća bijele boje koja simbolizira čistoću</a:t>
            </a:r>
          </a:p>
          <a:p>
            <a:r>
              <a:rPr lang="hr-HR" sz="2000">
                <a:solidFill>
                  <a:srgbClr val="FFFFFF"/>
                </a:solidFill>
              </a:rPr>
              <a:t>Koristi se i plava boja koja je simbol Amona</a:t>
            </a:r>
          </a:p>
          <a:p>
            <a:r>
              <a:rPr lang="hr-HR" sz="2000">
                <a:solidFill>
                  <a:srgbClr val="FFFFFF"/>
                </a:solidFill>
              </a:rPr>
              <a:t>Zelena simbol života i mladosti</a:t>
            </a:r>
          </a:p>
          <a:p>
            <a:r>
              <a:rPr lang="hr-HR" sz="2000">
                <a:solidFill>
                  <a:srgbClr val="FFFFFF"/>
                </a:solidFill>
              </a:rPr>
              <a:t>Žuta- simbol zlata kojeg su cijenili</a:t>
            </a:r>
          </a:p>
          <a:p>
            <a:r>
              <a:rPr lang="hr-HR" sz="2000">
                <a:solidFill>
                  <a:srgbClr val="FFFFFF"/>
                </a:solidFill>
              </a:rPr>
              <a:t>Crvenu boju povezivali su s nasiljem i bogom Setom</a:t>
            </a:r>
          </a:p>
          <a:p>
            <a:endParaRPr lang="hr-HR" sz="2000">
              <a:solidFill>
                <a:srgbClr val="FFFFFF"/>
              </a:solidFill>
            </a:endParaRPr>
          </a:p>
          <a:p>
            <a:r>
              <a:rPr lang="hr-HR" sz="2000">
                <a:solidFill>
                  <a:srgbClr val="FFFFFF"/>
                </a:solidFill>
              </a:rPr>
              <a:t>Crna boja bila je namijenjena perikama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9237721-19CF-41B1-AA0A-E1E1A8282D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24317" y="4576004"/>
            <a:ext cx="457200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96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4C1B10-E794-4F04-B317-69FD32D2F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 descr="Slika na kojoj se prikazuje zgrada, građevinski materijal, staro, kamen&#10;&#10;Opis je automatski generiran">
            <a:extLst>
              <a:ext uri="{FF2B5EF4-FFF2-40B4-BE49-F238E27FC236}">
                <a16:creationId xmlns:a16="http://schemas.microsoft.com/office/drawing/2014/main" id="{ABE11FBD-2BA1-46B8-8523-3B373AFDB3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938712" y="314324"/>
            <a:ext cx="4672013" cy="6229351"/>
          </a:xfr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25E577C4-6C22-4848-8ECD-454B092CB9FF}"/>
              </a:ext>
            </a:extLst>
          </p:cNvPr>
          <p:cNvSpPr txBox="1"/>
          <p:nvPr/>
        </p:nvSpPr>
        <p:spPr>
          <a:xfrm>
            <a:off x="5024437" y="5498306"/>
            <a:ext cx="2143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>
                <a:hlinkClick r:id="rId3" tooltip="https://brewminate.com/the-art-and-architecture-of-middle-kingdom-egypt-c-2055-1650-bce/"/>
              </a:rPr>
              <a:t>Ta fotografija</a:t>
            </a:r>
            <a:r>
              <a:rPr lang="hr-HR" sz="900"/>
              <a:t> korisnika Nepoznat autor: licenca </a:t>
            </a:r>
            <a:r>
              <a:rPr lang="hr-HR" sz="900">
                <a:hlinkClick r:id="rId4" tooltip="https://creativecommons.org/licenses/by/3.0/"/>
              </a:rPr>
              <a:t>CC BY</a:t>
            </a:r>
            <a:endParaRPr lang="hr-HR" sz="900"/>
          </a:p>
        </p:txBody>
      </p:sp>
    </p:spTree>
    <p:extLst>
      <p:ext uri="{BB962C8B-B14F-4D97-AF65-F5344CB8AC3E}">
        <p14:creationId xmlns:p14="http://schemas.microsoft.com/office/powerpoint/2010/main" val="4174112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tekst, tkanina&#10;&#10;Opis je automatski generiran">
            <a:extLst>
              <a:ext uri="{FF2B5EF4-FFF2-40B4-BE49-F238E27FC236}">
                <a16:creationId xmlns:a16="http://schemas.microsoft.com/office/drawing/2014/main" id="{4DEACE4D-4445-4F0C-B93C-C96115DE3A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92" t="14973" b="2077"/>
          <a:stretch/>
        </p:blipFill>
        <p:spPr>
          <a:xfrm>
            <a:off x="20" y="-1"/>
            <a:ext cx="12191980" cy="6857999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9CA30035-CB71-4CD1-A2D5-C623F948C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145D6A3-2DA0-46F4-A4FF-88B18387A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137" y="2538920"/>
            <a:ext cx="4602152" cy="3480066"/>
          </a:xfrm>
        </p:spPr>
        <p:txBody>
          <a:bodyPr>
            <a:normAutofit/>
          </a:bodyPr>
          <a:lstStyle/>
          <a:p>
            <a:r>
              <a:rPr lang="hr-HR" dirty="0"/>
              <a:t>Za vrijeme faraona </a:t>
            </a:r>
            <a:r>
              <a:rPr lang="hr-HR" dirty="0" err="1"/>
              <a:t>Tutmozisa</a:t>
            </a:r>
            <a:r>
              <a:rPr lang="hr-HR" dirty="0"/>
              <a:t> III /1479-1425.g.pr.Kr./, strijelci su nosili odjeću koja je pružala bolju zaštitu nego odjeća pješaka, to odražava važnost njihove uloge u vojsci</a:t>
            </a:r>
          </a:p>
          <a:p>
            <a:r>
              <a:rPr lang="hr-HR" dirty="0"/>
              <a:t>Odjeća za vojnike postaje uniformna tek za vrijeme vladavine Ramzesa II /1279-1213/</a:t>
            </a:r>
          </a:p>
          <a:p>
            <a:r>
              <a:rPr lang="hr-HR" dirty="0"/>
              <a:t>Egipćani nisu imali kacige</a:t>
            </a:r>
            <a:endParaRPr lang="en-US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75EDAA27-F4EB-4C16-AA39-8E2F360C46E4}"/>
              </a:ext>
            </a:extLst>
          </p:cNvPr>
          <p:cNvSpPr txBox="1"/>
          <p:nvPr/>
        </p:nvSpPr>
        <p:spPr>
          <a:xfrm>
            <a:off x="9933048" y="6657943"/>
            <a:ext cx="225895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r-HR" sz="700">
                <a:solidFill>
                  <a:srgbClr val="FFFFFF"/>
                </a:solidFill>
                <a:hlinkClick r:id="rId3" tooltip="https://courses.lumenlearning.com/suny-hccc-worldcivilization/chapter/ancient-egyptian-trade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Ta fotografija</a:t>
            </a:r>
            <a:r>
              <a:rPr lang="hr-HR" sz="700">
                <a:solidFill>
                  <a:srgbClr val="FFFFFF"/>
                </a:solidFill>
              </a:rPr>
              <a:t> korisnika Nepoznat autor: licenca </a:t>
            </a:r>
            <a:r>
              <a:rPr lang="hr-HR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hr-H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61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3DBE031-4B41-4DA2-9EE7-D3FABCBE0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Kosa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BC79F92-C5E7-437E-AFF0-507EE278C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885950"/>
            <a:ext cx="9720071" cy="4423410"/>
          </a:xfrm>
        </p:spPr>
        <p:txBody>
          <a:bodyPr>
            <a:normAutofit fontScale="92500" lnSpcReduction="20000"/>
          </a:bodyPr>
          <a:lstStyle/>
          <a:p>
            <a:r>
              <a:rPr lang="hr-HR" dirty="0"/>
              <a:t>Plemstvo je brijalo glave i stavljalo perike, ponekad uz dodatak ukrasa za glavu.</a:t>
            </a:r>
          </a:p>
          <a:p>
            <a:r>
              <a:rPr lang="hr-HR" dirty="0"/>
              <a:t>Egipatski zakon zabranjivao je robovima i slugama da briju glave i nose perike.</a:t>
            </a:r>
          </a:p>
          <a:p>
            <a:r>
              <a:rPr lang="hr-HR" dirty="0"/>
              <a:t>Baza perike bila je vlaknasta mrežica, a na nju je bila pričvršćena ljudska kosa, vuna, lan, tkanina</a:t>
            </a:r>
          </a:p>
          <a:p>
            <a:r>
              <a:rPr lang="hr-HR" dirty="0"/>
              <a:t>Najčešće su bile crne boje.</a:t>
            </a:r>
          </a:p>
          <a:p>
            <a:r>
              <a:rPr lang="hr-HR" dirty="0"/>
              <a:t>Jednostavni parfemi od ulja i mirisnog cvijeća, od masti i voska pravili su se mirisni stošci, pod Suncem se topili</a:t>
            </a:r>
          </a:p>
          <a:p>
            <a:r>
              <a:rPr lang="hr-HR" dirty="0"/>
              <a:t>Poznato je da je kraljica </a:t>
            </a:r>
            <a:r>
              <a:rPr lang="hr-HR" dirty="0" err="1"/>
              <a:t>Nefertiti</a:t>
            </a:r>
            <a:r>
              <a:rPr lang="hr-HR" dirty="0"/>
              <a:t> nosila perike tamno plave boje, a one za posebne prilike bile su pozlaćene. U nju su se uplele perlice.</a:t>
            </a:r>
          </a:p>
          <a:p>
            <a:r>
              <a:rPr lang="hr-HR" dirty="0"/>
              <a:t>Prvo su perike bile kraće, a potom su postajale duže do ramena.</a:t>
            </a:r>
          </a:p>
          <a:p>
            <a:r>
              <a:rPr lang="hr-HR" dirty="0"/>
              <a:t>Nisu imali brade, ali nisu ih negirali, imali su čak perike za brade.</a:t>
            </a:r>
          </a:p>
          <a:p>
            <a:r>
              <a:rPr lang="hr-HR" dirty="0"/>
              <a:t>Bogovi su imali zavrnutije brade pa otuda i faraoni imaju zavrnutije brade (</a:t>
            </a:r>
            <a:r>
              <a:rPr lang="hr-HR" dirty="0" err="1"/>
              <a:t>Hatšepsut</a:t>
            </a:r>
            <a:r>
              <a:rPr lang="hr-HR" dirty="0"/>
              <a:t> isto na taj način se poistovjećivala s Ozirisom)</a:t>
            </a:r>
          </a:p>
        </p:txBody>
      </p:sp>
    </p:spTree>
    <p:extLst>
      <p:ext uri="{BB962C8B-B14F-4D97-AF65-F5344CB8AC3E}">
        <p14:creationId xmlns:p14="http://schemas.microsoft.com/office/powerpoint/2010/main" val="3267161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tekst&#10;&#10;Opis je automatski generiran">
            <a:extLst>
              <a:ext uri="{FF2B5EF4-FFF2-40B4-BE49-F238E27FC236}">
                <a16:creationId xmlns:a16="http://schemas.microsoft.com/office/drawing/2014/main" id="{493D508E-087F-4F94-91F6-D1902F8983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6097"/>
          <a:stretch/>
        </p:blipFill>
        <p:spPr>
          <a:xfrm>
            <a:off x="727654" y="727628"/>
            <a:ext cx="5367165" cy="5415552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7E7A976A-299D-4405-A1BC-33B97E5F4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/>
          </a:bodyPr>
          <a:lstStyle/>
          <a:p>
            <a:r>
              <a:rPr lang="hr-HR" dirty="0"/>
              <a:t>Frizure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8849197-BC64-47E5-85B9-BD983400D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2103120"/>
            <a:ext cx="4472922" cy="3931920"/>
          </a:xfrm>
        </p:spPr>
        <p:txBody>
          <a:bodyPr>
            <a:normAutofit/>
          </a:bodyPr>
          <a:lstStyle/>
          <a:p>
            <a:r>
              <a:rPr lang="hr-HR" sz="2400" dirty="0"/>
              <a:t>U Egiptu kada netko umre u žalosti se pušta kosa i brada.</a:t>
            </a:r>
          </a:p>
          <a:p>
            <a:r>
              <a:rPr lang="hr-HR" sz="2400" dirty="0"/>
              <a:t>Mala djeca nosila su kratku kosu s jednim dugim pramenom sa strane.</a:t>
            </a:r>
          </a:p>
          <a:p>
            <a:r>
              <a:rPr lang="hr-HR" sz="2400" dirty="0"/>
              <a:t>Udane žene kosu u tri nivoa- šiške, kosa sa strane do ramena iza duga- </a:t>
            </a:r>
            <a:r>
              <a:rPr lang="hr-HR" sz="2400" dirty="0" err="1"/>
              <a:t>triparti</a:t>
            </a:r>
            <a:endParaRPr lang="hr-HR" sz="2400" dirty="0"/>
          </a:p>
          <a:p>
            <a:r>
              <a:rPr lang="hr-HR" sz="2400" dirty="0"/>
              <a:t>faraonova djeca- uvojak mladosti (punopravne </a:t>
            </a:r>
            <a:r>
              <a:rPr lang="hr-HR" sz="2400" dirty="0" err="1"/>
              <a:t>Ozirisove</a:t>
            </a:r>
            <a:r>
              <a:rPr lang="hr-HR" sz="2400" dirty="0"/>
              <a:t> nasljednike)</a:t>
            </a:r>
          </a:p>
          <a:p>
            <a:endParaRPr lang="hr-HR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745EE3A7-B156-4B57-9D19-35AC87148B1C}"/>
              </a:ext>
            </a:extLst>
          </p:cNvPr>
          <p:cNvSpPr txBox="1"/>
          <p:nvPr/>
        </p:nvSpPr>
        <p:spPr>
          <a:xfrm>
            <a:off x="3835867" y="5943125"/>
            <a:ext cx="225895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r-HR" sz="700">
                <a:solidFill>
                  <a:srgbClr val="FFFFFF"/>
                </a:solidFill>
                <a:hlinkClick r:id="rId3" tooltip="https://en.wikipedia.org/wiki/File:Lock-of-Youth.jpg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Ta fotografija</a:t>
            </a:r>
            <a:r>
              <a:rPr lang="hr-HR" sz="700">
                <a:solidFill>
                  <a:srgbClr val="FFFFFF"/>
                </a:solidFill>
              </a:rPr>
              <a:t> korisnika Nepoznat autor: licenca </a:t>
            </a:r>
            <a:r>
              <a:rPr lang="hr-HR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hr-H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387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B0005A-2A00-4CC8-AD08-7D6F562B4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hr-HR" dirty="0"/>
              <a:t>Ukrasi za glavu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06EAC41-FEC8-4BA7-966A-6C13BBF07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1657350"/>
            <a:ext cx="6281928" cy="4377690"/>
          </a:xfrm>
        </p:spPr>
        <p:txBody>
          <a:bodyPr>
            <a:noAutofit/>
          </a:bodyPr>
          <a:lstStyle/>
          <a:p>
            <a:r>
              <a:rPr lang="hr-HR" sz="2000" dirty="0"/>
              <a:t>- radi vrućine, ali i radi prestiža mnoga pokrivala za glavu</a:t>
            </a:r>
          </a:p>
          <a:p>
            <a:r>
              <a:rPr lang="hr-HR" sz="2000" dirty="0"/>
              <a:t>- traka koja je držala periku za glavu</a:t>
            </a:r>
          </a:p>
          <a:p>
            <a:r>
              <a:rPr lang="hr-HR" sz="2000" dirty="0"/>
              <a:t>- </a:t>
            </a:r>
            <a:r>
              <a:rPr lang="hr-HR" sz="2000" dirty="0" err="1"/>
              <a:t>nemes</a:t>
            </a:r>
            <a:r>
              <a:rPr lang="hr-HR" sz="2000" dirty="0"/>
              <a:t> tkanina za glavu, najčešće žarkih boja</a:t>
            </a:r>
          </a:p>
          <a:p>
            <a:r>
              <a:rPr lang="hr-HR" sz="2000" dirty="0" err="1"/>
              <a:t>Nefertiti</a:t>
            </a:r>
            <a:r>
              <a:rPr lang="hr-HR" sz="2000" dirty="0"/>
              <a:t>- plava kruna, nosi bez perike</a:t>
            </a:r>
          </a:p>
          <a:p>
            <a:r>
              <a:rPr lang="hr-HR" sz="2000" dirty="0"/>
              <a:t>dvostruka kruna- </a:t>
            </a:r>
            <a:r>
              <a:rPr lang="hr-HR" sz="2000" dirty="0" err="1"/>
              <a:t>pschent</a:t>
            </a:r>
            <a:r>
              <a:rPr lang="hr-HR" sz="2000" dirty="0"/>
              <a:t> </a:t>
            </a:r>
          </a:p>
          <a:p>
            <a:r>
              <a:rPr lang="hr-HR" sz="2000" dirty="0"/>
              <a:t>od bijele krune </a:t>
            </a:r>
            <a:r>
              <a:rPr lang="hr-HR" sz="2000" dirty="0" err="1"/>
              <a:t>hadjet</a:t>
            </a:r>
            <a:r>
              <a:rPr lang="hr-HR" sz="2000" dirty="0"/>
              <a:t> -Gornjeg Egipta i </a:t>
            </a:r>
          </a:p>
          <a:p>
            <a:r>
              <a:rPr lang="hr-HR" sz="2000" dirty="0"/>
              <a:t>crvene krune, </a:t>
            </a:r>
            <a:r>
              <a:rPr lang="hr-HR" sz="2000" dirty="0" err="1"/>
              <a:t>desheret</a:t>
            </a:r>
            <a:r>
              <a:rPr lang="hr-HR" sz="2000" dirty="0"/>
              <a:t>- Donjeg Egipta</a:t>
            </a:r>
          </a:p>
          <a:p>
            <a:r>
              <a:rPr lang="hr-HR" sz="2000" dirty="0" err="1"/>
              <a:t>Menes</a:t>
            </a:r>
            <a:r>
              <a:rPr lang="hr-HR" sz="2000" dirty="0"/>
              <a:t> /</a:t>
            </a:r>
            <a:r>
              <a:rPr lang="hr-HR" sz="2000" dirty="0" err="1"/>
              <a:t>Narmer</a:t>
            </a:r>
            <a:r>
              <a:rPr lang="hr-HR" sz="2000" dirty="0"/>
              <a:t>/, ujedinio obje krune u </a:t>
            </a:r>
            <a:r>
              <a:rPr lang="hr-HR" sz="2000" dirty="0" err="1"/>
              <a:t>pschent</a:t>
            </a:r>
            <a:r>
              <a:rPr lang="hr-HR" sz="2000" dirty="0"/>
              <a:t>- simbol faraonove moći</a:t>
            </a:r>
          </a:p>
        </p:txBody>
      </p:sp>
      <p:pic>
        <p:nvPicPr>
          <p:cNvPr id="5" name="Slika 4" descr="Slika na kojoj se prikazuje koža&#10;&#10;Opis je automatski generiran">
            <a:extLst>
              <a:ext uri="{FF2B5EF4-FFF2-40B4-BE49-F238E27FC236}">
                <a16:creationId xmlns:a16="http://schemas.microsoft.com/office/drawing/2014/main" id="{9DDFD34B-3077-4948-8A00-74E03E1F7D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16934" r="18444" b="-2"/>
          <a:stretch/>
        </p:blipFill>
        <p:spPr>
          <a:xfrm>
            <a:off x="7837371" y="237744"/>
            <a:ext cx="4124416" cy="6382512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45FDA83D-38F1-4116-9E77-03678A15DD88}"/>
              </a:ext>
            </a:extLst>
          </p:cNvPr>
          <p:cNvSpPr txBox="1"/>
          <p:nvPr/>
        </p:nvSpPr>
        <p:spPr>
          <a:xfrm>
            <a:off x="9513681" y="6420201"/>
            <a:ext cx="244810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r-HR" sz="700">
                <a:solidFill>
                  <a:srgbClr val="FFFFFF"/>
                </a:solidFill>
                <a:hlinkClick r:id="rId3" tooltip="https://iainthegreat.wordpress.com/2016/11/28/10-ancient-egyptian-alien-hieroglyphics-proof-of-aliens-life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Ta fotografija</a:t>
            </a:r>
            <a:r>
              <a:rPr lang="hr-HR" sz="700">
                <a:solidFill>
                  <a:srgbClr val="FFFFFF"/>
                </a:solidFill>
              </a:rPr>
              <a:t> korisnika Nepoznat autor: licenca </a:t>
            </a:r>
            <a:r>
              <a:rPr lang="hr-HR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BY-NC-ND</a:t>
            </a:r>
            <a:endParaRPr lang="hr-H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963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408E0FA-4652-4672-8937-DB01DADA1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hr-HR" dirty="0"/>
              <a:t>Nakit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BA65C33-5269-47C8-AE34-C253F5AF9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1788160"/>
            <a:ext cx="6281928" cy="4246880"/>
          </a:xfrm>
        </p:spPr>
        <p:txBody>
          <a:bodyPr>
            <a:normAutofit fontScale="92500" lnSpcReduction="10000"/>
          </a:bodyPr>
          <a:lstStyle/>
          <a:p>
            <a:r>
              <a:rPr lang="hr-HR" sz="2000" dirty="0"/>
              <a:t>- ogrlice, narukvice, prstenje</a:t>
            </a:r>
          </a:p>
          <a:p>
            <a:r>
              <a:rPr lang="hr-HR" sz="2000" dirty="0"/>
              <a:t>- bogati nose dragulje</a:t>
            </a:r>
          </a:p>
          <a:p>
            <a:r>
              <a:rPr lang="hr-HR" sz="2000" dirty="0"/>
              <a:t>- kraljevi i faraoni nose posebne ukrase</a:t>
            </a:r>
          </a:p>
          <a:p>
            <a:r>
              <a:rPr lang="hr-HR" sz="2000" dirty="0"/>
              <a:t>faraon- pastirski štap s tri vrpce na kraju i </a:t>
            </a:r>
            <a:r>
              <a:rPr lang="hr-HR" sz="2000" dirty="0" err="1"/>
              <a:t>ankh</a:t>
            </a:r>
            <a:r>
              <a:rPr lang="hr-HR" sz="2000" dirty="0"/>
              <a:t> = simbol života</a:t>
            </a:r>
          </a:p>
          <a:p>
            <a:r>
              <a:rPr lang="hr-HR" sz="2000" dirty="0"/>
              <a:t>- pektorali i ovratnici često ukrašeni simbolom bogova, oblikovani u svete simbole- skarabeja ili diska = Sunce</a:t>
            </a:r>
          </a:p>
          <a:p>
            <a:r>
              <a:rPr lang="hr-HR" sz="2000" dirty="0"/>
              <a:t>-najdraži materijal zlato, čiji su se sjaj i čistoća izjednačavali sa sunčevim</a:t>
            </a:r>
          </a:p>
          <a:p>
            <a:r>
              <a:rPr lang="hr-HR" sz="2000" dirty="0"/>
              <a:t>-osim zlata koristilo se srebro, bronca, mjed, </a:t>
            </a:r>
            <a:r>
              <a:rPr lang="hr-HR" sz="2000" dirty="0" err="1"/>
              <a:t>elktrum</a:t>
            </a:r>
            <a:r>
              <a:rPr lang="hr-HR" sz="2000" dirty="0"/>
              <a:t> (legura zlata i srebra), bjelokost, perlice, školjke, biseri i poludrago kamenje- </a:t>
            </a:r>
            <a:r>
              <a:rPr lang="hr-HR" sz="2000" dirty="0" err="1"/>
              <a:t>ahat</a:t>
            </a:r>
            <a:r>
              <a:rPr lang="hr-HR" sz="2000" dirty="0"/>
              <a:t>, </a:t>
            </a:r>
            <a:r>
              <a:rPr lang="hr-HR" sz="2000" dirty="0" err="1"/>
              <a:t>oniks</a:t>
            </a:r>
            <a:r>
              <a:rPr lang="hr-HR" sz="2000" dirty="0"/>
              <a:t>, granat, lapis </a:t>
            </a:r>
            <a:r>
              <a:rPr lang="hr-HR" sz="2000" dirty="0" err="1"/>
              <a:t>lazuli</a:t>
            </a:r>
            <a:r>
              <a:rPr lang="hr-HR" sz="2000" dirty="0"/>
              <a:t>, tirkiz, kvarc, </a:t>
            </a:r>
            <a:r>
              <a:rPr lang="hr-HR" sz="2000" dirty="0" err="1"/>
              <a:t>karmeol</a:t>
            </a:r>
            <a:r>
              <a:rPr lang="hr-HR" sz="2000" dirty="0"/>
              <a:t>, kalcit…)</a:t>
            </a:r>
          </a:p>
          <a:p>
            <a:endParaRPr lang="hr-HR" dirty="0"/>
          </a:p>
        </p:txBody>
      </p:sp>
      <p:pic>
        <p:nvPicPr>
          <p:cNvPr id="5" name="Slika 4" descr="Slika na kojoj se prikazuje tekst&#10;&#10;Opis je automatski generiran">
            <a:extLst>
              <a:ext uri="{FF2B5EF4-FFF2-40B4-BE49-F238E27FC236}">
                <a16:creationId xmlns:a16="http://schemas.microsoft.com/office/drawing/2014/main" id="{25B6A7BE-6A5F-447A-80BF-363DEFFC6E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5335" r="4285" b="-2"/>
          <a:stretch/>
        </p:blipFill>
        <p:spPr>
          <a:xfrm>
            <a:off x="7837371" y="237744"/>
            <a:ext cx="4124416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623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84B9CD-D474-4E9A-84FC-AAC341E6F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hr-HR" dirty="0"/>
              <a:t>Šminka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BE2CCAD-6D59-4643-B062-5DD558741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386584"/>
            <a:ext cx="6281928" cy="3648456"/>
          </a:xfrm>
        </p:spPr>
        <p:txBody>
          <a:bodyPr>
            <a:normAutofit/>
          </a:bodyPr>
          <a:lstStyle/>
          <a:p>
            <a:r>
              <a:rPr lang="hr-HR" dirty="0"/>
              <a:t>Šminka oko očiju- iscrtana </a:t>
            </a:r>
            <a:r>
              <a:rPr lang="hr-HR" dirty="0" err="1"/>
              <a:t>kajalom</a:t>
            </a:r>
            <a:r>
              <a:rPr lang="hr-HR" dirty="0"/>
              <a:t>, izrađivana od galenita, koji se prerađivao u štapiće i miješao s masti, on je ujedno bio i zaštita od jarkog sunca.</a:t>
            </a:r>
          </a:p>
          <a:p>
            <a:r>
              <a:rPr lang="hr-HR" dirty="0"/>
              <a:t>Njime se po tijelu iscrtavalo </a:t>
            </a:r>
            <a:r>
              <a:rPr lang="hr-HR" dirty="0" err="1"/>
              <a:t>Horusovo</a:t>
            </a:r>
            <a:r>
              <a:rPr lang="hr-HR" dirty="0"/>
              <a:t> oko na taj se način dobivala božanska zaštita, vjerovanje da čak može popraviti oslabljeni vid.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5" name="Slika 4" descr="Slika na kojoj se prikazuje tekst&#10;&#10;Opis je automatski generiran">
            <a:extLst>
              <a:ext uri="{FF2B5EF4-FFF2-40B4-BE49-F238E27FC236}">
                <a16:creationId xmlns:a16="http://schemas.microsoft.com/office/drawing/2014/main" id="{6DFB3E03-A373-4CDB-8638-9125DBDC46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11514" r="2422" b="-1"/>
          <a:stretch/>
        </p:blipFill>
        <p:spPr>
          <a:xfrm>
            <a:off x="7837371" y="237744"/>
            <a:ext cx="4124416" cy="6382512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76AB180C-70EF-4FC5-B5D0-7F25EDDE66D6}"/>
              </a:ext>
            </a:extLst>
          </p:cNvPr>
          <p:cNvSpPr txBox="1"/>
          <p:nvPr/>
        </p:nvSpPr>
        <p:spPr>
          <a:xfrm>
            <a:off x="9835884" y="6420201"/>
            <a:ext cx="212590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r-HR" sz="700">
                <a:solidFill>
                  <a:srgbClr val="FFFFFF"/>
                </a:solidFill>
                <a:hlinkClick r:id="rId3" tooltip="https://en.wikinews.org/wiki/30_brightly_coloured_mummies_discovered_in_Egyptian_necropolis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Ta fotografija</a:t>
            </a:r>
            <a:r>
              <a:rPr lang="hr-HR" sz="700">
                <a:solidFill>
                  <a:srgbClr val="FFFFFF"/>
                </a:solidFill>
              </a:rPr>
              <a:t> korisnika Nepoznat autor: licenca </a:t>
            </a:r>
            <a:r>
              <a:rPr lang="hr-HR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</a:t>
            </a:r>
            <a:endParaRPr lang="hr-H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449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6">
            <a:extLst>
              <a:ext uri="{FF2B5EF4-FFF2-40B4-BE49-F238E27FC236}">
                <a16:creationId xmlns:a16="http://schemas.microsoft.com/office/drawing/2014/main" id="{A10C41F2-1746-4431-9B52-B9F147A896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custGeom>
            <a:avLst/>
            <a:gdLst>
              <a:gd name="connsiteX0" fmla="*/ 0 w 3096136"/>
              <a:gd name="connsiteY0" fmla="*/ 0 h 5856137"/>
              <a:gd name="connsiteX1" fmla="*/ 3096136 w 3096136"/>
              <a:gd name="connsiteY1" fmla="*/ 0 h 5856137"/>
              <a:gd name="connsiteX2" fmla="*/ 3096136 w 3096136"/>
              <a:gd name="connsiteY2" fmla="*/ 5856137 h 5856137"/>
              <a:gd name="connsiteX3" fmla="*/ 0 w 3096136"/>
              <a:gd name="connsiteY3" fmla="*/ 5856137 h 585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136" h="5856137">
                <a:moveTo>
                  <a:pt x="0" y="0"/>
                </a:moveTo>
                <a:lnTo>
                  <a:pt x="3096136" y="0"/>
                </a:lnTo>
                <a:lnTo>
                  <a:pt x="3096136" y="5856137"/>
                </a:lnTo>
                <a:lnTo>
                  <a:pt x="0" y="58561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95F8C5-0ED1-4C24-877A-A9E15A1C64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7946" y="643461"/>
            <a:ext cx="3036377" cy="5571069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75000" sy="75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84928E-D694-4849-BBAD-D7C7DC4054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4020" y="643461"/>
            <a:ext cx="7654513" cy="557106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D269253-5E31-43AD-98A8-FABEB2C8E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9803" y="4735775"/>
            <a:ext cx="7006998" cy="1245732"/>
          </a:xfrm>
        </p:spPr>
        <p:txBody>
          <a:bodyPr anchor="t">
            <a:normAutofit/>
          </a:bodyPr>
          <a:lstStyle/>
          <a:p>
            <a:r>
              <a:rPr lang="hr-HR">
                <a:solidFill>
                  <a:srgbClr val="FFFFFF"/>
                </a:solidFill>
              </a:rPr>
              <a:t>Obuća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E31626D-7BFD-48BF-A18F-9D3115E1E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9802" y="965864"/>
            <a:ext cx="7006998" cy="3450370"/>
          </a:xfrm>
        </p:spPr>
        <p:txBody>
          <a:bodyPr anchor="b">
            <a:normAutofit/>
          </a:bodyPr>
          <a:lstStyle/>
          <a:p>
            <a:r>
              <a:rPr lang="hr-HR" sz="2000" dirty="0">
                <a:solidFill>
                  <a:srgbClr val="FFFFFF"/>
                </a:solidFill>
              </a:rPr>
              <a:t>Pretpostavlja se da su tijekom Starog i Srednjeg kraljevstva hodali bosi, a da se na početku Novog kraljevstva nose sandale</a:t>
            </a:r>
          </a:p>
          <a:p>
            <a:r>
              <a:rPr lang="hr-HR" sz="2000" dirty="0">
                <a:solidFill>
                  <a:srgbClr val="FFFFFF"/>
                </a:solidFill>
              </a:rPr>
              <a:t>Bile su isprepletene od kože, drveta, palminog lišća,</a:t>
            </a:r>
          </a:p>
          <a:p>
            <a:r>
              <a:rPr lang="hr-HR" sz="2000" dirty="0">
                <a:solidFill>
                  <a:srgbClr val="FFFFFF"/>
                </a:solidFill>
              </a:rPr>
              <a:t>prema vrhu svinute da ne ulazi pijesak.</a:t>
            </a:r>
          </a:p>
          <a:p>
            <a:r>
              <a:rPr lang="hr-HR" sz="2000" dirty="0">
                <a:solidFill>
                  <a:srgbClr val="FFFFFF"/>
                </a:solidFill>
              </a:rPr>
              <a:t>Bogati pripadnici su ukrašavali sandale dragim kamenjem.</a:t>
            </a:r>
          </a:p>
          <a:p>
            <a:endParaRPr lang="hr-HR" sz="2000" dirty="0">
              <a:solidFill>
                <a:srgbClr val="FFFFFF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9237721-19CF-41B1-AA0A-E1E1A8282D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24317" y="4576004"/>
            <a:ext cx="457200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7481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tekst, kamen, tkanina&#10;&#10;Opis je automatski generiran">
            <a:extLst>
              <a:ext uri="{FF2B5EF4-FFF2-40B4-BE49-F238E27FC236}">
                <a16:creationId xmlns:a16="http://schemas.microsoft.com/office/drawing/2014/main" id="{4372F7F0-0D75-439A-83F5-D25D1B8960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7557" b="17939"/>
          <a:stretch/>
        </p:blipFill>
        <p:spPr>
          <a:xfrm>
            <a:off x="20" y="-1"/>
            <a:ext cx="12191980" cy="6857999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1A4BFA2A-24E8-4DE9-B705-A4F356F60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>
            <a:normAutofit/>
          </a:bodyPr>
          <a:lstStyle/>
          <a:p>
            <a:r>
              <a:rPr lang="hr-HR"/>
              <a:t>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0C787E0-5D2F-44DE-BFDC-081EB0B5D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137" y="2538920"/>
            <a:ext cx="4602152" cy="3480066"/>
          </a:xfrm>
        </p:spPr>
        <p:txBody>
          <a:bodyPr>
            <a:normAutofit/>
          </a:bodyPr>
          <a:lstStyle/>
          <a:p>
            <a:r>
              <a:rPr lang="hr-HR" dirty="0"/>
              <a:t>Sama riječ moda dolazi od francuskoga izraza </a:t>
            </a:r>
            <a:r>
              <a:rPr lang="hr-HR" dirty="0" err="1"/>
              <a:t>made</a:t>
            </a:r>
            <a:r>
              <a:rPr lang="hr-HR" dirty="0"/>
              <a:t> ili latinskog modus što znači način, a koristimo ju kako bismo opisali način odijevanja </a:t>
            </a:r>
            <a:r>
              <a:rPr lang="hr-HR" dirty="0" err="1"/>
              <a:t>svojsten</a:t>
            </a:r>
            <a:r>
              <a:rPr lang="hr-HR" dirty="0"/>
              <a:t> određenom razdoblju</a:t>
            </a:r>
          </a:p>
          <a:p>
            <a:r>
              <a:rPr lang="hr-HR" dirty="0"/>
              <a:t>Najvažnija tkanina u izradi odjeće bio je lan.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3CB15CDE-0DA1-4166-83C5-4705ED3F5690}"/>
              </a:ext>
            </a:extLst>
          </p:cNvPr>
          <p:cNvSpPr txBox="1"/>
          <p:nvPr/>
        </p:nvSpPr>
        <p:spPr>
          <a:xfrm>
            <a:off x="9777557" y="6657943"/>
            <a:ext cx="241444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r-HR" sz="700">
                <a:solidFill>
                  <a:srgbClr val="FFFFFF"/>
                </a:solidFill>
                <a:hlinkClick r:id="rId3" tooltip="https://courses.lumenlearning.com/zeliart101/chapter/egyptian-art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Ta fotografija</a:t>
            </a:r>
            <a:r>
              <a:rPr lang="hr-HR" sz="700">
                <a:solidFill>
                  <a:srgbClr val="FFFFFF"/>
                </a:solidFill>
              </a:rPr>
              <a:t> korisnika Nepoznat autor: licenca </a:t>
            </a:r>
            <a:r>
              <a:rPr lang="hr-HR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BY-SA-NC</a:t>
            </a:r>
            <a:endParaRPr lang="hr-H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9822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DAA56F6-B04D-4BA5-8308-4BB2073D9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Odjeća u egipatskoj književnosti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A67B914-D9B4-4163-BAB7-341DD2FCB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Odjeća se spominje u kontekstu bračne sreće.</a:t>
            </a:r>
          </a:p>
          <a:p>
            <a:r>
              <a:rPr lang="hr-HR" dirty="0"/>
              <a:t>Muškarac je dužan usrećiti ženu, hrani je i oblači…</a:t>
            </a:r>
          </a:p>
          <a:p>
            <a:r>
              <a:rPr lang="hr-HR" dirty="0"/>
              <a:t>Dok je ona na životu ona ti donosi ploda, ona će sjati od onoga što dobiva i ostati će u tvojoj kući (mudri Egipćani)</a:t>
            </a:r>
          </a:p>
          <a:p>
            <a:r>
              <a:rPr lang="hr-HR" dirty="0"/>
              <a:t>Odjeća važan dio svakodnevnog života Egipćana.</a:t>
            </a:r>
          </a:p>
          <a:p>
            <a:r>
              <a:rPr lang="hr-HR" dirty="0"/>
              <a:t>Životopis princa </a:t>
            </a:r>
            <a:r>
              <a:rPr lang="hr-HR" dirty="0" err="1"/>
              <a:t>Sinuhea</a:t>
            </a:r>
            <a:r>
              <a:rPr lang="hr-HR" dirty="0"/>
              <a:t>, - siromah hoda u prnjama / ja imam bogatu i sjajnu odjeću, egipatska raskoš bila je prepoznata već u ono vrijeme.</a:t>
            </a:r>
          </a:p>
          <a:p>
            <a:r>
              <a:rPr lang="hr-HR" dirty="0"/>
              <a:t>Nečistoća se tolerirala jedino ako je osoba bila usred fizičkog posla  ( npr. lončar).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840168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2EC32D8-98B3-4BBA-A45D-7051136D2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 sada radionica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2D628CF-A16A-4C16-B430-C6D1DD55D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  <a:p>
            <a:r>
              <a:rPr lang="hr-HR" dirty="0"/>
              <a:t>- lutkice za oblačenje Egipćana (čoja), izrada nakita- pektoral </a:t>
            </a:r>
            <a:r>
              <a:rPr lang="hr-HR"/>
              <a:t>(kolaž)</a:t>
            </a:r>
            <a:endParaRPr lang="hr-HR" dirty="0"/>
          </a:p>
          <a:p>
            <a:r>
              <a:rPr lang="hr-HR" dirty="0"/>
              <a:t>- izrada dvostruke egipatske krune- </a:t>
            </a:r>
            <a:r>
              <a:rPr lang="hr-HR" dirty="0" err="1"/>
              <a:t>pschent</a:t>
            </a:r>
            <a:r>
              <a:rPr lang="hr-H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6976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A02A2026-CC00-4111-97F9-E1741CF3BB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3078" r="9091" b="60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9E08AF5-3E90-4033-8EC2-5D18E03DFB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5" cy="6858000"/>
          </a:xfrm>
          <a:prstGeom prst="rect">
            <a:avLst/>
          </a:prstGeom>
          <a:solidFill>
            <a:srgbClr val="FFFFF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04C7EEE-AB0F-4B70-A1BD-44A25B680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6" cy="1499616"/>
          </a:xfrm>
        </p:spPr>
        <p:txBody>
          <a:bodyPr>
            <a:normAutofit/>
          </a:bodyPr>
          <a:lstStyle/>
          <a:p>
            <a:endParaRPr lang="hr-HR">
              <a:solidFill>
                <a:srgbClr val="000000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171EE2-1899-4B71-B6F6-B7A0050CC9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F21E087-9551-46D5-93E8-2C2CAD113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6" cy="4023360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000000"/>
                </a:solidFill>
              </a:rPr>
              <a:t>Lan je lagana tkanina pogodna za suhu klimu.</a:t>
            </a:r>
          </a:p>
          <a:p>
            <a:r>
              <a:rPr lang="hr-HR" dirty="0">
                <a:solidFill>
                  <a:srgbClr val="000000"/>
                </a:solidFill>
              </a:rPr>
              <a:t>Usavršili su tehniku proizvodnje, lan se počeo plisirati (rade se falde)pronađena je posebna valovita drvena ploča za izradu nabora.</a:t>
            </a:r>
          </a:p>
          <a:p>
            <a:r>
              <a:rPr lang="hr-HR" dirty="0">
                <a:solidFill>
                  <a:srgbClr val="000000"/>
                </a:solidFill>
              </a:rPr>
              <a:t>Od njega se mogla istkati lagana prozirna odjeća.</a:t>
            </a:r>
          </a:p>
          <a:p>
            <a:r>
              <a:rPr lang="hr-HR" dirty="0">
                <a:solidFill>
                  <a:srgbClr val="000000"/>
                </a:solidFill>
              </a:rPr>
              <a:t>Vuna se malo koristila, ovca je uvezena  tek u razdoblju Novog </a:t>
            </a:r>
            <a:r>
              <a:rPr lang="hr-HR" dirty="0" err="1">
                <a:solidFill>
                  <a:srgbClr val="000000"/>
                </a:solidFill>
              </a:rPr>
              <a:t>kraljevsta</a:t>
            </a:r>
            <a:r>
              <a:rPr lang="hr-HR" dirty="0">
                <a:solidFill>
                  <a:srgbClr val="000000"/>
                </a:solidFill>
              </a:rPr>
              <a:t>.</a:t>
            </a:r>
          </a:p>
          <a:p>
            <a:r>
              <a:rPr lang="hr-HR" dirty="0">
                <a:solidFill>
                  <a:srgbClr val="000000"/>
                </a:solidFill>
              </a:rPr>
              <a:t>Pamuk je dovezen iz Indije tek u II st. prije Krista</a:t>
            </a:r>
          </a:p>
        </p:txBody>
      </p:sp>
    </p:spTree>
    <p:extLst>
      <p:ext uri="{BB962C8B-B14F-4D97-AF65-F5344CB8AC3E}">
        <p14:creationId xmlns:p14="http://schemas.microsoft.com/office/powerpoint/2010/main" val="2512090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E2245AD5-D816-4CA8-B5A3-E11C2B9271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599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2EDA61B-08A5-4166-9D2D-90071EFAF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459317"/>
            <a:ext cx="4389120" cy="1749552"/>
          </a:xfrm>
        </p:spPr>
        <p:txBody>
          <a:bodyPr>
            <a:normAutofit/>
          </a:bodyPr>
          <a:lstStyle/>
          <a:p>
            <a:endParaRPr lang="hr-HR" sz="4400"/>
          </a:p>
        </p:txBody>
      </p:sp>
      <p:cxnSp>
        <p:nvCxnSpPr>
          <p:cNvPr id="16" name="Straight Connector 12">
            <a:extLst>
              <a:ext uri="{FF2B5EF4-FFF2-40B4-BE49-F238E27FC236}">
                <a16:creationId xmlns:a16="http://schemas.microsoft.com/office/drawing/2014/main" id="{532AF4D2-7195-4DF1-BB3A-535BAE496F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366702C-BD41-4120-8D38-8C75EE527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4389120" cy="3931920"/>
          </a:xfrm>
        </p:spPr>
        <p:txBody>
          <a:bodyPr>
            <a:normAutofit/>
          </a:bodyPr>
          <a:lstStyle/>
          <a:p>
            <a:r>
              <a:rPr lang="hr-HR" sz="1700" dirty="0"/>
              <a:t>Odjevni predmeti su evaluirali tijekom stoljeća, a ponekada su novine uvožene iz stranih zemalja.</a:t>
            </a:r>
          </a:p>
          <a:p>
            <a:r>
              <a:rPr lang="hr-HR" sz="1700" dirty="0"/>
              <a:t>Na egipatsku modu veliki je utjecaj imala i religija.</a:t>
            </a:r>
          </a:p>
          <a:p>
            <a:r>
              <a:rPr lang="hr-HR" sz="1700" dirty="0"/>
              <a:t>Najčešća je bijela boja koja je smatrana bojom čistoće.</a:t>
            </a:r>
          </a:p>
          <a:p>
            <a:r>
              <a:rPr lang="hr-HR" sz="1700" dirty="0"/>
              <a:t>Odjeća je bila lako periva i odjeća je pokazivala društveni status pojedinca</a:t>
            </a:r>
          </a:p>
          <a:p>
            <a:r>
              <a:rPr lang="hr-HR" sz="1700" dirty="0"/>
              <a:t>Izuzetno su bitni reproduktivni organi, ističu se kao sveti.</a:t>
            </a:r>
          </a:p>
          <a:p>
            <a:r>
              <a:rPr lang="hr-HR" sz="1700" dirty="0"/>
              <a:t>Nanošenjem šminke na golu odjeću poticao se njihov osjećaj božanskoga.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11A92D6-E046-450C-9C36-7231FC992C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20755" r="19451" b="1"/>
          <a:stretch/>
        </p:blipFill>
        <p:spPr>
          <a:xfrm>
            <a:off x="7056116" y="960120"/>
            <a:ext cx="4175762" cy="4940852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5DDE2C1E-7845-40C5-B827-12C36B8AEB2B}"/>
              </a:ext>
            </a:extLst>
          </p:cNvPr>
          <p:cNvSpPr txBox="1"/>
          <p:nvPr/>
        </p:nvSpPr>
        <p:spPr>
          <a:xfrm>
            <a:off x="8783772" y="5700917"/>
            <a:ext cx="244810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r-HR" sz="700">
                <a:solidFill>
                  <a:srgbClr val="FFFFFF"/>
                </a:solidFill>
                <a:hlinkClick r:id="rId3" tooltip="https://presurfer.blogspot.com/2010/06/art-and-history-of-ancient-egyptian.html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Ta fotografija</a:t>
            </a:r>
            <a:r>
              <a:rPr lang="hr-HR" sz="700">
                <a:solidFill>
                  <a:srgbClr val="FFFFFF"/>
                </a:solidFill>
              </a:rPr>
              <a:t> korisnika Nepoznat autor: licenca </a:t>
            </a:r>
            <a:r>
              <a:rPr lang="hr-HR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BY-NC-ND</a:t>
            </a:r>
            <a:endParaRPr lang="hr-H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3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tekst&#10;&#10;Opis je automatski generiran">
            <a:extLst>
              <a:ext uri="{FF2B5EF4-FFF2-40B4-BE49-F238E27FC236}">
                <a16:creationId xmlns:a16="http://schemas.microsoft.com/office/drawing/2014/main" id="{A554C089-D100-4508-86F4-1CAAF0A659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r="-1" b="7580"/>
          <a:stretch/>
        </p:blipFill>
        <p:spPr>
          <a:xfrm>
            <a:off x="190846" y="237744"/>
            <a:ext cx="4040033" cy="6382512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7FE784F1-FE38-4FC9-8A1E-970F9479F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192" y="642593"/>
            <a:ext cx="6280826" cy="1746504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CBB3BB0-E3C0-4915-A3CB-E6BD6278B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628775"/>
            <a:ext cx="6280826" cy="4406265"/>
          </a:xfrm>
        </p:spPr>
        <p:txBody>
          <a:bodyPr>
            <a:normAutofit/>
          </a:bodyPr>
          <a:lstStyle/>
          <a:p>
            <a:r>
              <a:rPr lang="hr-HR" dirty="0"/>
              <a:t>Egipćanke su nosile dugu usku cjevastu haljinu </a:t>
            </a:r>
            <a:r>
              <a:rPr lang="hr-HR" dirty="0" err="1"/>
              <a:t>kalasiris</a:t>
            </a:r>
            <a:r>
              <a:rPr lang="hr-HR" dirty="0"/>
              <a:t>, spominje ju i Herodot, preko nje je prebačen bijeli vuneni ogrtač.</a:t>
            </a:r>
          </a:p>
          <a:p>
            <a:r>
              <a:rPr lang="hr-HR" dirty="0"/>
              <a:t>U prvoj verziji </a:t>
            </a:r>
            <a:r>
              <a:rPr lang="hr-HR" dirty="0" err="1"/>
              <a:t>kalasiris</a:t>
            </a:r>
            <a:r>
              <a:rPr lang="hr-HR" dirty="0"/>
              <a:t> nije pokrivao grudi tijekom vremena je produžen kroj omogućio pokrivanje.</a:t>
            </a:r>
          </a:p>
          <a:p>
            <a:r>
              <a:rPr lang="hr-HR" dirty="0"/>
              <a:t>Budući da su haljine rađene od organskih materijala jako malo je ostalo sačuvano.</a:t>
            </a:r>
          </a:p>
          <a:p>
            <a:r>
              <a:rPr lang="hr-HR" dirty="0"/>
              <a:t>Postavlja se pitanje da li su te haljine stvarno bile toliko uske i kako su ih oblačili oni nemaju dugmad ili kopče, pretpostavka da su ih umjetnici slikali uže.</a:t>
            </a:r>
          </a:p>
          <a:p>
            <a:endParaRPr lang="en-US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B08B97AD-CE7D-431B-BD8F-3AA54B4C9BB7}"/>
              </a:ext>
            </a:extLst>
          </p:cNvPr>
          <p:cNvSpPr txBox="1"/>
          <p:nvPr/>
        </p:nvSpPr>
        <p:spPr>
          <a:xfrm>
            <a:off x="1971927" y="6420201"/>
            <a:ext cx="225895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r-HR" sz="700">
                <a:solidFill>
                  <a:srgbClr val="FFFFFF"/>
                </a:solidFill>
                <a:hlinkClick r:id="rId3" tooltip="https://commons.wikimedia.org/wiki/File:Ancient_Egyptian,_Assyrian,_and_Persian_costumes_and_decorations_(1920)_(14761789471).jpg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Ta fotografija</a:t>
            </a:r>
            <a:r>
              <a:rPr lang="hr-HR" sz="700">
                <a:solidFill>
                  <a:srgbClr val="FFFFFF"/>
                </a:solidFill>
              </a:rPr>
              <a:t> korisnika Nepoznat autor: licenca </a:t>
            </a:r>
            <a:r>
              <a:rPr lang="hr-HR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hr-H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048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1AFC812-B894-4DF2-B0E7-A7754B0358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599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B092846-6900-4732-A9FA-23D4EE26F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459317"/>
            <a:ext cx="4389120" cy="1749552"/>
          </a:xfrm>
        </p:spPr>
        <p:txBody>
          <a:bodyPr>
            <a:normAutofit/>
          </a:bodyPr>
          <a:lstStyle/>
          <a:p>
            <a:endParaRPr lang="hr-HR" sz="440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4BEAC76-53DA-4BEF-9A55-092764198C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011EB79-9C03-45B5-964E-5C2C29EC1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1628775"/>
            <a:ext cx="4389120" cy="4589145"/>
          </a:xfrm>
        </p:spPr>
        <p:txBody>
          <a:bodyPr>
            <a:normAutofit/>
          </a:bodyPr>
          <a:lstStyle/>
          <a:p>
            <a:r>
              <a:rPr lang="hr-HR" sz="2800" dirty="0"/>
              <a:t>Važno zajedničko obilježje egipatske mode je da se ona kroz stoljeća vrlo malo mijenjala.</a:t>
            </a:r>
          </a:p>
          <a:p>
            <a:pPr marL="0" indent="0">
              <a:buNone/>
            </a:pPr>
            <a:r>
              <a:rPr lang="hr-HR" sz="2800" dirty="0"/>
              <a:t>Egipatska moda se interpretira kao simbol jednostavnosti, ljepote i trajanja egipatskog stila.</a:t>
            </a:r>
          </a:p>
          <a:p>
            <a:endParaRPr lang="en-US" sz="1800" dirty="0"/>
          </a:p>
        </p:txBody>
      </p:sp>
      <p:pic>
        <p:nvPicPr>
          <p:cNvPr id="5" name="Rezervirano mjesto sadržaja 4" descr="Slika na kojoj se prikazuje tekst&#10;&#10;Opis je automatski generiran">
            <a:extLst>
              <a:ext uri="{FF2B5EF4-FFF2-40B4-BE49-F238E27FC236}">
                <a16:creationId xmlns:a16="http://schemas.microsoft.com/office/drawing/2014/main" id="{43A0C73C-6E88-41BB-999E-D5C983AD85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8743" r="-1" b="15042"/>
          <a:stretch/>
        </p:blipFill>
        <p:spPr>
          <a:xfrm>
            <a:off x="7547597" y="960120"/>
            <a:ext cx="3192800" cy="4940852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F8599F01-1DAB-48E8-812E-988007B3A8F0}"/>
              </a:ext>
            </a:extLst>
          </p:cNvPr>
          <p:cNvSpPr txBox="1"/>
          <p:nvPr/>
        </p:nvSpPr>
        <p:spPr>
          <a:xfrm>
            <a:off x="8452590" y="5700917"/>
            <a:ext cx="228780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r-HR" sz="700">
                <a:solidFill>
                  <a:srgbClr val="FFFFFF"/>
                </a:solidFill>
                <a:hlinkClick r:id="rId3" tooltip="https://en.wikipedia.org/wiki/Meretseger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Ta fotografija</a:t>
            </a:r>
            <a:r>
              <a:rPr lang="hr-HR" sz="700">
                <a:solidFill>
                  <a:srgbClr val="FFFFFF"/>
                </a:solidFill>
              </a:rPr>
              <a:t> korisnika Nepoznat autor: licenca </a:t>
            </a:r>
            <a:r>
              <a:rPr lang="hr-HR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hr-H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803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2245AD5-D816-4CA8-B5A3-E11C2B9271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599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47129FA-C3F7-492E-9E4D-B14AC657C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459317"/>
            <a:ext cx="4389120" cy="1749552"/>
          </a:xfrm>
        </p:spPr>
        <p:txBody>
          <a:bodyPr>
            <a:normAutofit/>
          </a:bodyPr>
          <a:lstStyle/>
          <a:p>
            <a:endParaRPr lang="hr-HR" sz="440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32AF4D2-7195-4DF1-BB3A-535BAE496F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4EBA802-C57B-44A0-A3C6-A9C8D971F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1571625"/>
            <a:ext cx="4389120" cy="46462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/>
              <a:t>Muškarci gotovo 1500 godina nisu pokrivali gornji dio tijela zbog vrućine.</a:t>
            </a:r>
          </a:p>
          <a:p>
            <a:pPr marL="0" indent="0">
              <a:buNone/>
            </a:pPr>
            <a:r>
              <a:rPr lang="hr-HR" sz="2400" dirty="0"/>
              <a:t>Njihova standardna oprema kroz stoljeća bio je </a:t>
            </a:r>
            <a:r>
              <a:rPr lang="hr-HR" sz="2400" dirty="0" err="1"/>
              <a:t>schenti</a:t>
            </a:r>
            <a:r>
              <a:rPr lang="hr-HR" sz="2400" dirty="0"/>
              <a:t> /kilt/ koji je bio vezan oko struka i koji je padao do koljena.</a:t>
            </a:r>
          </a:p>
          <a:p>
            <a:pPr marL="0" indent="0">
              <a:buNone/>
            </a:pPr>
            <a:r>
              <a:rPr lang="hr-HR" sz="2400" dirty="0"/>
              <a:t>Oko 1500 g. pr. Kr. muškarci su počeli nositi tunike koje su preuzeli od pokorenih Sirijaca.</a:t>
            </a:r>
            <a:endParaRPr lang="hr-HR" sz="1800" dirty="0"/>
          </a:p>
          <a:p>
            <a:pPr marL="0" indent="0">
              <a:buNone/>
            </a:pPr>
            <a:endParaRPr lang="hr-HR" sz="1800" dirty="0"/>
          </a:p>
        </p:txBody>
      </p:sp>
      <p:pic>
        <p:nvPicPr>
          <p:cNvPr id="9" name="Slika 8" descr="Slika na kojoj se prikazuje tekst, oltar, luk, kamen&#10;&#10;Opis je automatski generiran">
            <a:extLst>
              <a:ext uri="{FF2B5EF4-FFF2-40B4-BE49-F238E27FC236}">
                <a16:creationId xmlns:a16="http://schemas.microsoft.com/office/drawing/2014/main" id="{DA28867E-F867-46EA-91F9-D00517C3E3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10225" r="39699" b="-2"/>
          <a:stretch/>
        </p:blipFill>
        <p:spPr>
          <a:xfrm>
            <a:off x="7056116" y="960120"/>
            <a:ext cx="4175762" cy="4940852"/>
          </a:xfrm>
          <a:prstGeom prst="rect">
            <a:avLst/>
          </a:prstGeo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9A62FD3C-EB4A-4D8D-A6FE-D9A7ADD0DCCA}"/>
              </a:ext>
            </a:extLst>
          </p:cNvPr>
          <p:cNvSpPr txBox="1"/>
          <p:nvPr/>
        </p:nvSpPr>
        <p:spPr>
          <a:xfrm>
            <a:off x="8799802" y="5700917"/>
            <a:ext cx="243207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r-HR" sz="700">
                <a:solidFill>
                  <a:srgbClr val="FFFFFF"/>
                </a:solidFill>
                <a:hlinkClick r:id="rId3" tooltip="https://brewminate.com/urban-life-in-ancient-egypt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Ta fotografija</a:t>
            </a:r>
            <a:r>
              <a:rPr lang="hr-HR" sz="700">
                <a:solidFill>
                  <a:srgbClr val="FFFFFF"/>
                </a:solidFill>
              </a:rPr>
              <a:t> korisnika Nepoznat autor: licenca </a:t>
            </a:r>
            <a:r>
              <a:rPr lang="hr-HR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BY-SA-NC</a:t>
            </a:r>
            <a:endParaRPr lang="hr-H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492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501337-0E99-46E5-A651-C8CA04697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96FD418-417B-4E5D-8212-0BF35DC82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"/>
            <a:ext cx="6066818" cy="6309360"/>
          </a:xfrm>
        </p:spPr>
        <p:txBody>
          <a:bodyPr>
            <a:noAutofit/>
          </a:bodyPr>
          <a:lstStyle/>
          <a:p>
            <a:r>
              <a:rPr lang="hr-HR" sz="2400" dirty="0"/>
              <a:t>Odjeća je također isticala razlike između slojeva ljudi.</a:t>
            </a:r>
          </a:p>
          <a:p>
            <a:r>
              <a:rPr lang="hr-HR" sz="2400" dirty="0"/>
              <a:t>Haljine pripadnika bogatijih slojeva dopirale su do zglobova stopala</a:t>
            </a:r>
          </a:p>
          <a:p>
            <a:r>
              <a:rPr lang="hr-HR" sz="2400" dirty="0"/>
              <a:t>izrađene od lagane bogato ukrašene tkanine.</a:t>
            </a:r>
          </a:p>
          <a:p>
            <a:r>
              <a:rPr lang="hr-HR" sz="2400" dirty="0"/>
              <a:t>Odjeća nižih slojeva bila je puno jednostavnija.</a:t>
            </a:r>
          </a:p>
          <a:p>
            <a:r>
              <a:rPr lang="hr-HR" sz="2400" dirty="0"/>
              <a:t>Mala djeca uglavnom nisu nosila odjeću.</a:t>
            </a:r>
          </a:p>
          <a:p>
            <a:r>
              <a:rPr lang="hr-HR" sz="2400" dirty="0"/>
              <a:t>Egipatski radnici su nosili bedreni omotač, kratku suknju koja se i vezala i čuvala privatne dijelove tijela.</a:t>
            </a:r>
          </a:p>
          <a:p>
            <a:r>
              <a:rPr lang="hr-HR" sz="2400" dirty="0"/>
              <a:t>Muški spolni organ smatrao se svetim zbog svoje uloge u reprodukciji.</a:t>
            </a:r>
          </a:p>
          <a:p>
            <a:r>
              <a:rPr lang="hr-HR" sz="2400" dirty="0"/>
              <a:t>Pretpostavka je da se iz tog bedrenog omotača razvila kratka suknja.</a:t>
            </a:r>
          </a:p>
          <a:p>
            <a:r>
              <a:rPr lang="hr-HR" sz="2400" dirty="0"/>
              <a:t>ta kratka suknja bila je slična </a:t>
            </a:r>
            <a:r>
              <a:rPr lang="hr-HR" sz="2400" dirty="0" err="1"/>
              <a:t>schentiju</a:t>
            </a:r>
            <a:r>
              <a:rPr lang="hr-HR" sz="2400" dirty="0"/>
              <a:t> koje je nosilo plemstvo.</a:t>
            </a:r>
          </a:p>
        </p:txBody>
      </p:sp>
      <p:pic>
        <p:nvPicPr>
          <p:cNvPr id="4" name="Slika 3" descr="Slika na kojoj se prikazuje osoba, sport, ruka&#10;&#10;Opis je automatski generiran">
            <a:extLst>
              <a:ext uri="{FF2B5EF4-FFF2-40B4-BE49-F238E27FC236}">
                <a16:creationId xmlns:a16="http://schemas.microsoft.com/office/drawing/2014/main" id="{2AD48F22-B7BF-49A9-8ABE-1E7EA0A638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1706" r="2" b="2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119362C3-0D7A-4E8C-B748-4CED689D7CFD}"/>
              </a:ext>
            </a:extLst>
          </p:cNvPr>
          <p:cNvSpPr txBox="1"/>
          <p:nvPr/>
        </p:nvSpPr>
        <p:spPr>
          <a:xfrm>
            <a:off x="9904192" y="6657945"/>
            <a:ext cx="228780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r-HR" sz="700">
                <a:solidFill>
                  <a:srgbClr val="FFFFFF"/>
                </a:solidFill>
                <a:hlinkClick r:id="rId3" tooltip="http://en.wiktionary.org/wiki/walk_like_an_Egyptian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Ta fotografija</a:t>
            </a:r>
            <a:r>
              <a:rPr lang="hr-HR" sz="700">
                <a:solidFill>
                  <a:srgbClr val="FFFFFF"/>
                </a:solidFill>
              </a:rPr>
              <a:t> korisnika Nepoznat autor: licenca </a:t>
            </a:r>
            <a:r>
              <a:rPr lang="hr-HR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hr-H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078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F1E798-41D4-43F9-95FC-A7EDE8ABC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E0CA72F-7C33-4A81-B565-EFDD40851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Egipćani su jako držali do osobne higijene</a:t>
            </a:r>
          </a:p>
          <a:p>
            <a:r>
              <a:rPr lang="hr-HR" dirty="0"/>
              <a:t>Herodot je o tome rekao…nose lanene, svježe oprane halje i za to pokazuju veliku brigu…Svećenici briju cijelo tijelo svaki treći dan da ne bi imali uši ili kakve druge prljavštine dok obavljaju službu bogovima. Svećenici nose samo lanenu halju i obuću načinjenu od biljke papirusa: ne smiju navući drugu odjeću ni obuću. Peru se u hladnoj vodi dvaput svakog dana i dvaput svake noći.</a:t>
            </a:r>
          </a:p>
          <a:p>
            <a:r>
              <a:rPr lang="hr-HR" dirty="0"/>
              <a:t>Svećenici nose leopardova krzno.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454985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1330</Words>
  <Application>Microsoft Office PowerPoint</Application>
  <PresentationFormat>Widescreen</PresentationFormat>
  <Paragraphs>109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Tw Cen MT</vt:lpstr>
      <vt:lpstr>Tw Cen MT Condensed</vt:lpstr>
      <vt:lpstr>Wingdings 3</vt:lpstr>
      <vt:lpstr>Integral</vt:lpstr>
      <vt:lpstr>IV Moda starih egipćana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Kosa</vt:lpstr>
      <vt:lpstr>Frizure</vt:lpstr>
      <vt:lpstr>Ukrasi za glavu</vt:lpstr>
      <vt:lpstr>Nakit</vt:lpstr>
      <vt:lpstr>Šminka</vt:lpstr>
      <vt:lpstr>Obuća</vt:lpstr>
      <vt:lpstr>Odjeća u egipatskoj književnosti</vt:lpstr>
      <vt:lpstr>A sada radionica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IV Moda starih egipćana</dc:title>
  <dc:creator>Ivan Armano Šarunić</dc:creator>
  <cp:lastModifiedBy>Marijana</cp:lastModifiedBy>
  <cp:revision>6</cp:revision>
  <dcterms:created xsi:type="dcterms:W3CDTF">2021-03-10T09:14:30Z</dcterms:created>
  <dcterms:modified xsi:type="dcterms:W3CDTF">2021-05-03T08:24:14Z</dcterms:modified>
</cp:coreProperties>
</file>