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66" r:id="rId6"/>
    <p:sldId id="281" r:id="rId7"/>
    <p:sldId id="259" r:id="rId8"/>
    <p:sldId id="260" r:id="rId9"/>
    <p:sldId id="261" r:id="rId10"/>
    <p:sldId id="279" r:id="rId11"/>
    <p:sldId id="265" r:id="rId12"/>
    <p:sldId id="262" r:id="rId13"/>
    <p:sldId id="276" r:id="rId14"/>
    <p:sldId id="274" r:id="rId15"/>
    <p:sldId id="263" r:id="rId16"/>
    <p:sldId id="268" r:id="rId17"/>
    <p:sldId id="269" r:id="rId18"/>
    <p:sldId id="280" r:id="rId19"/>
    <p:sldId id="27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61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53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8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14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54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67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8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46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21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602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0DBDCB-975C-470B-95FD-DB0CEA381248}" type="datetimeFigureOut">
              <a:rPr lang="hr-HR" smtClean="0"/>
              <a:t>14.3.2021.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2F8D1F-86C0-4B22-8791-204537BA21FE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city-and-regional-government-in-ancient-egyp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tionary.org/wiki/chadou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nl.wikipedia.org/wiki/Sjadoef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fsakuldee/art/A-Tree-653610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V%C3%AAtement_antiqu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n.wikiquote.org/wiki/Landbru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roles-of-women-in-ancient-egypt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stackexchange.com/questions/43576/egyptian-funeral-procession-what-are-these-people-doing-holdin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ancient-egyptian-science-and-technolog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1200346_Louvre_peinture_tombe_Ounsou_N1431_rwk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rient_Mitja_13segle_AC_ca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palette-of-king-narmer-vital-to-understanding-ancient-egyp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56577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D687BA6-AB40-46E3-AE4D-26E8FD383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NASTANAK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11EA7C9D-B645-40C8-90CF-C7D4E6210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 Geometrija</a:t>
            </a:r>
          </a:p>
        </p:txBody>
      </p:sp>
    </p:spTree>
    <p:extLst>
      <p:ext uri="{BB962C8B-B14F-4D97-AF65-F5344CB8AC3E}">
        <p14:creationId xmlns:p14="http://schemas.microsoft.com/office/powerpoint/2010/main" val="397066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527FB-58B9-4253-BEBC-745D18E6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49BB65-1096-4A97-8A52-D89755E2D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34472" cy="3315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tkanina&#10;&#10;Opis je automatski generiran">
            <a:extLst>
              <a:ext uri="{FF2B5EF4-FFF2-40B4-BE49-F238E27FC236}">
                <a16:creationId xmlns:a16="http://schemas.microsoft.com/office/drawing/2014/main" id="{E335B02E-5010-4E41-87AE-FFF5DDC0D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082" r="26387"/>
          <a:stretch/>
        </p:blipFill>
        <p:spPr>
          <a:xfrm rot="10800000" flipV="1">
            <a:off x="3096927" y="10"/>
            <a:ext cx="2999073" cy="331574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9DE039-9A49-4253-ACEF-25EE49B10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C1285E-79DB-497A-9655-94351F63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r>
              <a:rPr lang="hr-HR" dirty="0"/>
              <a:t>oranje </a:t>
            </a:r>
            <a:r>
              <a:rPr lang="hr-HR" dirty="0" err="1"/>
              <a:t>brahikefijalno</a:t>
            </a:r>
            <a:endParaRPr lang="hr-HR" dirty="0"/>
          </a:p>
          <a:p>
            <a:r>
              <a:rPr lang="hr-HR" dirty="0"/>
              <a:t> (kako ore vol)</a:t>
            </a:r>
            <a:endParaRPr lang="en-US" dirty="0"/>
          </a:p>
        </p:txBody>
      </p:sp>
      <p:pic>
        <p:nvPicPr>
          <p:cNvPr id="7" name="Rezervirano mjesto sadržaja 4" descr="Slika na kojoj se prikazuje tekst, tkanina&#10;&#10;Opis je automatski generiran">
            <a:extLst>
              <a:ext uri="{FF2B5EF4-FFF2-40B4-BE49-F238E27FC236}">
                <a16:creationId xmlns:a16="http://schemas.microsoft.com/office/drawing/2014/main" id="{FB12CE0C-C634-4483-8457-12EC72719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1227"/>
          <a:stretch/>
        </p:blipFill>
        <p:spPr>
          <a:xfrm rot="10800000" flipV="1">
            <a:off x="1588" y="3481730"/>
            <a:ext cx="6094412" cy="33813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8B0945B-C1A5-44CA-8155-2B91BF0F7959}"/>
              </a:ext>
            </a:extLst>
          </p:cNvPr>
          <p:cNvSpPr txBox="1"/>
          <p:nvPr/>
        </p:nvSpPr>
        <p:spPr>
          <a:xfrm>
            <a:off x="9759924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brewminate.com/city-and-regional-government-in-ancient-egyp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2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3B072-CFA6-40EF-9711-BD63089F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A38802-CB5D-4E6A-BB0A-8E56EE52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6900"/>
            <a:ext cx="9720073" cy="4442460"/>
          </a:xfrm>
        </p:spPr>
        <p:txBody>
          <a:bodyPr/>
          <a:lstStyle/>
          <a:p>
            <a:r>
              <a:rPr lang="hr-HR" dirty="0"/>
              <a:t>Tijekom čitave svoje povijesti egipatska je država počivala na poljoprivrednoj proizvodnji. Najveći posao koji je pritom čekao egipatske seljake bilo je navodnjavanje.</a:t>
            </a:r>
          </a:p>
          <a:p>
            <a:r>
              <a:rPr lang="hr-HR" dirty="0"/>
              <a:t>Na viši teren do kojega poplava Nila nije dostizala, vode se dizala </a:t>
            </a:r>
            <a:r>
              <a:rPr lang="hr-HR" dirty="0" err="1"/>
              <a:t>šadufima</a:t>
            </a:r>
            <a:r>
              <a:rPr lang="hr-HR" dirty="0"/>
              <a:t>.</a:t>
            </a:r>
          </a:p>
          <a:p>
            <a:r>
              <a:rPr lang="hr-HR" dirty="0"/>
              <a:t>Na višim terenima su se nalazili voćnjaci koje su Egipćani osobito cijenili zbog plodova i hlada.</a:t>
            </a:r>
          </a:p>
          <a:p>
            <a:r>
              <a:rPr lang="hr-HR" dirty="0"/>
              <a:t>Za branje voća ponekad su koristili dresirane majmune</a:t>
            </a:r>
          </a:p>
          <a:p>
            <a:r>
              <a:rPr lang="hr-HR" dirty="0"/>
              <a:t>Nepovoljna područja za ispašu stoke</a:t>
            </a:r>
          </a:p>
        </p:txBody>
      </p:sp>
    </p:spTree>
    <p:extLst>
      <p:ext uri="{BB962C8B-B14F-4D97-AF65-F5344CB8AC3E}">
        <p14:creationId xmlns:p14="http://schemas.microsoft.com/office/powerpoint/2010/main" val="350226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C8C4CC-DE71-4A9D-BDA9-A7F26108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4E5F67-F4E7-4824-A3CA-EF17B3C5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84" y="2191867"/>
            <a:ext cx="9720073" cy="4023360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sr-Latn-RS" sz="2400" dirty="0">
              <a:latin typeface="Ariel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sr-Latn-RS" sz="2400" dirty="0">
              <a:latin typeface="Ariel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sr-Latn-RS" sz="2400" dirty="0">
              <a:latin typeface="Ariel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sr-Latn-RS" sz="2400" dirty="0">
              <a:latin typeface="Ariel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sz="2400" dirty="0"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Egipat i ovisnost ljudi o rijeci Nil i u dana</a:t>
            </a:r>
            <a:r>
              <a:rPr lang="hr-HR" altLang="sr-Latn-RS" sz="24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š</a:t>
            </a:r>
            <a:r>
              <a:rPr lang="hr-HR" altLang="sr-Latn-RS" sz="2400" dirty="0"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nje doba, stalnost koja je nadjačala stoljeća.</a:t>
            </a:r>
            <a:endParaRPr lang="hr-HR" altLang="sr-Latn-RS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sz="2400" dirty="0"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To se odlično vidi i u usporedbi dvije slike </a:t>
            </a:r>
            <a:r>
              <a:rPr lang="hr-HR" altLang="sr-Latn-RS" sz="2400" dirty="0" err="1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š</a:t>
            </a:r>
            <a:r>
              <a:rPr lang="hr-HR" altLang="sr-Latn-RS" sz="2400" dirty="0" err="1"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adufa</a:t>
            </a:r>
            <a:r>
              <a:rPr lang="hr-HR" altLang="sr-Latn-RS" sz="2400" dirty="0"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, danas i prije nekoliko tisuća godina.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sz="2400" dirty="0">
                <a:cs typeface="Calibri Light" panose="020F0302020204030204" pitchFamily="34" charset="0"/>
              </a:rPr>
              <a:t>Zaključujemo da nema nekog velikog pomaka u poljodjeljskoj industriji.</a:t>
            </a:r>
            <a:endParaRPr lang="hr-HR" altLang="sr-Latn-RS" sz="14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48FE2BD-F9F6-4FFD-A42A-3780EB2C1C5A}"/>
              </a:ext>
            </a:extLst>
          </p:cNvPr>
          <p:cNvGrpSpPr/>
          <p:nvPr/>
        </p:nvGrpSpPr>
        <p:grpSpPr>
          <a:xfrm>
            <a:off x="791737" y="727545"/>
            <a:ext cx="3433646" cy="2863145"/>
            <a:chOff x="0" y="0"/>
            <a:chExt cx="2095918" cy="1905021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BDC31BDB-BBB3-47DB-9ECB-A1B718CD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418" y="0"/>
              <a:ext cx="2095500" cy="1562100"/>
            </a:xfrm>
            <a:prstGeom prst="rect">
              <a:avLst/>
            </a:prstGeom>
          </p:spPr>
        </p:pic>
        <p:sp>
          <p:nvSpPr>
            <p:cNvPr id="6" name="Tekstni okvir 8">
              <a:extLst>
                <a:ext uri="{FF2B5EF4-FFF2-40B4-BE49-F238E27FC236}">
                  <a16:creationId xmlns:a16="http://schemas.microsoft.com/office/drawing/2014/main" id="{0B30BBCB-50BD-4835-B1A0-99FA86EF9578}"/>
                </a:ext>
              </a:extLst>
            </p:cNvPr>
            <p:cNvSpPr txBox="1"/>
            <p:nvPr/>
          </p:nvSpPr>
          <p:spPr>
            <a:xfrm>
              <a:off x="0" y="1561486"/>
              <a:ext cx="2094865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r-H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hr-H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4B2C4719-6BA5-4B4E-B3A4-A31E3F3FF6CC}"/>
              </a:ext>
            </a:extLst>
          </p:cNvPr>
          <p:cNvGrpSpPr/>
          <p:nvPr/>
        </p:nvGrpSpPr>
        <p:grpSpPr>
          <a:xfrm>
            <a:off x="4593026" y="878249"/>
            <a:ext cx="3045559" cy="2550689"/>
            <a:chOff x="0" y="-665226"/>
            <a:chExt cx="1360024" cy="1980317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EA3E67F4-34E1-4A14-B9EF-8586C225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76617" y="-665226"/>
              <a:ext cx="1283407" cy="1637407"/>
            </a:xfrm>
            <a:prstGeom prst="rect">
              <a:avLst/>
            </a:prstGeom>
          </p:spPr>
        </p:pic>
        <p:sp>
          <p:nvSpPr>
            <p:cNvPr id="9" name="Tekstni okvir 5">
              <a:extLst>
                <a:ext uri="{FF2B5EF4-FFF2-40B4-BE49-F238E27FC236}">
                  <a16:creationId xmlns:a16="http://schemas.microsoft.com/office/drawing/2014/main" id="{9A5124CC-9B79-4DF5-8AE9-0B67B0A9CD77}"/>
                </a:ext>
              </a:extLst>
            </p:cNvPr>
            <p:cNvSpPr txBox="1"/>
            <p:nvPr/>
          </p:nvSpPr>
          <p:spPr>
            <a:xfrm>
              <a:off x="0" y="971556"/>
              <a:ext cx="91440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r-H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hr-H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49" name="Slika 1">
            <a:extLst>
              <a:ext uri="{FF2B5EF4-FFF2-40B4-BE49-F238E27FC236}">
                <a16:creationId xmlns:a16="http://schemas.microsoft.com/office/drawing/2014/main" id="{1EF0768C-DADA-4EB5-92E1-DDA80DA8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28" y="561509"/>
            <a:ext cx="2167582" cy="28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4D95A-7F3D-4737-92C9-BB1D6B52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3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5DD9365-C446-4944-9B8F-2FB67B6A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4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el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3BA7AD-08A6-47EB-8078-9E421469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52C3D1-41DA-42A0-80EB-DBAF80C0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43025"/>
            <a:ext cx="6066818" cy="4966335"/>
          </a:xfrm>
        </p:spPr>
        <p:txBody>
          <a:bodyPr>
            <a:normAutofit/>
          </a:bodyPr>
          <a:lstStyle/>
          <a:p>
            <a:r>
              <a:rPr lang="hr-HR" sz="2400" dirty="0"/>
              <a:t>Osnovna živežna namirnica bio je kruh, također su pripremali ribe, perad, govedinu, ovčetinu, svinjetinu, a tovili su i hijene</a:t>
            </a:r>
          </a:p>
          <a:p>
            <a:r>
              <a:rPr lang="hr-HR" sz="2400" dirty="0"/>
              <a:t>Salata, mahunarke, slanutak i leća, povrće je često bilo na jelovniku</a:t>
            </a:r>
          </a:p>
          <a:p>
            <a:r>
              <a:rPr lang="hr-HR" sz="2400" dirty="0"/>
              <a:t>Uzgajaju žito, grah, lan i povrće</a:t>
            </a:r>
          </a:p>
          <a:p>
            <a:r>
              <a:rPr lang="hr-HR" sz="2400" dirty="0"/>
              <a:t>Perad, pokoje govedo</a:t>
            </a:r>
          </a:p>
          <a:p>
            <a:r>
              <a:rPr lang="hr-HR" sz="2400" dirty="0"/>
              <a:t>Smokve, datulje</a:t>
            </a:r>
          </a:p>
          <a:p>
            <a:r>
              <a:rPr lang="hr-HR" sz="2400" dirty="0"/>
              <a:t>Sol, med</a:t>
            </a:r>
          </a:p>
          <a:p>
            <a:r>
              <a:rPr lang="hr-HR" sz="2400" dirty="0"/>
              <a:t>Voda, voćni sokovi, pivo i vino</a:t>
            </a:r>
          </a:p>
        </p:txBody>
      </p:sp>
      <p:pic>
        <p:nvPicPr>
          <p:cNvPr id="5" name="Slika 4" descr="Slika na kojoj se prikazuje stablo, biljka, eukaliptus&#10;&#10;Opis je automatski generiran">
            <a:extLst>
              <a:ext uri="{FF2B5EF4-FFF2-40B4-BE49-F238E27FC236}">
                <a16:creationId xmlns:a16="http://schemas.microsoft.com/office/drawing/2014/main" id="{D620FE9A-ED21-4204-8FFA-9758341E2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8972" r="25700" b="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B055CA7-AAE4-4ABF-BF2A-75056126B9EC}"/>
              </a:ext>
            </a:extLst>
          </p:cNvPr>
          <p:cNvSpPr txBox="1"/>
          <p:nvPr/>
        </p:nvSpPr>
        <p:spPr>
          <a:xfrm>
            <a:off x="10034036" y="6657945"/>
            <a:ext cx="2157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deviantart.com/fsakuldee/art/A-Tree-65361040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C9ABFB-47C0-4209-8582-CCE27BC65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0D6FD1-ED61-45DA-A220-CE941F13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hr-HR" sz="4400"/>
              <a:t>Razvoj geometrije</a:t>
            </a:r>
            <a:br>
              <a:rPr lang="hr-HR" sz="4400"/>
            </a:br>
            <a:endParaRPr lang="hr-HR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537B80-6184-48FB-ACA1-304647BA2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C8A6D9-0338-4B71-8F35-9D3950599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40724"/>
            <a:ext cx="4389120" cy="4477196"/>
          </a:xfrm>
        </p:spPr>
        <p:txBody>
          <a:bodyPr>
            <a:noAutofit/>
          </a:bodyPr>
          <a:lstStyle/>
          <a:p>
            <a:r>
              <a:rPr lang="hr-HR" sz="2800" dirty="0"/>
              <a:t>Kako su poplave Nila bile važne jer je tada i žetva bila bogata, Egipćani su ih postupno počeli predviđati brojeći mjesece i promatrajući zvijezde.</a:t>
            </a:r>
          </a:p>
          <a:p>
            <a:r>
              <a:rPr lang="hr-HR" sz="2800" dirty="0"/>
              <a:t>Na taj način su razvijali astronomiju i stvorili vrlo precizan godišnji kalendar u kojemu je godina imala 365 dana</a:t>
            </a:r>
          </a:p>
        </p:txBody>
      </p:sp>
      <p:pic>
        <p:nvPicPr>
          <p:cNvPr id="5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0EA9CA6A-0F86-4D2F-904D-92DE856B7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497" r="22235" b="1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00F748B-A458-402F-A48D-955B1EA4240C}"/>
              </a:ext>
            </a:extLst>
          </p:cNvPr>
          <p:cNvSpPr txBox="1"/>
          <p:nvPr/>
        </p:nvSpPr>
        <p:spPr>
          <a:xfrm>
            <a:off x="8944072" y="5700917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fr.vikidia.org/wiki/V%C3%AAtement_antiqu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0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870C5-3CF7-4CB0-AF85-7B5509BE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hr-HR" sz="4000" dirty="0"/>
              <a:t>Lan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761BAB-0A1E-493D-AC07-DDB2C724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hr-HR" sz="3200" dirty="0"/>
              <a:t>Vrlo bitna sadnja lana, </a:t>
            </a:r>
          </a:p>
          <a:p>
            <a:r>
              <a:rPr lang="hr-HR" sz="3200" dirty="0"/>
              <a:t>iz njega su izrađivali odjeću</a:t>
            </a:r>
          </a:p>
        </p:txBody>
      </p:sp>
      <p:pic>
        <p:nvPicPr>
          <p:cNvPr id="5" name="Slika 4" descr="Slika na kojoj se prikazuje tekst, kamen&#10;&#10;Opis je automatski generiran">
            <a:extLst>
              <a:ext uri="{FF2B5EF4-FFF2-40B4-BE49-F238E27FC236}">
                <a16:creationId xmlns:a16="http://schemas.microsoft.com/office/drawing/2014/main" id="{B5A3216F-7264-4525-97D2-D0FEE5120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44581" y="640080"/>
            <a:ext cx="6105098" cy="55778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D59C15D-303F-4F39-A9CB-909E8D2AA399}"/>
              </a:ext>
            </a:extLst>
          </p:cNvPr>
          <p:cNvSpPr txBox="1"/>
          <p:nvPr/>
        </p:nvSpPr>
        <p:spPr>
          <a:xfrm>
            <a:off x="8861873" y="601786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nn.wikiquote.org/wiki/Landbru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3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C9ABFB-47C0-4209-8582-CCE27BC65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096343-5CC3-42DE-88D4-CF21E532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hr-HR" sz="4400"/>
              <a:t>Položaj žena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3537B80-6184-48FB-ACA1-304647BA2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DFBBF-3E5F-4E6D-83FC-441F18B0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r>
              <a:rPr lang="hr-HR" sz="2800" dirty="0"/>
              <a:t>Različiti položaj muškaraca i žena u Egiptu. Valja naglasiti iako nije bilo ravnopravnosti između muškaraca i žena – zakoni štite žene koje su u svakodnevnom životu bile slobodne u mnogo većoj mjeri od grčkih žena.  </a:t>
            </a:r>
          </a:p>
          <a:p>
            <a:endParaRPr lang="hr-HR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C744C82-CA44-4C10-AEEE-6C915B03E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3585" r="29509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C4EEDAD-57A7-4E04-AF5C-DC0968241266}"/>
              </a:ext>
            </a:extLst>
          </p:cNvPr>
          <p:cNvSpPr txBox="1"/>
          <p:nvPr/>
        </p:nvSpPr>
        <p:spPr>
          <a:xfrm>
            <a:off x="8799802" y="5700917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brewminate.com/the-roles-of-women-in-ancient-egyp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7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4BBFC1-5718-4081-AE05-E5F3423F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0684CE-DD1B-4CA7-B159-7908E3B3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48215"/>
            <a:ext cx="9720073" cy="5261145"/>
          </a:xfrm>
        </p:spPr>
        <p:txBody>
          <a:bodyPr/>
          <a:lstStyle/>
          <a:p>
            <a:r>
              <a:rPr lang="hr-HR" dirty="0"/>
              <a:t>Položaj žena</a:t>
            </a:r>
          </a:p>
          <a:p>
            <a:r>
              <a:rPr lang="hr-HR" dirty="0"/>
              <a:t>Znanstvenica Erica </a:t>
            </a:r>
            <a:r>
              <a:rPr lang="hr-HR" dirty="0" err="1"/>
              <a:t>Feucht</a:t>
            </a:r>
            <a:r>
              <a:rPr lang="hr-HR" dirty="0"/>
              <a:t> proučavala je život žena u drevnom Egiptu. Izdvojeno je nekoliko redaka koji govore o tome kako se u Egiptu zasnivao brak.</a:t>
            </a:r>
          </a:p>
          <a:p>
            <a:r>
              <a:rPr lang="hr-HR" dirty="0"/>
              <a:t>„…Muž treba biti sposoban brinuti se za svoju obitelj, a to je vjerojatno bilo moguće tek nakon stupanja na administrativnu dužnost i dovršetka obrazovanja u dobi od oko dvadeset godina…</a:t>
            </a:r>
          </a:p>
          <a:p>
            <a:r>
              <a:rPr lang="hr-HR" dirty="0"/>
              <a:t>Mlade djevojke, s druge strane, uglavnom su se udavale, nakon što su ušle u pubertet, u dobi od dvanaest do petnaest godina. Budući muž je od oca mlade trebao zatražiti ruku njegove kćeri, a potom s njim načiniti i ugovor koji je ostao u posjedu djevojčina oca. Svrha ovog običaja…je spriječiti muža da iskoristi uglavnom vrlo mladu ženu ili spriječiti nju da se uda za čovjeka na lošem glasu ili nekoga iz nižih klasa…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198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807535-B7EA-4CB7-823B-9CFBDE71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BF4CB7D-76E1-4F08-8588-785CFC61B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26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C81A08-45C0-42F2-BD5E-466DA337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E61B805-94CA-452F-BB7B-AE464D5DC030}"/>
              </a:ext>
            </a:extLst>
          </p:cNvPr>
          <p:cNvSpPr txBox="1"/>
          <p:nvPr/>
        </p:nvSpPr>
        <p:spPr>
          <a:xfrm>
            <a:off x="5098047" y="4229070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history.stackexchange.com/questions/43576/egyptian-funeral-procession-what-are-these-people-doing-holdi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4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541B087-4FCA-46C9-9851-7ABE1F98B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0356" b="133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B573F74-2D5F-4D41-990C-31A5E49A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r-HR" sz="3500">
                <a:solidFill>
                  <a:srgbClr val="FFFFFF"/>
                </a:solidFill>
              </a:rPr>
              <a:t/>
            </a:r>
            <a:br>
              <a:rPr lang="hr-HR" sz="3500">
                <a:solidFill>
                  <a:srgbClr val="FFFFFF"/>
                </a:solidFill>
              </a:rPr>
            </a:br>
            <a:r>
              <a:rPr lang="hr-HR" sz="3500">
                <a:solidFill>
                  <a:srgbClr val="FFFFFF"/>
                </a:solidFill>
              </a:rPr>
              <a:t>Radionica odijevanje egipatskog seljaka i seljanke</a:t>
            </a:r>
            <a:br>
              <a:rPr lang="hr-HR" sz="3500">
                <a:solidFill>
                  <a:srgbClr val="FFFFFF"/>
                </a:solidFill>
              </a:rPr>
            </a:br>
            <a:endParaRPr lang="hr-HR" sz="350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28588E83-7B84-4FD7-97FB-8724570C8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DE8C355A-1385-4E1A-A257-BC983B4C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Rad u paru, kolaž, škare, ljepilo</a:t>
            </a:r>
          </a:p>
          <a:p>
            <a:r>
              <a:rPr lang="hr-HR" dirty="0">
                <a:solidFill>
                  <a:srgbClr val="FFFFFF"/>
                </a:solidFill>
              </a:rPr>
              <a:t>Učenici u paru izrađuju egipatskog seljaka , ova slika ili drugi slajd u prezentaciji…</a:t>
            </a:r>
          </a:p>
          <a:p>
            <a:r>
              <a:rPr lang="hr-HR" dirty="0">
                <a:solidFill>
                  <a:srgbClr val="FFFFFF"/>
                </a:solidFill>
              </a:rPr>
              <a:t>- na idućem slajdu je putokaz kako bi to trebalo </a:t>
            </a:r>
            <a:r>
              <a:rPr lang="hr-HR" dirty="0" err="1">
                <a:solidFill>
                  <a:srgbClr val="FFFFFF"/>
                </a:solidFill>
              </a:rPr>
              <a:t>poprilici</a:t>
            </a:r>
            <a:r>
              <a:rPr lang="hr-HR" dirty="0">
                <a:solidFill>
                  <a:srgbClr val="FFFFFF"/>
                </a:solidFill>
              </a:rPr>
              <a:t> izgledati…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DA85FDE-B139-4E9C-A96F-F62D7F4B747A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brewminate.com/ancient-egyptian-science-and-technology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9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16FF82-5D63-4B09-B5EC-3880CC92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hr-HR" dirty="0"/>
              <a:t>Egipatski seljaci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40201F-E86F-405D-B4D6-72BC492E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hr-HR" dirty="0"/>
              <a:t>Sve velike civilizacije u dolinama rijeka svoju slavu i sjaj mogu zahvaliti </a:t>
            </a:r>
            <a:r>
              <a:rPr lang="hr-HR" dirty="0" err="1"/>
              <a:t>poljodjeljstvu</a:t>
            </a:r>
            <a:r>
              <a:rPr lang="hr-HR" dirty="0"/>
              <a:t>…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108A867-0F44-4A30-8412-AC3D5145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2946" r="21642" b="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F4BB5A7-5153-4FBA-9458-F34A0815B734}"/>
              </a:ext>
            </a:extLst>
          </p:cNvPr>
          <p:cNvSpPr txBox="1"/>
          <p:nvPr/>
        </p:nvSpPr>
        <p:spPr>
          <a:xfrm>
            <a:off x="9264115" y="601786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mmons.wikimedia.org/wiki/File:P1200346_Louvre_peinture_tombe_Ounsou_N1431_rwk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3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0FAD41-ACA4-4A4B-A233-E1CD6C0C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hr-HR" dirty="0"/>
              <a:t>Egipatski seljak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6898E-7EEB-4DEB-A55C-A3AA009D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hr-HR" dirty="0"/>
              <a:t>- dakle učenici u paru izrađuju egipatskog seljaka, jedan radi seljaka a drugi volove</a:t>
            </a:r>
          </a:p>
          <a:p>
            <a:r>
              <a:rPr lang="hr-HR" dirty="0"/>
              <a:t>- tehnika kolaž, slično kao što </a:t>
            </a:r>
            <a:r>
              <a:rPr lang="hr-HR"/>
              <a:t>je to </a:t>
            </a:r>
            <a:r>
              <a:rPr lang="hr-HR" dirty="0"/>
              <a:t>na ovoj slici, rad </a:t>
            </a:r>
            <a:r>
              <a:rPr lang="hr-HR"/>
              <a:t>našeg Rafaela</a:t>
            </a:r>
            <a:endParaRPr lang="en-US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769A417-68A5-4CE9-9BDF-967C13A0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karta&#10;&#10;Opis je automatski generiran">
            <a:extLst>
              <a:ext uri="{FF2B5EF4-FFF2-40B4-BE49-F238E27FC236}">
                <a16:creationId xmlns:a16="http://schemas.microsoft.com/office/drawing/2014/main" id="{6F72993A-98F3-4485-AF3E-9287695C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695" b="17908"/>
          <a:stretch/>
        </p:blipFill>
        <p:spPr>
          <a:xfrm>
            <a:off x="20" y="-205473"/>
            <a:ext cx="12191980" cy="685799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30F5BCB-6D70-4FFD-884A-C678C376C09B}"/>
              </a:ext>
            </a:extLst>
          </p:cNvPr>
          <p:cNvSpPr txBox="1"/>
          <p:nvPr/>
        </p:nvSpPr>
        <p:spPr>
          <a:xfrm>
            <a:off x="9904194" y="665794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mmons.wikimedia.org/wiki/File:Orient_Mitja_13segle_AC_ca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39629-9246-46C5-952C-6A8F0E33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F05226-A064-41A5-9B37-DE5BBE4F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Sve velike gradnje bile su moguće zbog bogatstva Egipta koje je počivalo na radu seljaka, seljaka a ne robova.</a:t>
            </a:r>
          </a:p>
          <a:p>
            <a:r>
              <a:rPr lang="hr-HR" dirty="0"/>
              <a:t>Nasuprot starijoj </a:t>
            </a:r>
            <a:r>
              <a:rPr lang="hr-HR" dirty="0" err="1"/>
              <a:t>histografiji</a:t>
            </a:r>
            <a:r>
              <a:rPr lang="hr-HR" dirty="0"/>
              <a:t> koja se u Hrvatskoj i uostalom cijeloj Istočnoj Europi održala sve do početka 90-tih godina prošlog stoljeća, Egipat nije bila velika robovlasnička država. </a:t>
            </a:r>
          </a:p>
          <a:p>
            <a:r>
              <a:rPr lang="hr-HR" dirty="0"/>
              <a:t>Robovi u Egiptu nisu nikada igrali bitnu ekonomsku ulogu, niti ih je bilo mnogo kao kasnije u Grčkoj i u Rimu.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854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76CC1-E14A-4AAF-8199-9434730D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0D2062-DA40-4191-9375-412DE67F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hr-HR" dirty="0"/>
              <a:t>Oko 3100 godine pr. Krista Gornji i Donji Egipat se ujedinjuju u jedinstvenu državu na čijem čelu je faraon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kamen, građevinski materijal&#10;&#10;Opis je automatski generiran">
            <a:extLst>
              <a:ext uri="{FF2B5EF4-FFF2-40B4-BE49-F238E27FC236}">
                <a16:creationId xmlns:a16="http://schemas.microsoft.com/office/drawing/2014/main" id="{8515EA9B-13C1-46D8-B008-F0F4FE54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728319"/>
            <a:ext cx="5455921" cy="540136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08FA943-D59F-4B30-94D9-A8D0B1B61F3A}"/>
              </a:ext>
            </a:extLst>
          </p:cNvPr>
          <p:cNvSpPr txBox="1"/>
          <p:nvPr/>
        </p:nvSpPr>
        <p:spPr>
          <a:xfrm>
            <a:off x="9119845" y="592962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brewminate.com/the-palette-of-king-narmer-vital-to-understanding-ancient-egyp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37E374-C43E-4530-8C25-58147532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nebo, voda, na otvorenom, rijeka&#10;&#10;Opis je automatski generiran">
            <a:extLst>
              <a:ext uri="{FF2B5EF4-FFF2-40B4-BE49-F238E27FC236}">
                <a16:creationId xmlns:a16="http://schemas.microsoft.com/office/drawing/2014/main" id="{C809E39D-F8FD-4A2C-A533-83F33742E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23938" y="750014"/>
            <a:ext cx="9720262" cy="5085710"/>
          </a:xfrm>
        </p:spPr>
      </p:pic>
    </p:spTree>
    <p:extLst>
      <p:ext uri="{BB962C8B-B14F-4D97-AF65-F5344CB8AC3E}">
        <p14:creationId xmlns:p14="http://schemas.microsoft.com/office/powerpoint/2010/main" val="69348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390BC8-814C-41D7-B6D1-8A885C43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16D4B6-E8D1-42BC-8317-CBC5EB71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6"/>
            <a:ext cx="9720073" cy="572414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Nil je toliko bitan u Egipatskoj povijesti da mu je posvećena i himna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Himna Nilu / izvor/</a:t>
            </a:r>
          </a:p>
          <a:p>
            <a:r>
              <a:rPr lang="hr-HR" dirty="0"/>
              <a:t>Slava tebi, Nile, koji iz ove zemlje izlaziš</a:t>
            </a:r>
          </a:p>
          <a:p>
            <a:r>
              <a:rPr lang="hr-HR" dirty="0"/>
              <a:t>I dolaziš oživjeti Egipat…</a:t>
            </a:r>
          </a:p>
          <a:p>
            <a:r>
              <a:rPr lang="hr-HR" dirty="0"/>
              <a:t>Ti si onaj koji natapa polja, koga je Ra stvorio,</a:t>
            </a:r>
          </a:p>
          <a:p>
            <a:r>
              <a:rPr lang="hr-HR" dirty="0"/>
              <a:t>Da bi sve životinje oživio.</a:t>
            </a:r>
          </a:p>
          <a:p>
            <a:r>
              <a:rPr lang="hr-HR" dirty="0"/>
              <a:t>Ti si onaj koji natapa pustinju što je daleko od vode,</a:t>
            </a:r>
          </a:p>
          <a:p>
            <a:r>
              <a:rPr lang="hr-HR" dirty="0"/>
              <a:t>Čija se rosa kao rijeka spušta s nebesa…</a:t>
            </a:r>
          </a:p>
          <a:p>
            <a:r>
              <a:rPr lang="hr-HR" dirty="0"/>
              <a:t>Onaj koji donosi kruh, koji obiluje hranom,</a:t>
            </a:r>
          </a:p>
          <a:p>
            <a:r>
              <a:rPr lang="hr-HR" dirty="0"/>
              <a:t>Onaj koji stvara sve divno.</a:t>
            </a:r>
          </a:p>
          <a:p>
            <a:pPr lvl="0"/>
            <a:r>
              <a:rPr lang="hr-HR" dirty="0"/>
              <a:t>posebno treba istaknuti stih koji govori</a:t>
            </a:r>
          </a:p>
          <a:p>
            <a:r>
              <a:rPr lang="hr-HR" b="1" i="1" dirty="0"/>
              <a:t>ti si… onaj koji donosi kruh 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991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E28F8-3F48-425D-A41B-154183CB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91C27D-9638-4FE4-AE59-22445FA0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Povijesni izvor koji govori o obradi zemlje prikazuje ih tako da se Egipćani nisu morali mučiti</a:t>
            </a:r>
          </a:p>
          <a:p>
            <a:pPr lvl="0"/>
            <a:r>
              <a:rPr lang="hr-HR" i="1" dirty="0"/>
              <a:t>niti se muče da plugom zaoravaju brazde</a:t>
            </a:r>
            <a:endParaRPr lang="hr-HR" dirty="0"/>
          </a:p>
          <a:p>
            <a:r>
              <a:rPr lang="hr-HR" i="1" dirty="0"/>
              <a:t> </a:t>
            </a:r>
            <a:r>
              <a:rPr lang="hr-HR" dirty="0"/>
              <a:t>Nakon što se Nil nakon poplave povlačio u korito rijeke, Egipćani su razvili sustav mjerenja- geometriju kako bi točno mogli znati čiji je komad zemlje.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742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CDF16-567C-48F4-ADA9-DA2DD811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E5E442-F770-4B85-8E58-6CB0325E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6"/>
            <a:ext cx="9720073" cy="5724144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 Međutim da sve nije bilo tako idilično čitamo u izvoru / egipatski tekst/ u obradi</a:t>
            </a:r>
          </a:p>
          <a:p>
            <a:r>
              <a:rPr lang="hr-HR" dirty="0"/>
              <a:t>Ricardo A. </a:t>
            </a:r>
            <a:r>
              <a:rPr lang="hr-HR" dirty="0" err="1"/>
              <a:t>Caminos</a:t>
            </a:r>
            <a:r>
              <a:rPr lang="hr-HR" dirty="0"/>
              <a:t>, </a:t>
            </a:r>
            <a:r>
              <a:rPr lang="hr-HR" dirty="0" err="1"/>
              <a:t>Paesants</a:t>
            </a:r>
            <a:r>
              <a:rPr lang="hr-HR" dirty="0"/>
              <a:t>, u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Egiptians</a:t>
            </a:r>
            <a:r>
              <a:rPr lang="hr-HR" dirty="0"/>
              <a:t>, </a:t>
            </a:r>
            <a:r>
              <a:rPr lang="hr-HR" dirty="0" err="1"/>
              <a:t>ur</a:t>
            </a:r>
            <a:r>
              <a:rPr lang="hr-HR" dirty="0"/>
              <a:t>. Sergio </a:t>
            </a:r>
            <a:r>
              <a:rPr lang="hr-HR" dirty="0" err="1"/>
              <a:t>Donadoni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University </a:t>
            </a:r>
            <a:r>
              <a:rPr lang="hr-HR" dirty="0" err="1"/>
              <a:t>of</a:t>
            </a:r>
            <a:r>
              <a:rPr lang="hr-HR" dirty="0"/>
              <a:t> Chicago Press, </a:t>
            </a:r>
            <a:r>
              <a:rPr lang="hr-HR" dirty="0" err="1"/>
              <a:t>chicago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London, 1997.,str.16</a:t>
            </a:r>
          </a:p>
          <a:p>
            <a:r>
              <a:rPr lang="hr-HR" dirty="0"/>
              <a:t>Dozvoli da te podsjetim na obveze seljaka kada službenik dođe procijeniti porez od žetve, a crvi su odnijeli polovicu žita, dok je nilski konj pojeo ostatak. Proždrljivi vrapci donijeli su seljaku nove nedaće. Ostatak žita ostavio je na gumnu, ali je on nestao; odnijeli su ga lopovi. Ono što je dužan za najam volova ne može platiti, a volovi su mrtvi od pretjeranog oranja i vršenja. I upravo tada na obalu rijeke pristaje pisar procijeniti porez od žetve, s pratnjom koja nosi štapove i Nubijcima koji nose šibe od palme. </a:t>
            </a:r>
          </a:p>
          <a:p>
            <a:r>
              <a:rPr lang="hr-HR" dirty="0"/>
              <a:t>Oni kažu: „Pokaži nam žito!“</a:t>
            </a:r>
          </a:p>
          <a:p>
            <a:r>
              <a:rPr lang="hr-HR" dirty="0"/>
              <a:t>Ali žita nema, pa seljaka nemilosrdno tuku. Zatim ga vežu i naglavce bacaju u vodu, da je se dobro naguta. Pred njim vežu njegovu ženu, a i djecu mu bacaju u okove.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7594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1059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Ariel</vt:lpstr>
      <vt:lpstr>Calibri</vt:lpstr>
      <vt:lpstr>Calibri Light</vt:lpstr>
      <vt:lpstr>Times New Roman</vt:lpstr>
      <vt:lpstr>Tw Cen MT</vt:lpstr>
      <vt:lpstr>Tw Cen MT Condensed</vt:lpstr>
      <vt:lpstr>Wingdings 3</vt:lpstr>
      <vt:lpstr>Integral</vt:lpstr>
      <vt:lpstr>I Geometrija</vt:lpstr>
      <vt:lpstr>Egipatski seljaci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Razvoj geometrije </vt:lpstr>
      <vt:lpstr>Lan</vt:lpstr>
      <vt:lpstr>Položaj žena</vt:lpstr>
      <vt:lpstr>PowerPoint Presentation</vt:lpstr>
      <vt:lpstr>PowerPoint Presentation</vt:lpstr>
      <vt:lpstr> Radionica odijevanje egipatskog seljaka i seljanke </vt:lpstr>
      <vt:lpstr>Egipatski seljak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Geometrija</dc:title>
  <dc:creator>Ivan Armano Šarunić</dc:creator>
  <cp:lastModifiedBy>Marijana</cp:lastModifiedBy>
  <cp:revision>2</cp:revision>
  <dcterms:created xsi:type="dcterms:W3CDTF">2021-03-13T07:14:57Z</dcterms:created>
  <dcterms:modified xsi:type="dcterms:W3CDTF">2021-03-14T16:46:39Z</dcterms:modified>
</cp:coreProperties>
</file>