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1" r:id="rId4"/>
    <p:sldId id="272" r:id="rId5"/>
    <p:sldId id="264" r:id="rId6"/>
    <p:sldId id="275" r:id="rId7"/>
    <p:sldId id="274" r:id="rId8"/>
    <p:sldId id="273" r:id="rId9"/>
    <p:sldId id="262" r:id="rId10"/>
    <p:sldId id="276" r:id="rId11"/>
    <p:sldId id="282" r:id="rId12"/>
    <p:sldId id="277" r:id="rId13"/>
    <p:sldId id="263" r:id="rId14"/>
    <p:sldId id="268" r:id="rId15"/>
    <p:sldId id="258" r:id="rId16"/>
    <p:sldId id="270" r:id="rId17"/>
    <p:sldId id="278" r:id="rId18"/>
    <p:sldId id="280" r:id="rId19"/>
    <p:sldId id="260" r:id="rId20"/>
    <p:sldId id="259" r:id="rId21"/>
    <p:sldId id="281" r:id="rId22"/>
    <p:sldId id="267" r:id="rId23"/>
    <p:sldId id="266"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r-HR"/>
              <a:t>Kliknite da biste uredili stil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5A61015F-7CC6-4D0A-9D87-873EA4C304CC}"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024128" y="2967788"/>
            <a:ext cx="4754880" cy="33415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r-HR"/>
              <a:t>Kliknite da biste uredili matrice</a:t>
            </a:r>
          </a:p>
        </p:txBody>
      </p:sp>
      <p:sp>
        <p:nvSpPr>
          <p:cNvPr id="6" name="Content Placeholder 5"/>
          <p:cNvSpPr>
            <a:spLocks noGrp="1"/>
          </p:cNvSpPr>
          <p:nvPr>
            <p:ph sz="quarter" idx="4"/>
          </p:nvPr>
        </p:nvSpPr>
        <p:spPr>
          <a:xfrm>
            <a:off x="5990888" y="2967788"/>
            <a:ext cx="4754880" cy="33415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r-HR"/>
              <a:t>Kliknite da biste uredili stil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05C68B11-C5A8-448C-8CE9-B1A273C79CFC}"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C7616CA0-919D-4A49-9C8A-62FDFB3A5183}"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4/26/2021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r.wikipedia.org/wiki/Novo_kraljevstvo" TargetMode="External"/><Relationship Id="rId7" Type="http://schemas.openxmlformats.org/officeDocument/2006/relationships/hyperlink" Target="https://hr.wikipedia.org/wiki/Mjesec" TargetMode="External"/><Relationship Id="rId2" Type="http://schemas.openxmlformats.org/officeDocument/2006/relationships/hyperlink" Target="https://hr.wikipedia.org/wiki/Mumija" TargetMode="External"/><Relationship Id="rId1" Type="http://schemas.openxmlformats.org/officeDocument/2006/relationships/slideLayout" Target="../slideLayouts/slideLayout2.xml"/><Relationship Id="rId6" Type="http://schemas.openxmlformats.org/officeDocument/2006/relationships/hyperlink" Target="https://hr.wikipedia.org/wiki/Thoth" TargetMode="External"/><Relationship Id="rId5" Type="http://schemas.openxmlformats.org/officeDocument/2006/relationships/hyperlink" Target="https://hr.wikipedia.org/w/index.php?title=Du%C5%A1a_(egi%C5%A1atska_mitologija)&amp;action=edit&amp;redlink=1" TargetMode="External"/><Relationship Id="rId4" Type="http://schemas.openxmlformats.org/officeDocument/2006/relationships/hyperlink" Target="https://hr.wikipedia.org/wiki/Izida"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hr.wikipedia.org/wiki/Grob" TargetMode="External"/><Relationship Id="rId3" Type="http://schemas.openxmlformats.org/officeDocument/2006/relationships/hyperlink" Target="https://hr.wikipedia.org/wiki/%C5%A0akal" TargetMode="External"/><Relationship Id="rId7" Type="http://schemas.openxmlformats.org/officeDocument/2006/relationships/hyperlink" Target="https://hr.wikipedia.org/wiki/Doma%C4%87i_pas" TargetMode="External"/><Relationship Id="rId2" Type="http://schemas.openxmlformats.org/officeDocument/2006/relationships/hyperlink" Target="https://hr.wikipedia.org/wiki/Egipatska_mitologija" TargetMode="External"/><Relationship Id="rId1" Type="http://schemas.openxmlformats.org/officeDocument/2006/relationships/slideLayout" Target="../slideLayouts/slideLayout2.xml"/><Relationship Id="rId6" Type="http://schemas.openxmlformats.org/officeDocument/2006/relationships/hyperlink" Target="https://hr.wikipedia.org/wiki/Grci" TargetMode="External"/><Relationship Id="rId11" Type="http://schemas.openxmlformats.org/officeDocument/2006/relationships/image" Target="../media/image8.jpeg"/><Relationship Id="rId5" Type="http://schemas.openxmlformats.org/officeDocument/2006/relationships/hyperlink" Target="https://hr.wikipedia.org/wiki/Neftis" TargetMode="External"/><Relationship Id="rId10" Type="http://schemas.openxmlformats.org/officeDocument/2006/relationships/hyperlink" Target="https://hr.wikipedia.org/w/index.php?title=Kemet&amp;action=edit&amp;redlink=1" TargetMode="External"/><Relationship Id="rId4" Type="http://schemas.openxmlformats.org/officeDocument/2006/relationships/hyperlink" Target="https://hr.wikipedia.org/wiki/Oziris" TargetMode="External"/><Relationship Id="rId9" Type="http://schemas.openxmlformats.org/officeDocument/2006/relationships/hyperlink" Target="https://hr.wikipedia.org/wiki/Ni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egypt-sacred-cat-memorial-animal-140372/"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www.pxfuel.com/en/free-photo-jcgfk"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s://en.uncyclopedia.co/wiki/Egyptian_Gods"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r.wikipedia.org/wiki/%D0%A4%D0%B0%D1%80%D0%B0%D0%BE%D0%BD" TargetMode="External"/><Relationship Id="rId13" Type="http://schemas.openxmlformats.org/officeDocument/2006/relationships/hyperlink" Target="https://sr.wikipedia.org/w/index.php?title=%D0%90%D0%B5%D0%BB%D1%83%D1%80%D1%83%D1%81&amp;action=edit&amp;redlink=1" TargetMode="External"/><Relationship Id="rId3" Type="http://schemas.openxmlformats.org/officeDocument/2006/relationships/hyperlink" Target="https://sr.wikipedia.org/wiki/%D0%94%D1%80%D1%83%D0%B3%D0%B0_%D0%B5%D0%B3%D0%B8%D0%BF%D0%B0%D1%82%D1%81%D0%BA%D0%B0_%D0%B4%D0%B8%D0%BD%D0%B0%D1%81%D1%82%D0%B8%D1%98%D0%B0" TargetMode="External"/><Relationship Id="rId7" Type="http://schemas.openxmlformats.org/officeDocument/2006/relationships/hyperlink" Target="https://sr.wikipedia.org/wiki/%D0%9B%D0%B0%D0%B2" TargetMode="External"/><Relationship Id="rId12" Type="http://schemas.openxmlformats.org/officeDocument/2006/relationships/hyperlink" Target="https://sr.wikipedia.org/wiki/%D0%93%D1%80%D1%87%D0%BA%D0%B0_%D0%BC%D0%B8%D1%82%D0%BE%D0%BB%D0%BE%D0%B3%D0%B8%D1%98%D0%B0" TargetMode="External"/><Relationship Id="rId17" Type="http://schemas.openxmlformats.org/officeDocument/2006/relationships/hyperlink" Target="https://sr.wikipedia.org/wiki/%D0%98%D0%B7%D0%B8%D0%B4%D0%B0" TargetMode="External"/><Relationship Id="rId2" Type="http://schemas.openxmlformats.org/officeDocument/2006/relationships/hyperlink" Target="https://sr.wikipedia.org/wiki/%D0%A1%D1%82%D0%B0%D1%80%D0%B8_%D0%95%D0%B3%D0%B8%D0%BF%D0%B0%D1%82" TargetMode="External"/><Relationship Id="rId16" Type="http://schemas.openxmlformats.org/officeDocument/2006/relationships/hyperlink" Target="https://sr.wikipedia.org/wiki/%D0%9E%D0%B7%D0%B8%D1%80%D0%B8%D1%81" TargetMode="External"/><Relationship Id="rId1" Type="http://schemas.openxmlformats.org/officeDocument/2006/relationships/slideLayout" Target="../slideLayouts/slideLayout2.xml"/><Relationship Id="rId6" Type="http://schemas.openxmlformats.org/officeDocument/2006/relationships/hyperlink" Target="https://sr.wikipedia.org/wiki/%D0%94%D0%BE%D1%9A%D0%B8_%D0%95%D0%B3%D0%B8%D0%BF%D0%B0%D1%82" TargetMode="External"/><Relationship Id="rId11" Type="http://schemas.openxmlformats.org/officeDocument/2006/relationships/hyperlink" Target="https://sr.wikipedia.org/w/index.php?title=%D0%A1%D0%B5%D0%BA%D1%85%D0%BC%D0%B5%D1%82&amp;action=edit&amp;redlink=1" TargetMode="External"/><Relationship Id="rId5" Type="http://schemas.openxmlformats.org/officeDocument/2006/relationships/hyperlink" Target="https://sr.wikipedia.org/wiki/%D0%93%D1%80%D1%87%D0%BA%D0%B8_%D1%98%D0%B5%D0%B7%D0%B8%D0%BA" TargetMode="External"/><Relationship Id="rId15" Type="http://schemas.openxmlformats.org/officeDocument/2006/relationships/hyperlink" Target="https://sr.wikipedia.org/wiki/%D0%A5%D0%BE%D1%80%D1%83%D1%81" TargetMode="External"/><Relationship Id="rId10" Type="http://schemas.openxmlformats.org/officeDocument/2006/relationships/hyperlink" Target="https://sr.wikipedia.org/wiki/Amun" TargetMode="External"/><Relationship Id="rId4" Type="http://schemas.openxmlformats.org/officeDocument/2006/relationships/hyperlink" Target="https://sr.wikipedia.org/wiki/%D0%9A%D1%83%D0%BB%D1%82" TargetMode="External"/><Relationship Id="rId9" Type="http://schemas.openxmlformats.org/officeDocument/2006/relationships/hyperlink" Target="https://sr.wikipedia.org/wiki/%D0%A0%D0%B0" TargetMode="External"/><Relationship Id="rId14" Type="http://schemas.openxmlformats.org/officeDocument/2006/relationships/hyperlink" Target="https://sr.wikipedia.org/wiki/%D0%90%D1%80%D1%82%D0%B5%D0%BC%D0%B8%D0%B4%D0%B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sr.wikipedia.org/wiki/%D0%9C%D0%B0%D0%B0%D1%85%D0%B5%D1%81" TargetMode="External"/><Relationship Id="rId13" Type="http://schemas.openxmlformats.org/officeDocument/2006/relationships/hyperlink" Target="https://sr.wikipedia.org/wiki/%D0%9A%D0%BE%D0%B1%D1%80%D0%B5" TargetMode="External"/><Relationship Id="rId18" Type="http://schemas.openxmlformats.org/officeDocument/2006/relationships/image" Target="../media/image13.jpeg"/><Relationship Id="rId3" Type="http://schemas.openxmlformats.org/officeDocument/2006/relationships/hyperlink" Target="https://sr.wikipedia.org/wiki/%D0%9C%D1%83%D0%BC%D0%B8%D1%98%D0%B0" TargetMode="External"/><Relationship Id="rId7" Type="http://schemas.openxmlformats.org/officeDocument/2006/relationships/hyperlink" Target="https://sr.wikipedia.org/w/index.php?title=%D0%9D%D0%BE%D0%B2%D0%BE_%D0%A6%D0%B0%D1%80%D1%81%D1%82%D0%B2%D0%BE&amp;action=edit&amp;redlink=1" TargetMode="External"/><Relationship Id="rId12" Type="http://schemas.openxmlformats.org/officeDocument/2006/relationships/hyperlink" Target="https://sr.wikipedia.org/wiki/%D0%A0%D0%B0" TargetMode="External"/><Relationship Id="rId17" Type="http://schemas.openxmlformats.org/officeDocument/2006/relationships/hyperlink" Target="https://sr.wikipedia.org/wiki/%D0%9C%D0%B8%D1%80%D0%B8%D1%81" TargetMode="External"/><Relationship Id="rId2" Type="http://schemas.openxmlformats.org/officeDocument/2006/relationships/hyperlink" Target="https://sr.wikipedia.org/wiki/%D0%9D%D0%B0%D0%BA%D0%B8%D1%82" TargetMode="External"/><Relationship Id="rId16" Type="http://schemas.openxmlformats.org/officeDocument/2006/relationships/hyperlink" Target="https://sr.wikipedia.org/wiki/%D0%9F%D0%B0%D1%80%D1%84%D0%B5%D0%BC" TargetMode="External"/><Relationship Id="rId1" Type="http://schemas.openxmlformats.org/officeDocument/2006/relationships/slideLayout" Target="../slideLayouts/slideLayout2.xml"/><Relationship Id="rId6" Type="http://schemas.openxmlformats.org/officeDocument/2006/relationships/hyperlink" Target="https://sr.wikipedia.org/w/index.php?title=%D0%9F%D0%B5%D1%80_%D0%91%D0%B0%D1%81%D1%82&amp;action=edit&amp;redlink=1" TargetMode="External"/><Relationship Id="rId11" Type="http://schemas.openxmlformats.org/officeDocument/2006/relationships/hyperlink" Target="https://sr.wikipedia.org/w/index.php?title=%D0%A1%D0%B5%D0%BA%D1%85%D0%BC%D0%B5%D1%82&amp;action=edit&amp;redlink=1" TargetMode="External"/><Relationship Id="rId5" Type="http://schemas.openxmlformats.org/officeDocument/2006/relationships/hyperlink" Target="https://sr.wikipedia.org/wiki/%D0%A5%D1%80%D0%B0%D0%BC" TargetMode="External"/><Relationship Id="rId15" Type="http://schemas.openxmlformats.org/officeDocument/2006/relationships/hyperlink" Target="https://sr.wikipedia.org/w/index.php?title=%D0%9D%D0%B5%D0%BA%D1%85%D0%BC%D0%B5%D1%82&amp;action=edit&amp;redlink=1" TargetMode="External"/><Relationship Id="rId10" Type="http://schemas.openxmlformats.org/officeDocument/2006/relationships/hyperlink" Target="https://sr.wikipedia.org/wiki/%D0%95%D0%B3%D0%B8%D0%BF%D0%B0%D1%82%D1%81%D0%BA%D0%B0_%D1%80%D0%B5%D0%BB%D0%B8%D0%B3%D0%B8%D1%98%D0%B0" TargetMode="External"/><Relationship Id="rId4" Type="http://schemas.openxmlformats.org/officeDocument/2006/relationships/hyperlink" Target="https://sr.wikipedia.org/wiki/%D0%A1%D0%B0%D1%85%D1%80%D0%B0%D0%BD%D0%B0" TargetMode="External"/><Relationship Id="rId9" Type="http://schemas.openxmlformats.org/officeDocument/2006/relationships/hyperlink" Target="https://sr.wikipedia.org/w/index.php?title=%D0%9D%D1%83%D0%BC%D0%B8%D0%B1%D0%B8%D1%98%D0%B0&amp;action=edit&amp;redlink=1" TargetMode="External"/><Relationship Id="rId14" Type="http://schemas.openxmlformats.org/officeDocument/2006/relationships/hyperlink" Target="https://sr.wikipedia.org/w/index.php?title=%D0%92%D0%B0%D1%9F%D0%B5%D1%82&amp;action=edit&amp;redlink=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r.wikipedia.org/w/index.php?title=%D0%91%D0%B0%D0%BB%D1%81%D0%B0%D0%BC%D0%BE%D0%B2%D0%B0%D1%9A%D0%B5&amp;action=edit&amp;redlink=1"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sr.wikipedia.org/wiki/%D0%9D%D0%B5%D1%84%D0%B5%D1%80%D1%82%D0%B8%D1%82%D0%B8"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sh.wikipedia.org/wiki/Ra" TargetMode="External"/><Relationship Id="rId13" Type="http://schemas.openxmlformats.org/officeDocument/2006/relationships/hyperlink" Target="https://sh.wikipedia.org/wiki/Naunet" TargetMode="External"/><Relationship Id="rId3" Type="http://schemas.openxmlformats.org/officeDocument/2006/relationships/hyperlink" Target="https://sh.wikipedia.org/wiki/Boginja" TargetMode="External"/><Relationship Id="rId7" Type="http://schemas.openxmlformats.org/officeDocument/2006/relationships/hyperlink" Target="https://sh.wikipedia.org/wiki/Egipat" TargetMode="External"/><Relationship Id="rId12" Type="http://schemas.openxmlformats.org/officeDocument/2006/relationships/hyperlink" Target="https://sh.wikipedia.org/wiki/Ocean" TargetMode="External"/><Relationship Id="rId2" Type="http://schemas.openxmlformats.org/officeDocument/2006/relationships/hyperlink" Target="https://sh.wikipedia.org/wiki/Egipatska_mitologija" TargetMode="External"/><Relationship Id="rId16" Type="http://schemas.openxmlformats.org/officeDocument/2006/relationships/hyperlink" Target="https://sh.wikipedia.org/wiki/Svemir" TargetMode="External"/><Relationship Id="rId1" Type="http://schemas.openxmlformats.org/officeDocument/2006/relationships/slideLayout" Target="../slideLayouts/slideLayout2.xml"/><Relationship Id="rId6" Type="http://schemas.openxmlformats.org/officeDocument/2006/relationships/hyperlink" Target="https://sh.wikipedia.org/wiki/Nun" TargetMode="External"/><Relationship Id="rId11" Type="http://schemas.openxmlformats.org/officeDocument/2006/relationships/hyperlink" Target="https://sh.wikipedia.org/wiki/Raj" TargetMode="External"/><Relationship Id="rId5" Type="http://schemas.openxmlformats.org/officeDocument/2006/relationships/hyperlink" Target="https://sh.wikipedia.org/wiki/Voda" TargetMode="External"/><Relationship Id="rId15" Type="http://schemas.openxmlformats.org/officeDocument/2006/relationships/hyperlink" Target="https://sh.wikipedia.org/wiki/Staro_kraljevstvo" TargetMode="External"/><Relationship Id="rId10" Type="http://schemas.openxmlformats.org/officeDocument/2006/relationships/hyperlink" Target="https://sh.wikipedia.org/wiki/Bog" TargetMode="External"/><Relationship Id="rId4" Type="http://schemas.openxmlformats.org/officeDocument/2006/relationships/hyperlink" Target="https://sh.wikipedia.org/wiki/Ptica" TargetMode="External"/><Relationship Id="rId9" Type="http://schemas.openxmlformats.org/officeDocument/2006/relationships/hyperlink" Target="https://sh.wikipedia.org/wiki/Oko" TargetMode="External"/><Relationship Id="rId14" Type="http://schemas.openxmlformats.org/officeDocument/2006/relationships/hyperlink" Target="https://sh.wikipedia.org/w/index.php?title=Ogdoada&amp;action=edit&amp;redlink=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a.wikipedia.org/wiki/Temple_egipci"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hr.wikipedia.org/wiki/Thoth" TargetMode="External"/><Relationship Id="rId3" Type="http://schemas.openxmlformats.org/officeDocument/2006/relationships/hyperlink" Target="https://hr.wikipedia.org/wiki/Izida" TargetMode="External"/><Relationship Id="rId7" Type="http://schemas.openxmlformats.org/officeDocument/2006/relationships/hyperlink" Target="https://hr.wikipedia.org/wiki/Anubis" TargetMode="External"/><Relationship Id="rId2" Type="http://schemas.openxmlformats.org/officeDocument/2006/relationships/hyperlink" Target="https://hr.wikipedia.org/wiki/Personifikacija" TargetMode="External"/><Relationship Id="rId1" Type="http://schemas.openxmlformats.org/officeDocument/2006/relationships/slideLayout" Target="../slideLayouts/slideLayout2.xml"/><Relationship Id="rId6" Type="http://schemas.openxmlformats.org/officeDocument/2006/relationships/hyperlink" Target="https://hr.wikipedia.org/wiki/Duat" TargetMode="External"/><Relationship Id="rId11" Type="http://schemas.openxmlformats.org/officeDocument/2006/relationships/image" Target="../media/image15.jpeg"/><Relationship Id="rId5" Type="http://schemas.openxmlformats.org/officeDocument/2006/relationships/hyperlink" Target="https://hr.wikipedia.org/wiki/Neftis" TargetMode="External"/><Relationship Id="rId10" Type="http://schemas.openxmlformats.org/officeDocument/2006/relationships/hyperlink" Target="https://hr.wikipedia.org/wiki/Oziris" TargetMode="External"/><Relationship Id="rId4" Type="http://schemas.openxmlformats.org/officeDocument/2006/relationships/hyperlink" Target="https://hr.wikipedia.org/wiki/Hathor" TargetMode="External"/><Relationship Id="rId9" Type="http://schemas.openxmlformats.org/officeDocument/2006/relationships/hyperlink" Target="https://hr.wikipedia.org/wiki/Hor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quote.org/wiki/Higher_self"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Sun_god_Ra.sv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itologije.com/oziris/" TargetMode="External"/><Relationship Id="rId2" Type="http://schemas.openxmlformats.org/officeDocument/2006/relationships/hyperlink" Target="http://mitologije.com/egipatska-mitologija/egipatski-bogovi/oziris/" TargetMode="External"/><Relationship Id="rId1" Type="http://schemas.openxmlformats.org/officeDocument/2006/relationships/slideLayout" Target="../slideLayouts/slideLayout2.xml"/><Relationship Id="rId6" Type="http://schemas.openxmlformats.org/officeDocument/2006/relationships/hyperlink" Target="http://mitologije.com/egipatska-mitologija/egipatski-bogovi/set/" TargetMode="External"/><Relationship Id="rId5" Type="http://schemas.openxmlformats.org/officeDocument/2006/relationships/hyperlink" Target="http://mitologije.com/egipatska-mitologija/egipatski-bogovi/izida/" TargetMode="External"/><Relationship Id="rId4" Type="http://schemas.openxmlformats.org/officeDocument/2006/relationships/hyperlink" Target="http://mitologije.com/egipatska-mitologija/egipatski-bogovi/r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mitologije.com/egipatska-mitologija/egipatski-bogovi/tot/" TargetMode="External"/><Relationship Id="rId2" Type="http://schemas.openxmlformats.org/officeDocument/2006/relationships/hyperlink" Target="http://mitologije.com/egipatska-mitologija/egipatski-bogovi/ge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Philae,_Egypt;_the_hypostyle_hall_within_the_temple_of_Wellcome_L0021558.jp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mitologije.com/egipatska-mitologija/egipatski-bogovi/hor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rewminate.com/symbols-in-ancient-egypt/"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D8BB7B-B31D-4DC1-9C5E-0306945D466C}"/>
              </a:ext>
            </a:extLst>
          </p:cNvPr>
          <p:cNvSpPr>
            <a:spLocks noGrp="1"/>
          </p:cNvSpPr>
          <p:nvPr>
            <p:ph type="ctrTitle"/>
          </p:nvPr>
        </p:nvSpPr>
        <p:spPr/>
        <p:txBody>
          <a:bodyPr/>
          <a:lstStyle/>
          <a:p>
            <a:r>
              <a:rPr lang="hr-HR" dirty="0"/>
              <a:t>III Egipatska mitologija</a:t>
            </a:r>
          </a:p>
        </p:txBody>
      </p:sp>
      <p:sp>
        <p:nvSpPr>
          <p:cNvPr id="3" name="Podnaslov 2">
            <a:extLst>
              <a:ext uri="{FF2B5EF4-FFF2-40B4-BE49-F238E27FC236}">
                <a16:creationId xmlns:a16="http://schemas.microsoft.com/office/drawing/2014/main" id="{3C2893FE-6E12-4AE6-B2AC-02428CF7BBC1}"/>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418635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36FECF-F4AC-4526-B7F7-B257EF010156}"/>
              </a:ext>
            </a:extLst>
          </p:cNvPr>
          <p:cNvSpPr>
            <a:spLocks noGrp="1"/>
          </p:cNvSpPr>
          <p:nvPr>
            <p:ph type="title"/>
          </p:nvPr>
        </p:nvSpPr>
        <p:spPr/>
        <p:txBody>
          <a:bodyPr/>
          <a:lstStyle/>
          <a:p>
            <a:r>
              <a:rPr lang="hr-HR" dirty="0"/>
              <a:t>Ra – bog Sunca</a:t>
            </a:r>
          </a:p>
        </p:txBody>
      </p:sp>
      <p:sp>
        <p:nvSpPr>
          <p:cNvPr id="3" name="Rezervirano mjesto sadržaja 2">
            <a:extLst>
              <a:ext uri="{FF2B5EF4-FFF2-40B4-BE49-F238E27FC236}">
                <a16:creationId xmlns:a16="http://schemas.microsoft.com/office/drawing/2014/main" id="{407594A2-1E54-4A68-9A79-23FFEEB09044}"/>
              </a:ext>
            </a:extLst>
          </p:cNvPr>
          <p:cNvSpPr>
            <a:spLocks noGrp="1"/>
          </p:cNvSpPr>
          <p:nvPr>
            <p:ph idx="1"/>
          </p:nvPr>
        </p:nvSpPr>
        <p:spPr>
          <a:xfrm>
            <a:off x="1024128" y="1714500"/>
            <a:ext cx="9720073" cy="4594860"/>
          </a:xfrm>
        </p:spPr>
        <p:txBody>
          <a:bodyPr/>
          <a:lstStyle/>
          <a:p>
            <a:r>
              <a:rPr lang="hr-HR" dirty="0"/>
              <a:t>Ra je egipatski bog Sunca, vrhovni bog svih bogova. U umjetnosti se obično predstavlja sunčevim diskom iznad glave. Prema vjerovanju Ra je svakoga dana plovio nebeskim svodom, od istoka prema zapadu, u pratnji svoje kćerke </a:t>
            </a:r>
            <a:r>
              <a:rPr lang="hr-HR" dirty="0" err="1"/>
              <a:t>Maat</a:t>
            </a:r>
            <a:r>
              <a:rPr lang="hr-HR" dirty="0"/>
              <a:t> i vezira Tota (pisar egipatskih bogova u liku Ibisa). U sumrak je dolazilo do zapadnih planina u kojima se nalazio ulaz u podzemni svijet. Tu je iz dnevne barke prelazio u noćnu i započinjao plovidbu Nilom kroz pakao. Svake noći se budio sa čudesnom zmijom </a:t>
            </a:r>
            <a:r>
              <a:rPr lang="hr-HR" dirty="0" err="1"/>
              <a:t>Apop</a:t>
            </a:r>
            <a:r>
              <a:rPr lang="hr-HR" dirty="0"/>
              <a:t> u želji da spriječi plovidbu on je ispijao vodu iz Nila. Uz pomoć drugih bogova Ra ga je svaki put primoravao da povrati popijenu vodu.. Plovio je do otvora u istočnim planinama, prelazio na dnevnu lađu i započinjao novu plovidbu.</a:t>
            </a:r>
          </a:p>
          <a:p>
            <a:r>
              <a:rPr lang="hr-HR" dirty="0"/>
              <a:t>Ujutro se prikazivao u obliku boga skarabeja- </a:t>
            </a:r>
            <a:r>
              <a:rPr lang="hr-HR" dirty="0" err="1"/>
              <a:t>Keprija</a:t>
            </a:r>
            <a:r>
              <a:rPr lang="hr-HR" dirty="0"/>
              <a:t>. U podne je podsjećao na savršen sunčev disk i zvao se Ra. Uvečer na zalasku nosio je naziv </a:t>
            </a:r>
            <a:r>
              <a:rPr lang="hr-HR" dirty="0" err="1"/>
              <a:t>Atum</a:t>
            </a:r>
            <a:r>
              <a:rPr lang="hr-HR" dirty="0"/>
              <a:t>.</a:t>
            </a:r>
          </a:p>
          <a:p>
            <a:endParaRPr lang="hr-HR" dirty="0"/>
          </a:p>
        </p:txBody>
      </p:sp>
    </p:spTree>
    <p:extLst>
      <p:ext uri="{BB962C8B-B14F-4D97-AF65-F5344CB8AC3E}">
        <p14:creationId xmlns:p14="http://schemas.microsoft.com/office/powerpoint/2010/main" val="266540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A25C3D-2AAD-45A6-A728-8B5917092757}"/>
              </a:ext>
            </a:extLst>
          </p:cNvPr>
          <p:cNvSpPr>
            <a:spLocks noGrp="1"/>
          </p:cNvSpPr>
          <p:nvPr>
            <p:ph type="title"/>
          </p:nvPr>
        </p:nvSpPr>
        <p:spPr/>
        <p:txBody>
          <a:bodyPr/>
          <a:lstStyle/>
          <a:p>
            <a:r>
              <a:rPr lang="hr-HR" dirty="0" err="1"/>
              <a:t>anubis</a:t>
            </a:r>
            <a:endParaRPr lang="hr-HR" dirty="0"/>
          </a:p>
        </p:txBody>
      </p:sp>
      <p:sp>
        <p:nvSpPr>
          <p:cNvPr id="3" name="Rezervirano mjesto sadržaja 2">
            <a:extLst>
              <a:ext uri="{FF2B5EF4-FFF2-40B4-BE49-F238E27FC236}">
                <a16:creationId xmlns:a16="http://schemas.microsoft.com/office/drawing/2014/main" id="{372B3487-228B-47B3-ACC2-6570C2FF0E29}"/>
              </a:ext>
            </a:extLst>
          </p:cNvPr>
          <p:cNvSpPr>
            <a:spLocks noGrp="1"/>
          </p:cNvSpPr>
          <p:nvPr>
            <p:ph idx="1"/>
          </p:nvPr>
        </p:nvSpPr>
        <p:spPr/>
        <p:txBody>
          <a:bodyPr/>
          <a:lstStyle/>
          <a:p>
            <a:pPr marL="0" lvl="0" indent="0" eaLnBrk="0" fontAlgn="base" hangingPunct="0">
              <a:spcBef>
                <a:spcPct val="0"/>
              </a:spcBef>
              <a:spcAft>
                <a:spcPct val="0"/>
              </a:spcAft>
              <a:buClrTx/>
              <a:buSzTx/>
              <a:buNone/>
            </a:pPr>
            <a:r>
              <a:rPr lang="hr-HR" altLang="sr-Latn-RS" sz="2400" dirty="0">
                <a:latin typeface="Arial" panose="020B0604020202020204" pitchFamily="34" charset="0"/>
                <a:cs typeface="Arial" panose="020B0604020202020204" pitchFamily="34" charset="0"/>
              </a:rPr>
              <a:t> </a:t>
            </a:r>
            <a:r>
              <a:rPr lang="hr-HR" altLang="sr-Latn-RS" sz="2400" dirty="0" err="1">
                <a:latin typeface="Arial" panose="020B0604020202020204" pitchFamily="34" charset="0"/>
                <a:cs typeface="Arial" panose="020B0604020202020204" pitchFamily="34" charset="0"/>
              </a:rPr>
              <a:t>Anubis</a:t>
            </a:r>
            <a:r>
              <a:rPr lang="hr-HR" altLang="sr-Latn-RS" sz="2400" dirty="0">
                <a:latin typeface="Arial" panose="020B0604020202020204" pitchFamily="34" charset="0"/>
                <a:cs typeface="Arial" panose="020B0604020202020204" pitchFamily="34" charset="0"/>
              </a:rPr>
              <a:t> je opisan u pogrebnim kontekstima, gdje je prikazan kako posjećuje </a:t>
            </a:r>
            <a:r>
              <a:rPr lang="hr-HR" altLang="sr-Latn-RS" sz="2400" dirty="0">
                <a:latin typeface="Arial" panose="020B0604020202020204" pitchFamily="34" charset="0"/>
                <a:cs typeface="Arial" panose="020B0604020202020204" pitchFamily="34" charset="0"/>
                <a:hlinkClick r:id="rId2" tooltip="Mumija"/>
              </a:rPr>
              <a:t>mumiju</a:t>
            </a:r>
            <a:r>
              <a:rPr lang="hr-HR" altLang="sr-Latn-RS" sz="2400" dirty="0">
                <a:latin typeface="Arial" panose="020B0604020202020204" pitchFamily="34" charset="0"/>
                <a:cs typeface="Arial" panose="020B0604020202020204" pitchFamily="34" charset="0"/>
              </a:rPr>
              <a:t> ili sjedi na grobu štiteći ju. U stvari, tijekom balzamiranja, svećenik je stavljao masku </a:t>
            </a:r>
            <a:r>
              <a:rPr lang="hr-HR" altLang="sr-Latn-RS" sz="2400" dirty="0" err="1">
                <a:latin typeface="Arial" panose="020B0604020202020204" pitchFamily="34" charset="0"/>
                <a:cs typeface="Arial" panose="020B0604020202020204" pitchFamily="34" charset="0"/>
              </a:rPr>
              <a:t>Anubisove</a:t>
            </a:r>
            <a:r>
              <a:rPr lang="hr-HR" altLang="sr-Latn-RS" sz="2400" dirty="0">
                <a:latin typeface="Arial" panose="020B0604020202020204" pitchFamily="34" charset="0"/>
                <a:cs typeface="Arial" panose="020B0604020202020204" pitchFamily="34" charset="0"/>
              </a:rPr>
              <a:t> glave. U </a:t>
            </a:r>
            <a:r>
              <a:rPr lang="hr-HR" altLang="sr-Latn-RS" sz="2400" dirty="0">
                <a:latin typeface="Arial" panose="020B0604020202020204" pitchFamily="34" charset="0"/>
                <a:cs typeface="Arial" panose="020B0604020202020204" pitchFamily="34" charset="0"/>
                <a:hlinkClick r:id="rId3" tooltip="Novo kraljevstvo"/>
              </a:rPr>
              <a:t>Novom kraljevstvu</a:t>
            </a:r>
            <a:r>
              <a:rPr lang="hr-HR" altLang="sr-Latn-RS" sz="2400" dirty="0">
                <a:latin typeface="Arial" panose="020B0604020202020204" pitchFamily="34" charset="0"/>
                <a:cs typeface="Arial" panose="020B0604020202020204" pitchFamily="34" charset="0"/>
              </a:rPr>
              <a:t> pojavit će se pečati s </a:t>
            </a:r>
            <a:r>
              <a:rPr lang="hr-HR" altLang="sr-Latn-RS" sz="2400" dirty="0" err="1">
                <a:latin typeface="Arial" panose="020B0604020202020204" pitchFamily="34" charset="0"/>
                <a:cs typeface="Arial" panose="020B0604020202020204" pitchFamily="34" charset="0"/>
              </a:rPr>
              <a:t>Anubisovim</a:t>
            </a:r>
            <a:r>
              <a:rPr lang="hr-HR" altLang="sr-Latn-RS" sz="2400" dirty="0">
                <a:latin typeface="Arial" panose="020B0604020202020204" pitchFamily="34" charset="0"/>
                <a:cs typeface="Arial" panose="020B0604020202020204" pitchFamily="34" charset="0"/>
              </a:rPr>
              <a:t> likom. Zadaća </a:t>
            </a:r>
            <a:r>
              <a:rPr lang="hr-HR" altLang="sr-Latn-RS" sz="2400" dirty="0" err="1">
                <a:latin typeface="Arial" panose="020B0604020202020204" pitchFamily="34" charset="0"/>
                <a:cs typeface="Arial" panose="020B0604020202020204" pitchFamily="34" charset="0"/>
              </a:rPr>
              <a:t>Anubisa</a:t>
            </a:r>
            <a:r>
              <a:rPr lang="hr-HR" altLang="sr-Latn-RS" sz="2400" dirty="0">
                <a:latin typeface="Arial" panose="020B0604020202020204" pitchFamily="34" charset="0"/>
                <a:cs typeface="Arial" panose="020B0604020202020204" pitchFamily="34" charset="0"/>
              </a:rPr>
              <a:t> u podzemlju je vaganje srca, središta misli i osjećaja.</a:t>
            </a:r>
            <a:endParaRPr lang="hr-HR" altLang="sr-Latn-RS" sz="2400" dirty="0"/>
          </a:p>
          <a:p>
            <a:pPr marL="0" lvl="0" indent="0" eaLnBrk="0" fontAlgn="base" hangingPunct="0">
              <a:spcBef>
                <a:spcPct val="0"/>
              </a:spcBef>
              <a:spcAft>
                <a:spcPct val="0"/>
              </a:spcAft>
              <a:buClrTx/>
              <a:buSzTx/>
              <a:buNone/>
            </a:pPr>
            <a:r>
              <a:rPr lang="hr-HR" altLang="sr-Latn-RS" sz="2400" dirty="0" err="1">
                <a:latin typeface="Arial" panose="020B0604020202020204" pitchFamily="34" charset="0"/>
                <a:cs typeface="Arial" panose="020B0604020202020204" pitchFamily="34" charset="0"/>
              </a:rPr>
              <a:t>Anubis</a:t>
            </a:r>
            <a:r>
              <a:rPr lang="hr-HR" altLang="sr-Latn-RS" sz="2400" dirty="0">
                <a:latin typeface="Arial" panose="020B0604020202020204" pitchFamily="34" charset="0"/>
                <a:cs typeface="Arial" panose="020B0604020202020204" pitchFamily="34" charset="0"/>
              </a:rPr>
              <a:t> je nezakoniti, izvanbračni sin Ozirisa i Neftis, kojeg je </a:t>
            </a:r>
            <a:r>
              <a:rPr lang="hr-HR" altLang="sr-Latn-RS" sz="2400" dirty="0" err="1">
                <a:latin typeface="Arial" panose="020B0604020202020204" pitchFamily="34" charset="0"/>
                <a:cs typeface="Arial" panose="020B0604020202020204" pitchFamily="34" charset="0"/>
                <a:hlinkClick r:id="rId4" tooltip="Izida"/>
              </a:rPr>
              <a:t>Izida</a:t>
            </a:r>
            <a:r>
              <a:rPr lang="hr-HR" altLang="sr-Latn-RS" sz="2400" dirty="0">
                <a:latin typeface="Arial" panose="020B0604020202020204" pitchFamily="34" charset="0"/>
                <a:cs typeface="Arial" panose="020B0604020202020204" pitchFamily="34" charset="0"/>
              </a:rPr>
              <a:t> odgojila i čuvala. Kad je Oziris ubijen, </a:t>
            </a:r>
            <a:r>
              <a:rPr lang="hr-HR" altLang="sr-Latn-RS" sz="2400" dirty="0" err="1">
                <a:latin typeface="Arial" panose="020B0604020202020204" pitchFamily="34" charset="0"/>
                <a:cs typeface="Arial" panose="020B0604020202020204" pitchFamily="34" charset="0"/>
              </a:rPr>
              <a:t>Anubis</a:t>
            </a:r>
            <a:r>
              <a:rPr lang="hr-HR" altLang="sr-Latn-RS" sz="2400" dirty="0">
                <a:latin typeface="Arial" panose="020B0604020202020204" pitchFamily="34" charset="0"/>
                <a:cs typeface="Arial" panose="020B0604020202020204" pitchFamily="34" charset="0"/>
              </a:rPr>
              <a:t> je napravio njegovu mumiju, koja je postala prva mumija. </a:t>
            </a:r>
            <a:r>
              <a:rPr lang="hr-HR" altLang="sr-Latn-RS" sz="2400" dirty="0" err="1">
                <a:latin typeface="Arial" panose="020B0604020202020204" pitchFamily="34" charset="0"/>
                <a:cs typeface="Arial" panose="020B0604020202020204" pitchFamily="34" charset="0"/>
              </a:rPr>
              <a:t>Anubis</a:t>
            </a:r>
            <a:r>
              <a:rPr lang="hr-HR" altLang="sr-Latn-RS" sz="2400" dirty="0">
                <a:latin typeface="Arial" panose="020B0604020202020204" pitchFamily="34" charset="0"/>
                <a:cs typeface="Arial" panose="020B0604020202020204" pitchFamily="34" charset="0"/>
              </a:rPr>
              <a:t> je od tada dočekivao </a:t>
            </a:r>
            <a:r>
              <a:rPr lang="hr-HR" altLang="sr-Latn-RS" sz="2400" dirty="0">
                <a:latin typeface="Arial" panose="020B0604020202020204" pitchFamily="34" charset="0"/>
                <a:cs typeface="Arial" panose="020B0604020202020204" pitchFamily="34" charset="0"/>
                <a:hlinkClick r:id="rId5" tooltip="Duša (egišatska mitologija) (stranica ne postoji)"/>
              </a:rPr>
              <a:t>duše</a:t>
            </a:r>
            <a:r>
              <a:rPr lang="hr-HR" altLang="sr-Latn-RS" sz="2400" dirty="0">
                <a:latin typeface="Arial" panose="020B0604020202020204" pitchFamily="34" charset="0"/>
                <a:cs typeface="Arial" panose="020B0604020202020204" pitchFamily="34" charset="0"/>
              </a:rPr>
              <a:t> i vodio ih do vage u </a:t>
            </a:r>
            <a:r>
              <a:rPr lang="hr-HR" altLang="sr-Latn-RS" sz="2400" dirty="0" err="1">
                <a:latin typeface="Arial" panose="020B0604020202020204" pitchFamily="34" charset="0"/>
                <a:cs typeface="Arial" panose="020B0604020202020204" pitchFamily="34" charset="0"/>
              </a:rPr>
              <a:t>Ozirisovoj</a:t>
            </a:r>
            <a:r>
              <a:rPr lang="hr-HR" altLang="sr-Latn-RS" sz="2400" dirty="0">
                <a:latin typeface="Arial" panose="020B0604020202020204" pitchFamily="34" charset="0"/>
                <a:cs typeface="Arial" panose="020B0604020202020204" pitchFamily="34" charset="0"/>
              </a:rPr>
              <a:t> sudnici. Rezultat bi bilježio </a:t>
            </a:r>
            <a:r>
              <a:rPr lang="hr-HR" altLang="sr-Latn-RS" sz="2400" dirty="0" err="1">
                <a:latin typeface="Arial" panose="020B0604020202020204" pitchFamily="34" charset="0"/>
                <a:cs typeface="Arial" panose="020B0604020202020204" pitchFamily="34" charset="0"/>
                <a:hlinkClick r:id="rId6" tooltip="Thoth"/>
              </a:rPr>
              <a:t>Thoth</a:t>
            </a:r>
            <a:r>
              <a:rPr lang="hr-HR" altLang="sr-Latn-RS" sz="2400" dirty="0">
                <a:latin typeface="Arial" panose="020B0604020202020204" pitchFamily="34" charset="0"/>
                <a:cs typeface="Arial" panose="020B0604020202020204" pitchFamily="34" charset="0"/>
              </a:rPr>
              <a:t>, bog </a:t>
            </a:r>
            <a:r>
              <a:rPr lang="hr-HR" altLang="sr-Latn-RS" sz="2400" dirty="0">
                <a:latin typeface="Arial" panose="020B0604020202020204" pitchFamily="34" charset="0"/>
                <a:cs typeface="Arial" panose="020B0604020202020204" pitchFamily="34" charset="0"/>
                <a:hlinkClick r:id="rId7" tooltip="Mjesec"/>
              </a:rPr>
              <a:t>Mjeseca</a:t>
            </a:r>
            <a:r>
              <a:rPr lang="hr-HR" altLang="sr-Latn-RS" sz="2400" dirty="0">
                <a:latin typeface="Arial" panose="020B0604020202020204" pitchFamily="34" charset="0"/>
                <a:cs typeface="Arial" panose="020B0604020202020204" pitchFamily="34" charset="0"/>
              </a:rPr>
              <a:t>.</a:t>
            </a:r>
            <a:endParaRPr lang="hr-HR" altLang="sr-Latn-RS" sz="2400" dirty="0">
              <a:latin typeface="Arial" panose="020B0604020202020204" pitchFamily="34" charset="0"/>
            </a:endParaRPr>
          </a:p>
          <a:p>
            <a:endParaRPr lang="hr-HR" dirty="0"/>
          </a:p>
        </p:txBody>
      </p:sp>
    </p:spTree>
    <p:extLst>
      <p:ext uri="{BB962C8B-B14F-4D97-AF65-F5344CB8AC3E}">
        <p14:creationId xmlns:p14="http://schemas.microsoft.com/office/powerpoint/2010/main" val="334520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CD0D66-81A8-42F2-AC8B-E7EE88CD9AC3}"/>
              </a:ext>
            </a:extLst>
          </p:cNvPr>
          <p:cNvSpPr>
            <a:spLocks noGrp="1"/>
          </p:cNvSpPr>
          <p:nvPr>
            <p:ph type="title"/>
          </p:nvPr>
        </p:nvSpPr>
        <p:spPr>
          <a:xfrm>
            <a:off x="1024128" y="585216"/>
            <a:ext cx="5902061" cy="1499616"/>
          </a:xfrm>
        </p:spPr>
        <p:txBody>
          <a:bodyPr>
            <a:normAutofit/>
          </a:bodyPr>
          <a:lstStyle/>
          <a:p>
            <a:endParaRPr lang="hr-HR" dirty="0"/>
          </a:p>
        </p:txBody>
      </p:sp>
      <p:sp>
        <p:nvSpPr>
          <p:cNvPr id="3" name="Rezervirano mjesto sadržaja 2">
            <a:extLst>
              <a:ext uri="{FF2B5EF4-FFF2-40B4-BE49-F238E27FC236}">
                <a16:creationId xmlns:a16="http://schemas.microsoft.com/office/drawing/2014/main" id="{5AA86D62-68B7-4E34-9FDA-D1D27BC62069}"/>
              </a:ext>
            </a:extLst>
          </p:cNvPr>
          <p:cNvSpPr>
            <a:spLocks noGrp="1"/>
          </p:cNvSpPr>
          <p:nvPr>
            <p:ph idx="1"/>
          </p:nvPr>
        </p:nvSpPr>
        <p:spPr>
          <a:xfrm>
            <a:off x="1024128" y="2286000"/>
            <a:ext cx="5902061" cy="3931920"/>
          </a:xfrm>
        </p:spPr>
        <p:txBody>
          <a:bodyPr>
            <a:normAutofit/>
          </a:bodyPr>
          <a:lstStyle/>
          <a:p>
            <a:pPr marL="0" lvl="0" indent="0" eaLnBrk="0" fontAlgn="base" hangingPunct="0">
              <a:spcBef>
                <a:spcPct val="0"/>
              </a:spcBef>
              <a:spcAft>
                <a:spcPct val="0"/>
              </a:spcAft>
              <a:buClrTx/>
              <a:buSzTx/>
              <a:buNone/>
            </a:pPr>
            <a:r>
              <a:rPr lang="sr-Latn-RS" altLang="sr-Latn-RS" sz="1400" b="1" dirty="0">
                <a:latin typeface="Arial" panose="020B0604020202020204" pitchFamily="34" charset="0"/>
                <a:cs typeface="Arial" panose="020B0604020202020204" pitchFamily="34" charset="0"/>
              </a:rPr>
              <a:t>Anubis</a:t>
            </a:r>
            <a:r>
              <a:rPr lang="sr-Latn-RS" altLang="sr-Latn-RS" sz="1400" dirty="0">
                <a:latin typeface="Arial" panose="020B0604020202020204" pitchFamily="34" charset="0"/>
                <a:cs typeface="Arial" panose="020B0604020202020204" pitchFamily="34" charset="0"/>
              </a:rPr>
              <a:t> je u </a:t>
            </a:r>
            <a:r>
              <a:rPr lang="sr-Latn-RS" altLang="sr-Latn-RS" sz="1400" dirty="0">
                <a:latin typeface="Arial" panose="020B0604020202020204" pitchFamily="34" charset="0"/>
                <a:cs typeface="Arial" panose="020B0604020202020204" pitchFamily="34" charset="0"/>
                <a:hlinkClick r:id="rId2" tooltip="Egipatska mitologija"/>
              </a:rPr>
              <a:t>egipatskoj mitologiji</a:t>
            </a:r>
            <a:r>
              <a:rPr lang="sr-Latn-RS" altLang="sr-Latn-RS" sz="1400" dirty="0">
                <a:latin typeface="Arial" panose="020B0604020202020204" pitchFamily="34" charset="0"/>
                <a:cs typeface="Arial" panose="020B0604020202020204" pitchFamily="34" charset="0"/>
              </a:rPr>
              <a:t> bog balzamiranja s glavom </a:t>
            </a:r>
            <a:r>
              <a:rPr lang="sr-Latn-RS" altLang="sr-Latn-RS" sz="1400" dirty="0">
                <a:latin typeface="Arial" panose="020B0604020202020204" pitchFamily="34" charset="0"/>
                <a:cs typeface="Arial" panose="020B0604020202020204" pitchFamily="34" charset="0"/>
                <a:hlinkClick r:id="rId3" tooltip="Šakal"/>
              </a:rPr>
              <a:t>šakala</a:t>
            </a:r>
            <a:r>
              <a:rPr lang="sr-Latn-RS" altLang="sr-Latn-RS" sz="1400" dirty="0">
                <a:latin typeface="Arial" panose="020B0604020202020204" pitchFamily="34" charset="0"/>
                <a:cs typeface="Arial" panose="020B0604020202020204" pitchFamily="34" charset="0"/>
              </a:rPr>
              <a:t>, kao i bog mrtvih i vladar podzemlja, sin </a:t>
            </a:r>
            <a:r>
              <a:rPr lang="sr-Latn-RS" altLang="sr-Latn-RS" sz="1400" dirty="0">
                <a:latin typeface="Arial" panose="020B0604020202020204" pitchFamily="34" charset="0"/>
                <a:cs typeface="Arial" panose="020B0604020202020204" pitchFamily="34" charset="0"/>
                <a:hlinkClick r:id="rId4" tooltip="Oziris"/>
              </a:rPr>
              <a:t>Ozirisa</a:t>
            </a:r>
            <a:r>
              <a:rPr lang="sr-Latn-RS" altLang="sr-Latn-RS" sz="1400" dirty="0">
                <a:latin typeface="Arial" panose="020B0604020202020204" pitchFamily="34" charset="0"/>
                <a:cs typeface="Arial" panose="020B0604020202020204" pitchFamily="34" charset="0"/>
              </a:rPr>
              <a:t> i </a:t>
            </a:r>
            <a:r>
              <a:rPr lang="sr-Latn-RS" altLang="sr-Latn-RS" sz="1400" dirty="0" err="1">
                <a:latin typeface="Arial" panose="020B0604020202020204" pitchFamily="34" charset="0"/>
                <a:cs typeface="Arial" panose="020B0604020202020204" pitchFamily="34" charset="0"/>
                <a:hlinkClick r:id="rId5" tooltip="Neftis"/>
              </a:rPr>
              <a:t>Neftis</a:t>
            </a:r>
            <a:r>
              <a:rPr lang="sr-Latn-RS" altLang="sr-Latn-RS" sz="1400" dirty="0">
                <a:latin typeface="Arial" panose="020B0604020202020204" pitchFamily="34" charset="0"/>
                <a:cs typeface="Arial" panose="020B0604020202020204" pitchFamily="34" charset="0"/>
              </a:rPr>
              <a:t>. Najstarije spominjanje Anubisa nalazi se na tekstovima piramida. Anubis je u egipatskom tekstu napisan kao </a:t>
            </a:r>
            <a:r>
              <a:rPr lang="sr-Latn-RS" altLang="sr-Latn-RS" sz="1400" i="1" dirty="0" err="1">
                <a:latin typeface="Arial" panose="020B0604020202020204" pitchFamily="34" charset="0"/>
                <a:cs typeface="Arial" panose="020B0604020202020204" pitchFamily="34" charset="0"/>
              </a:rPr>
              <a:t>Inpw</a:t>
            </a:r>
            <a:r>
              <a:rPr lang="sr-Latn-RS" altLang="sr-Latn-RS" sz="1400" dirty="0">
                <a:latin typeface="Arial" panose="020B0604020202020204" pitchFamily="34" charset="0"/>
                <a:cs typeface="Arial" panose="020B0604020202020204" pitchFamily="34" charset="0"/>
              </a:rPr>
              <a:t> (ili </a:t>
            </a:r>
            <a:r>
              <a:rPr lang="sr-Latn-RS" altLang="sr-Latn-RS" sz="1400" b="1" dirty="0" err="1">
                <a:latin typeface="Arial" panose="020B0604020202020204" pitchFamily="34" charset="0"/>
                <a:cs typeface="Arial" panose="020B0604020202020204" pitchFamily="34" charset="0"/>
              </a:rPr>
              <a:t>Anpu</a:t>
            </a:r>
            <a:r>
              <a:rPr lang="sr-Latn-RS" altLang="sr-Latn-RS" sz="1400" dirty="0">
                <a:latin typeface="Arial" panose="020B0604020202020204" pitchFamily="34" charset="0"/>
                <a:cs typeface="Arial" panose="020B0604020202020204" pitchFamily="34" charset="0"/>
              </a:rPr>
              <a:t>, </a:t>
            </a:r>
            <a:r>
              <a:rPr lang="sr-Latn-RS" altLang="sr-Latn-RS" sz="1400" b="1" dirty="0" err="1">
                <a:latin typeface="Arial" panose="020B0604020202020204" pitchFamily="34" charset="0"/>
                <a:cs typeface="Arial" panose="020B0604020202020204" pitchFamily="34" charset="0"/>
              </a:rPr>
              <a:t>Anupu</a:t>
            </a:r>
            <a:r>
              <a:rPr lang="sr-Latn-RS" altLang="sr-Latn-RS" sz="1400" dirty="0">
                <a:latin typeface="Arial" panose="020B0604020202020204" pitchFamily="34" charset="0"/>
                <a:cs typeface="Arial" panose="020B0604020202020204" pitchFamily="34" charset="0"/>
              </a:rPr>
              <a:t>, </a:t>
            </a:r>
            <a:r>
              <a:rPr lang="sr-Latn-RS" altLang="sr-Latn-RS" sz="1400" b="1" dirty="0" err="1">
                <a:latin typeface="Arial" panose="020B0604020202020204" pitchFamily="34" charset="0"/>
                <a:cs typeface="Arial" panose="020B0604020202020204" pitchFamily="34" charset="0"/>
              </a:rPr>
              <a:t>Inepu</a:t>
            </a:r>
            <a:r>
              <a:rPr lang="sr-Latn-RS" altLang="sr-Latn-RS" sz="1400" dirty="0">
                <a:latin typeface="Arial" panose="020B0604020202020204" pitchFamily="34" charset="0"/>
                <a:cs typeface="Arial" panose="020B0604020202020204" pitchFamily="34" charset="0"/>
              </a:rPr>
              <a:t>, </a:t>
            </a:r>
            <a:r>
              <a:rPr lang="sr-Latn-RS" altLang="sr-Latn-RS" sz="1400" b="1" dirty="0" err="1">
                <a:latin typeface="Arial" panose="020B0604020202020204" pitchFamily="34" charset="0"/>
                <a:cs typeface="Arial" panose="020B0604020202020204" pitchFamily="34" charset="0"/>
              </a:rPr>
              <a:t>Ienpw</a:t>
            </a:r>
            <a:r>
              <a:rPr lang="sr-Latn-RS" altLang="sr-Latn-RS" sz="1400" dirty="0">
                <a:latin typeface="Arial" panose="020B0604020202020204" pitchFamily="34" charset="0"/>
                <a:cs typeface="Arial" panose="020B0604020202020204" pitchFamily="34" charset="0"/>
              </a:rPr>
              <a:t> ili </a:t>
            </a:r>
            <a:r>
              <a:rPr lang="sr-Latn-RS" altLang="sr-Latn-RS" sz="1400" b="1" dirty="0" err="1">
                <a:latin typeface="Arial" panose="020B0604020202020204" pitchFamily="34" charset="0"/>
                <a:cs typeface="Arial" panose="020B0604020202020204" pitchFamily="34" charset="0"/>
              </a:rPr>
              <a:t>Yinepu</a:t>
            </a:r>
            <a:r>
              <a:rPr lang="sr-Latn-RS" altLang="sr-Latn-RS" sz="1400" dirty="0">
                <a:latin typeface="Arial" panose="020B0604020202020204" pitchFamily="34" charset="0"/>
                <a:cs typeface="Arial" panose="020B0604020202020204" pitchFamily="34" charset="0"/>
              </a:rPr>
              <a:t>), ali su </a:t>
            </a:r>
            <a:r>
              <a:rPr lang="sr-Latn-RS" altLang="sr-Latn-RS" sz="1400" dirty="0">
                <a:latin typeface="Arial" panose="020B0604020202020204" pitchFamily="34" charset="0"/>
                <a:cs typeface="Arial" panose="020B0604020202020204" pitchFamily="34" charset="0"/>
                <a:hlinkClick r:id="rId6" tooltip="Grci"/>
              </a:rPr>
              <a:t>Grci</a:t>
            </a:r>
            <a:r>
              <a:rPr lang="sr-Latn-RS" altLang="sr-Latn-RS" sz="1400" dirty="0">
                <a:latin typeface="Arial" panose="020B0604020202020204" pitchFamily="34" charset="0"/>
                <a:cs typeface="Arial" panose="020B0604020202020204" pitchFamily="34" charset="0"/>
              </a:rPr>
              <a:t>, radi teškog izgovora imena </a:t>
            </a:r>
            <a:r>
              <a:rPr lang="sr-Latn-RS" altLang="sr-Latn-RS" sz="1400" dirty="0" err="1">
                <a:latin typeface="Arial" panose="020B0604020202020204" pitchFamily="34" charset="0"/>
                <a:cs typeface="Arial" panose="020B0604020202020204" pitchFamily="34" charset="0"/>
              </a:rPr>
              <a:t>Inpw</a:t>
            </a:r>
            <a:r>
              <a:rPr lang="sr-Latn-RS" altLang="sr-Latn-RS" sz="1400" dirty="0">
                <a:latin typeface="Arial" panose="020B0604020202020204" pitchFamily="34" charset="0"/>
                <a:cs typeface="Arial" panose="020B0604020202020204" pitchFamily="34" charset="0"/>
              </a:rPr>
              <a:t>, boga preimenovali u Anubis.</a:t>
            </a:r>
            <a:endParaRPr lang="sr-Latn-RS" altLang="sr-Latn-RS" sz="1400" dirty="0"/>
          </a:p>
          <a:p>
            <a:pPr marL="0" lvl="0" indent="0" eaLnBrk="0" fontAlgn="base" hangingPunct="0">
              <a:spcBef>
                <a:spcPct val="0"/>
              </a:spcBef>
              <a:spcAft>
                <a:spcPct val="0"/>
              </a:spcAft>
              <a:buClrTx/>
              <a:buSzTx/>
              <a:buNone/>
            </a:pPr>
            <a:endParaRPr lang="hr-HR" altLang="sr-Latn-RS" sz="1400" b="1" dirty="0">
              <a:latin typeface="Arial" panose="020B0604020202020204" pitchFamily="34" charset="0"/>
              <a:cs typeface="Arial" panose="020B0604020202020204" pitchFamily="34" charset="0"/>
            </a:endParaRPr>
          </a:p>
          <a:p>
            <a:pPr marL="0" lvl="0" indent="0" eaLnBrk="0" fontAlgn="base" hangingPunct="0">
              <a:spcBef>
                <a:spcPct val="0"/>
              </a:spcBef>
              <a:spcAft>
                <a:spcPct val="0"/>
              </a:spcAft>
              <a:buClrTx/>
              <a:buSzTx/>
              <a:buNone/>
            </a:pPr>
            <a:r>
              <a:rPr lang="hr-HR" altLang="sr-Latn-RS" sz="1400" dirty="0" err="1">
                <a:latin typeface="Arial" panose="020B0604020202020204" pitchFamily="34" charset="0"/>
                <a:cs typeface="Arial" panose="020B0604020202020204" pitchFamily="34" charset="0"/>
              </a:rPr>
              <a:t>Anubis</a:t>
            </a:r>
            <a:r>
              <a:rPr lang="hr-HR" altLang="sr-Latn-RS" sz="1400" dirty="0">
                <a:latin typeface="Arial" panose="020B0604020202020204" pitchFamily="34" charset="0"/>
                <a:cs typeface="Arial" panose="020B0604020202020204" pitchFamily="34" charset="0"/>
              </a:rPr>
              <a:t> je prikazivan kao </a:t>
            </a:r>
            <a:r>
              <a:rPr lang="hr-HR" altLang="sr-Latn-RS" sz="1400" dirty="0">
                <a:latin typeface="Arial" panose="020B0604020202020204" pitchFamily="34" charset="0"/>
                <a:cs typeface="Arial" panose="020B0604020202020204" pitchFamily="34" charset="0"/>
                <a:hlinkClick r:id="rId3" tooltip="Šakal"/>
              </a:rPr>
              <a:t>šakal</a:t>
            </a:r>
            <a:r>
              <a:rPr lang="hr-HR" altLang="sr-Latn-RS" sz="1400" dirty="0">
                <a:latin typeface="Arial" panose="020B0604020202020204" pitchFamily="34" charset="0"/>
                <a:cs typeface="Arial" panose="020B0604020202020204" pitchFamily="34" charset="0"/>
              </a:rPr>
              <a:t> ili čovjek s glavom šakala, katkad i u </a:t>
            </a:r>
            <a:r>
              <a:rPr lang="hr-HR" altLang="sr-Latn-RS" sz="1400" dirty="0">
                <a:latin typeface="Arial" panose="020B0604020202020204" pitchFamily="34" charset="0"/>
                <a:cs typeface="Arial" panose="020B0604020202020204" pitchFamily="34" charset="0"/>
                <a:hlinkClick r:id="rId7" tooltip="Domaći pas"/>
              </a:rPr>
              <a:t>psećem</a:t>
            </a:r>
            <a:r>
              <a:rPr lang="hr-HR" altLang="sr-Latn-RS" sz="1400" dirty="0">
                <a:latin typeface="Arial" panose="020B0604020202020204" pitchFamily="34" charset="0"/>
                <a:cs typeface="Arial" panose="020B0604020202020204" pitchFamily="34" charset="0"/>
              </a:rPr>
              <a:t> liku. Bio je snažno povezan s </a:t>
            </a:r>
            <a:r>
              <a:rPr lang="hr-HR" altLang="sr-Latn-RS" sz="1400" dirty="0">
                <a:latin typeface="Arial" panose="020B0604020202020204" pitchFamily="34" charset="0"/>
                <a:cs typeface="Arial" panose="020B0604020202020204" pitchFamily="34" charset="0"/>
                <a:hlinkClick r:id="rId8" tooltip="Grob"/>
              </a:rPr>
              <a:t>grobljima</a:t>
            </a:r>
            <a:r>
              <a:rPr lang="hr-HR" altLang="sr-Latn-RS" sz="1400" dirty="0">
                <a:latin typeface="Arial" panose="020B0604020202020204" pitchFamily="34" charset="0"/>
                <a:cs typeface="Arial" panose="020B0604020202020204" pitchFamily="34" charset="0"/>
              </a:rPr>
              <a:t> u starom Egiptu jer je to bila životinja koja je prijetila oskvrnuću ljudskih tijela. Njegova je glava crna, što podsjeća na plodno tlo uz </a:t>
            </a:r>
            <a:r>
              <a:rPr lang="hr-HR" altLang="sr-Latn-RS" sz="1400" dirty="0">
                <a:latin typeface="Arial" panose="020B0604020202020204" pitchFamily="34" charset="0"/>
                <a:cs typeface="Arial" panose="020B0604020202020204" pitchFamily="34" charset="0"/>
                <a:hlinkClick r:id="rId9" tooltip="Nil"/>
              </a:rPr>
              <a:t>Nil</a:t>
            </a:r>
            <a:r>
              <a:rPr lang="hr-HR" altLang="sr-Latn-RS" sz="1400" dirty="0">
                <a:latin typeface="Arial" panose="020B0604020202020204" pitchFamily="34" charset="0"/>
                <a:cs typeface="Arial" panose="020B0604020202020204" pitchFamily="34" charset="0"/>
              </a:rPr>
              <a:t>, </a:t>
            </a:r>
            <a:r>
              <a:rPr lang="hr-HR" altLang="sr-Latn-RS" sz="1400" dirty="0" err="1">
                <a:latin typeface="Arial" panose="020B0604020202020204" pitchFamily="34" charset="0"/>
                <a:cs typeface="Arial" panose="020B0604020202020204" pitchFamily="34" charset="0"/>
                <a:hlinkClick r:id="rId10" tooltip="Kemet (stranica ne postoji)"/>
              </a:rPr>
              <a:t>Kemet</a:t>
            </a:r>
            <a:r>
              <a:rPr lang="hr-HR" altLang="sr-Latn-RS" sz="1400" dirty="0">
                <a:latin typeface="Arial" panose="020B0604020202020204" pitchFamily="34" charset="0"/>
                <a:cs typeface="Arial" panose="020B0604020202020204" pitchFamily="34" charset="0"/>
              </a:rPr>
              <a:t>, potrebno za zemljoradnju, ali i za smrt</a:t>
            </a:r>
            <a:endParaRPr lang="hr-HR" sz="1400" dirty="0"/>
          </a:p>
        </p:txBody>
      </p:sp>
      <p:pic>
        <p:nvPicPr>
          <p:cNvPr id="2053" name="Picture 5" descr="Carlosan Artworks &amp; WIP - Finished &amp; Wip projects - 3D ...">
            <a:extLst>
              <a:ext uri="{FF2B5EF4-FFF2-40B4-BE49-F238E27FC236}">
                <a16:creationId xmlns:a16="http://schemas.microsoft.com/office/drawing/2014/main" id="{C9A28D10-CB22-4E3A-915C-870A735B696C}"/>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25160" y="640080"/>
            <a:ext cx="3053867"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04AD1AE-86D2-4280-A7BD-E66F4FFE260F}"/>
              </a:ext>
            </a:extLst>
          </p:cNvPr>
          <p:cNvSpPr>
            <a:spLocks noChangeArrowheads="1"/>
          </p:cNvSpPr>
          <p:nvPr/>
        </p:nvSpPr>
        <p:spPr bwMode="auto">
          <a:xfrm>
            <a:off x="0" y="-10056"/>
            <a:ext cx="65" cy="477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396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682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D27678-7036-49D2-81CD-4B401BD032C6}"/>
              </a:ext>
            </a:extLst>
          </p:cNvPr>
          <p:cNvSpPr>
            <a:spLocks noGrp="1"/>
          </p:cNvSpPr>
          <p:nvPr>
            <p:ph type="title"/>
          </p:nvPr>
        </p:nvSpPr>
        <p:spPr>
          <a:xfrm>
            <a:off x="6825673" y="585216"/>
            <a:ext cx="4866794" cy="1499616"/>
          </a:xfrm>
        </p:spPr>
        <p:txBody>
          <a:bodyPr>
            <a:normAutofit/>
          </a:bodyPr>
          <a:lstStyle/>
          <a:p>
            <a:endParaRPr lang="hr-HR"/>
          </a:p>
        </p:txBody>
      </p:sp>
      <p:sp>
        <p:nvSpPr>
          <p:cNvPr id="21" name="Rectangle 20">
            <a:extLst>
              <a:ext uri="{FF2B5EF4-FFF2-40B4-BE49-F238E27FC236}">
                <a16:creationId xmlns:a16="http://schemas.microsoft.com/office/drawing/2014/main" id="{0BB85CDD-5135-48D7-B1DC-3F605F2D10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34472" cy="3315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zervirano mjesto sadržaja 4" descr="Slika na kojoj se prikazuje tekst, na zatvorenom&#10;&#10;Opis je automatski generiran">
            <a:extLst>
              <a:ext uri="{FF2B5EF4-FFF2-40B4-BE49-F238E27FC236}">
                <a16:creationId xmlns:a16="http://schemas.microsoft.com/office/drawing/2014/main" id="{DD87B5F0-C938-4DF5-A8D9-BC32D980D8F6}"/>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32164" r="-4" b="-4"/>
          <a:stretch/>
        </p:blipFill>
        <p:spPr>
          <a:xfrm>
            <a:off x="7596219" y="2458730"/>
            <a:ext cx="2999073" cy="3315748"/>
          </a:xfrm>
          <a:prstGeom prst="rect">
            <a:avLst/>
          </a:prstGeom>
        </p:spPr>
      </p:pic>
      <p:cxnSp>
        <p:nvCxnSpPr>
          <p:cNvPr id="23" name="Straight Connector 22">
            <a:extLst>
              <a:ext uri="{FF2B5EF4-FFF2-40B4-BE49-F238E27FC236}">
                <a16:creationId xmlns:a16="http://schemas.microsoft.com/office/drawing/2014/main" id="{9C397DC4-15BF-4DB4-AF8E-EB2ABD1DB65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B9B7F638-D797-4FC5-BBD6-5E967504D158}"/>
              </a:ext>
            </a:extLst>
          </p:cNvPr>
          <p:cNvSpPr>
            <a:spLocks noGrp="1"/>
          </p:cNvSpPr>
          <p:nvPr>
            <p:ph idx="1"/>
          </p:nvPr>
        </p:nvSpPr>
        <p:spPr>
          <a:xfrm>
            <a:off x="6825673" y="2286000"/>
            <a:ext cx="4866794" cy="4023360"/>
          </a:xfrm>
        </p:spPr>
        <p:txBody>
          <a:bodyPr>
            <a:normAutofit/>
          </a:bodyPr>
          <a:lstStyle/>
          <a:p>
            <a:endParaRPr lang="en-US" dirty="0"/>
          </a:p>
        </p:txBody>
      </p:sp>
      <p:pic>
        <p:nvPicPr>
          <p:cNvPr id="10" name="Rezervirano mjesto sadržaja 4" descr="Slika na kojoj se prikazuje tekst, pod, na zatvorenom&#10;&#10;Opis je automatski generiran">
            <a:extLst>
              <a:ext uri="{FF2B5EF4-FFF2-40B4-BE49-F238E27FC236}">
                <a16:creationId xmlns:a16="http://schemas.microsoft.com/office/drawing/2014/main" id="{9660840D-7113-4A93-968C-7E7804C49635}"/>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t="15295" b="10727"/>
          <a:stretch/>
        </p:blipFill>
        <p:spPr>
          <a:xfrm>
            <a:off x="-375901" y="1073445"/>
            <a:ext cx="8082825" cy="4484625"/>
          </a:xfrm>
          <a:prstGeom prst="rect">
            <a:avLst/>
          </a:prstGeom>
        </p:spPr>
      </p:pic>
    </p:spTree>
    <p:extLst>
      <p:ext uri="{BB962C8B-B14F-4D97-AF65-F5344CB8AC3E}">
        <p14:creationId xmlns:p14="http://schemas.microsoft.com/office/powerpoint/2010/main" val="54148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426621-4063-4194-97EA-E8115C909628}"/>
              </a:ext>
            </a:extLst>
          </p:cNvPr>
          <p:cNvSpPr>
            <a:spLocks noGrp="1"/>
          </p:cNvSpPr>
          <p:nvPr>
            <p:ph type="title"/>
          </p:nvPr>
        </p:nvSpPr>
        <p:spPr/>
        <p:txBody>
          <a:bodyPr/>
          <a:lstStyle/>
          <a:p>
            <a:endParaRPr lang="hr-HR"/>
          </a:p>
        </p:txBody>
      </p:sp>
      <p:pic>
        <p:nvPicPr>
          <p:cNvPr id="5" name="Rezervirano mjesto sadržaja 4" descr="Slika na kojoj se prikazuje tekst, isječak crteža&#10;&#10;Opis je automatski generiran">
            <a:extLst>
              <a:ext uri="{FF2B5EF4-FFF2-40B4-BE49-F238E27FC236}">
                <a16:creationId xmlns:a16="http://schemas.microsoft.com/office/drawing/2014/main" id="{8CA15080-8FCF-4C6A-B742-E819EE533E52}"/>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16887" y="502920"/>
            <a:ext cx="11358225" cy="5852160"/>
          </a:xfrm>
        </p:spPr>
      </p:pic>
      <p:sp>
        <p:nvSpPr>
          <p:cNvPr id="6" name="TekstniOkvir 5">
            <a:extLst>
              <a:ext uri="{FF2B5EF4-FFF2-40B4-BE49-F238E27FC236}">
                <a16:creationId xmlns:a16="http://schemas.microsoft.com/office/drawing/2014/main" id="{BFA19EE7-F10F-40C5-BE9C-DF6A39C7F8BA}"/>
              </a:ext>
            </a:extLst>
          </p:cNvPr>
          <p:cNvSpPr txBox="1"/>
          <p:nvPr/>
        </p:nvSpPr>
        <p:spPr>
          <a:xfrm>
            <a:off x="416887" y="5062662"/>
            <a:ext cx="7300215" cy="230832"/>
          </a:xfrm>
          <a:prstGeom prst="rect">
            <a:avLst/>
          </a:prstGeom>
          <a:noFill/>
        </p:spPr>
        <p:txBody>
          <a:bodyPr wrap="square" rtlCol="0">
            <a:spAutoFit/>
          </a:bodyPr>
          <a:lstStyle/>
          <a:p>
            <a:r>
              <a:rPr lang="hr-HR" sz="900">
                <a:hlinkClick r:id="rId3" tooltip="https://en.uncyclopedia.co/wiki/Egyptian_Gods"/>
              </a:rPr>
              <a:t>Ta fotografija</a:t>
            </a:r>
            <a:r>
              <a:rPr lang="hr-HR" sz="900"/>
              <a:t> korisnika Nepoznat autor: licenca </a:t>
            </a:r>
            <a:r>
              <a:rPr lang="hr-HR" sz="900">
                <a:hlinkClick r:id="rId4" tooltip="https://creativecommons.org/licenses/by-nc-sa/3.0/"/>
              </a:rPr>
              <a:t>CC BY-SA-NC</a:t>
            </a:r>
            <a:endParaRPr lang="hr-HR" sz="900"/>
          </a:p>
        </p:txBody>
      </p:sp>
    </p:spTree>
    <p:extLst>
      <p:ext uri="{BB962C8B-B14F-4D97-AF65-F5344CB8AC3E}">
        <p14:creationId xmlns:p14="http://schemas.microsoft.com/office/powerpoint/2010/main" val="300806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3F5DDF-DE09-4FD9-8844-5E6AFB9F1094}"/>
              </a:ext>
            </a:extLst>
          </p:cNvPr>
          <p:cNvSpPr>
            <a:spLocks noGrp="1"/>
          </p:cNvSpPr>
          <p:nvPr>
            <p:ph type="title"/>
          </p:nvPr>
        </p:nvSpPr>
        <p:spPr>
          <a:xfrm>
            <a:off x="1024129" y="585216"/>
            <a:ext cx="4431792" cy="1499616"/>
          </a:xfrm>
        </p:spPr>
        <p:txBody>
          <a:bodyPr>
            <a:normAutofit/>
          </a:bodyPr>
          <a:lstStyle/>
          <a:p>
            <a:r>
              <a:rPr lang="hr-HR" sz="4600"/>
              <a:t>Najštovaniji bogovi Egipta     Amon </a:t>
            </a:r>
            <a:r>
              <a:rPr lang="hr-HR" sz="4600" err="1"/>
              <a:t>ra</a:t>
            </a:r>
            <a:endParaRPr lang="hr-HR" sz="4600"/>
          </a:p>
        </p:txBody>
      </p:sp>
      <p:sp>
        <p:nvSpPr>
          <p:cNvPr id="3" name="Rezervirano mjesto sadržaja 2">
            <a:extLst>
              <a:ext uri="{FF2B5EF4-FFF2-40B4-BE49-F238E27FC236}">
                <a16:creationId xmlns:a16="http://schemas.microsoft.com/office/drawing/2014/main" id="{EA519962-EB6A-4B71-B247-F69153CBAF98}"/>
              </a:ext>
            </a:extLst>
          </p:cNvPr>
          <p:cNvSpPr>
            <a:spLocks noGrp="1"/>
          </p:cNvSpPr>
          <p:nvPr>
            <p:ph idx="1"/>
          </p:nvPr>
        </p:nvSpPr>
        <p:spPr>
          <a:xfrm>
            <a:off x="1024128" y="2286000"/>
            <a:ext cx="4429615" cy="3931920"/>
          </a:xfrm>
        </p:spPr>
        <p:txBody>
          <a:bodyPr>
            <a:normAutofit/>
          </a:bodyPr>
          <a:lstStyle/>
          <a:p>
            <a:pPr marL="0" indent="0">
              <a:buNone/>
            </a:pPr>
            <a:r>
              <a:rPr lang="hr-HR"/>
              <a:t>Amon-Ra, smatra se kraljem bogova, ocem faraona, a njegova je ženska verzija Amunet</a:t>
            </a:r>
            <a:endParaRPr lang="hr-HR" dirty="0"/>
          </a:p>
        </p:txBody>
      </p:sp>
      <p:pic>
        <p:nvPicPr>
          <p:cNvPr id="7170" name="Picture 2" descr="Amun-Ra was the all powerful king of the gods, the patron ...">
            <a:extLst>
              <a:ext uri="{FF2B5EF4-FFF2-40B4-BE49-F238E27FC236}">
                <a16:creationId xmlns:a16="http://schemas.microsoft.com/office/drawing/2014/main" id="{263AD97E-1787-4E13-9DD0-419321E1BB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7932" y="-103628"/>
            <a:ext cx="4229188" cy="696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60C8C7-B662-415D-92F6-1BFBB3516408}"/>
              </a:ext>
            </a:extLst>
          </p:cNvPr>
          <p:cNvSpPr>
            <a:spLocks noGrp="1"/>
          </p:cNvSpPr>
          <p:nvPr>
            <p:ph type="title"/>
          </p:nvPr>
        </p:nvSpPr>
        <p:spPr/>
        <p:txBody>
          <a:bodyPr/>
          <a:lstStyle/>
          <a:p>
            <a:r>
              <a:rPr lang="hr-HR" dirty="0" err="1"/>
              <a:t>bastet</a:t>
            </a:r>
            <a:endParaRPr lang="hr-HR" dirty="0"/>
          </a:p>
        </p:txBody>
      </p:sp>
      <p:sp>
        <p:nvSpPr>
          <p:cNvPr id="8" name="Rezervirano mjesto sadržaja 7">
            <a:extLst>
              <a:ext uri="{FF2B5EF4-FFF2-40B4-BE49-F238E27FC236}">
                <a16:creationId xmlns:a16="http://schemas.microsoft.com/office/drawing/2014/main" id="{B360BCFE-5187-4946-AC62-E3B13D88EA39}"/>
              </a:ext>
            </a:extLst>
          </p:cNvPr>
          <p:cNvSpPr>
            <a:spLocks noGrp="1"/>
          </p:cNvSpPr>
          <p:nvPr>
            <p:ph idx="1"/>
          </p:nvPr>
        </p:nvSpPr>
        <p:spPr>
          <a:xfrm>
            <a:off x="1024128" y="1818640"/>
            <a:ext cx="9720073" cy="4490720"/>
          </a:xfrm>
        </p:spPr>
        <p:txBody>
          <a:bodyPr>
            <a:normAutofit/>
          </a:bodyPr>
          <a:lstStyle/>
          <a:p>
            <a:r>
              <a:rPr lang="hr-HR" b="1" dirty="0" err="1"/>
              <a:t>Bast</a:t>
            </a:r>
            <a:r>
              <a:rPr lang="hr-HR" dirty="0"/>
              <a:t> (</a:t>
            </a:r>
            <a:r>
              <a:rPr lang="hr-HR" b="1" dirty="0" err="1"/>
              <a:t>Bastet</a:t>
            </a:r>
            <a:r>
              <a:rPr lang="hr-HR" dirty="0"/>
              <a:t>, </a:t>
            </a:r>
            <a:r>
              <a:rPr lang="hr-HR" b="1" dirty="0" err="1"/>
              <a:t>Baset</a:t>
            </a:r>
            <a:r>
              <a:rPr lang="hr-HR" dirty="0"/>
              <a:t>, </a:t>
            </a:r>
            <a:r>
              <a:rPr lang="hr-HR" b="1" dirty="0" err="1"/>
              <a:t>Ubasti</a:t>
            </a:r>
            <a:r>
              <a:rPr lang="hr-HR" dirty="0"/>
              <a:t> ili </a:t>
            </a:r>
            <a:r>
              <a:rPr lang="hr-HR" b="1" dirty="0" err="1"/>
              <a:t>Pasht</a:t>
            </a:r>
            <a:r>
              <a:rPr lang="hr-HR" dirty="0"/>
              <a:t>) je </a:t>
            </a:r>
            <a:r>
              <a:rPr lang="hr-HR" dirty="0">
                <a:hlinkClick r:id="rId2" tooltip="Stari Egipat"/>
              </a:rPr>
              <a:t>staroegipatska</a:t>
            </a:r>
            <a:r>
              <a:rPr lang="hr-HR" dirty="0"/>
              <a:t> boginja-mačka, sunčano božanstvo i boginja rata. Bila je poštovana za vreme </a:t>
            </a:r>
            <a:r>
              <a:rPr lang="hr-HR" dirty="0">
                <a:hlinkClick r:id="rId3" tooltip="Druga egipatska dinastija"/>
              </a:rPr>
              <a:t>Druge dinastije</a:t>
            </a:r>
            <a:r>
              <a:rPr lang="hr-HR" dirty="0"/>
              <a:t>. </a:t>
            </a:r>
            <a:r>
              <a:rPr lang="hr-HR" dirty="0" err="1"/>
              <a:t>Sedište</a:t>
            </a:r>
            <a:r>
              <a:rPr lang="hr-HR" dirty="0"/>
              <a:t> </a:t>
            </a:r>
            <a:r>
              <a:rPr lang="hr-HR" dirty="0">
                <a:hlinkClick r:id="rId4" tooltip="Kult"/>
              </a:rPr>
              <a:t>kulta</a:t>
            </a:r>
            <a:r>
              <a:rPr lang="hr-HR" dirty="0"/>
              <a:t> bilo je u Per </a:t>
            </a:r>
            <a:r>
              <a:rPr lang="hr-HR" dirty="0" err="1"/>
              <a:t>Bastu</a:t>
            </a:r>
            <a:r>
              <a:rPr lang="hr-HR" dirty="0"/>
              <a:t> (</a:t>
            </a:r>
            <a:r>
              <a:rPr lang="hr-HR" dirty="0">
                <a:hlinkClick r:id="rId5" tooltip="Grčki jezik"/>
              </a:rPr>
              <a:t>grčki</a:t>
            </a:r>
            <a:r>
              <a:rPr lang="hr-HR" dirty="0"/>
              <a:t> </a:t>
            </a:r>
            <a:r>
              <a:rPr lang="hr-HR" dirty="0" err="1"/>
              <a:t>Bubastis</a:t>
            </a:r>
            <a:r>
              <a:rPr lang="hr-HR" dirty="0"/>
              <a:t>), koji je dobio ime po boginji </a:t>
            </a:r>
            <a:r>
              <a:rPr lang="hr-HR" dirty="0" err="1"/>
              <a:t>Bast</a:t>
            </a:r>
            <a:r>
              <a:rPr lang="hr-HR" dirty="0"/>
              <a:t>. U početku je smatrana zaštitnicom </a:t>
            </a:r>
            <a:r>
              <a:rPr lang="hr-HR" dirty="0">
                <a:hlinkClick r:id="rId6" tooltip="Donji Egipat"/>
              </a:rPr>
              <a:t>Donjeg Egipta</a:t>
            </a:r>
            <a:r>
              <a:rPr lang="hr-HR" dirty="0"/>
              <a:t> i prikazivana kao </a:t>
            </a:r>
            <a:r>
              <a:rPr lang="hr-HR" dirty="0">
                <a:hlinkClick r:id="rId7" tooltip="Lav"/>
              </a:rPr>
              <a:t>lavica</a:t>
            </a:r>
            <a:r>
              <a:rPr lang="hr-HR" dirty="0"/>
              <a:t>. Smatrana je čuvarom </a:t>
            </a:r>
            <a:r>
              <a:rPr lang="hr-HR" dirty="0">
                <a:hlinkClick r:id="rId8" tooltip="Faraon"/>
              </a:rPr>
              <a:t>faraona</a:t>
            </a:r>
            <a:r>
              <a:rPr lang="hr-HR" dirty="0"/>
              <a:t> i najvišeg muškog božanstva — </a:t>
            </a:r>
            <a:r>
              <a:rPr lang="hr-HR" dirty="0">
                <a:hlinkClick r:id="rId9" tooltip="Ra"/>
              </a:rPr>
              <a:t>Ra</a:t>
            </a:r>
            <a:r>
              <a:rPr lang="hr-HR" dirty="0"/>
              <a:t>.</a:t>
            </a:r>
          </a:p>
          <a:p>
            <a:r>
              <a:rPr lang="hr-HR" dirty="0"/>
              <a:t>Tokom kasnijih dinastija, </a:t>
            </a:r>
            <a:r>
              <a:rPr lang="hr-HR" dirty="0" err="1"/>
              <a:t>sveštenici</a:t>
            </a:r>
            <a:r>
              <a:rPr lang="hr-HR" dirty="0"/>
              <a:t> </a:t>
            </a:r>
            <a:r>
              <a:rPr lang="hr-HR" dirty="0" err="1">
                <a:hlinkClick r:id="rId10" tooltip="Amun"/>
              </a:rPr>
              <a:t>Amuna</a:t>
            </a:r>
            <a:r>
              <a:rPr lang="hr-HR" dirty="0"/>
              <a:t> nazvali su je </a:t>
            </a:r>
            <a:r>
              <a:rPr lang="hr-HR" dirty="0" err="1"/>
              <a:t>Bastet</a:t>
            </a:r>
            <a:r>
              <a:rPr lang="hr-HR" dirty="0"/>
              <a:t>, a njena uloga se vremenom umanjivala, jer je ulogu boginje rata preuzimala </a:t>
            </a:r>
            <a:r>
              <a:rPr lang="hr-HR" dirty="0" err="1">
                <a:hlinkClick r:id="rId11" tooltip="Sekhmet (stranica ne postoji)"/>
              </a:rPr>
              <a:t>Sekhmet</a:t>
            </a:r>
            <a:r>
              <a:rPr lang="hr-HR" dirty="0"/>
              <a:t>, </a:t>
            </a:r>
            <a:r>
              <a:rPr lang="hr-HR" dirty="0" err="1"/>
              <a:t>takođe</a:t>
            </a:r>
            <a:r>
              <a:rPr lang="hr-HR" dirty="0"/>
              <a:t> boginja lavica.</a:t>
            </a:r>
          </a:p>
          <a:p>
            <a:r>
              <a:rPr lang="hr-HR" dirty="0"/>
              <a:t>U </a:t>
            </a:r>
            <a:r>
              <a:rPr lang="hr-HR" u="sng" dirty="0">
                <a:hlinkClick r:id="rId12"/>
              </a:rPr>
              <a:t>grčkoj mitologiji</a:t>
            </a:r>
            <a:r>
              <a:rPr lang="hr-HR" dirty="0"/>
              <a:t> </a:t>
            </a:r>
            <a:r>
              <a:rPr lang="hr-HR" dirty="0" err="1"/>
              <a:t>Bast</a:t>
            </a:r>
            <a:r>
              <a:rPr lang="hr-HR" dirty="0"/>
              <a:t> je poznata kao </a:t>
            </a:r>
            <a:r>
              <a:rPr lang="hr-HR" dirty="0" err="1">
                <a:hlinkClick r:id="rId13" tooltip="Aelurus (stranica ne postoji)"/>
              </a:rPr>
              <a:t>Aelurus</a:t>
            </a:r>
            <a:r>
              <a:rPr lang="hr-HR" dirty="0"/>
              <a:t> (</a:t>
            </a:r>
            <a:r>
              <a:rPr lang="hr-HR" dirty="0">
                <a:hlinkClick r:id="rId5" tooltip="Grčki jezik"/>
              </a:rPr>
              <a:t>grč.</a:t>
            </a:r>
            <a:r>
              <a:rPr lang="hr-HR" dirty="0"/>
              <a:t> mačka) i njenu ulogu sunčanog božanstva su </a:t>
            </a:r>
            <a:r>
              <a:rPr lang="hr-HR" dirty="0" err="1"/>
              <a:t>promenili</a:t>
            </a:r>
            <a:r>
              <a:rPr lang="hr-HR" dirty="0"/>
              <a:t>, tako da je postala boginja </a:t>
            </a:r>
            <a:r>
              <a:rPr lang="hr-HR" dirty="0" err="1"/>
              <a:t>Meseca</a:t>
            </a:r>
            <a:r>
              <a:rPr lang="hr-HR" dirty="0"/>
              <a:t>. Grci su </a:t>
            </a:r>
            <a:r>
              <a:rPr lang="hr-HR" dirty="0" err="1"/>
              <a:t>poistovetili</a:t>
            </a:r>
            <a:r>
              <a:rPr lang="hr-HR" dirty="0"/>
              <a:t> </a:t>
            </a:r>
            <a:r>
              <a:rPr lang="hr-HR" dirty="0" err="1"/>
              <a:t>Bast</a:t>
            </a:r>
            <a:r>
              <a:rPr lang="hr-HR" dirty="0"/>
              <a:t> sa boginjom </a:t>
            </a:r>
            <a:r>
              <a:rPr lang="hr-HR" dirty="0">
                <a:hlinkClick r:id="rId14" tooltip="Artemida"/>
              </a:rPr>
              <a:t>Artemidom</a:t>
            </a:r>
            <a:r>
              <a:rPr lang="hr-HR" dirty="0"/>
              <a:t>, smatrali su je </a:t>
            </a:r>
            <a:r>
              <a:rPr lang="hr-HR" dirty="0" err="1">
                <a:hlinkClick r:id="rId15" tooltip="Horus"/>
              </a:rPr>
              <a:t>Horusovom</a:t>
            </a:r>
            <a:r>
              <a:rPr lang="hr-HR" dirty="0"/>
              <a:t> sestrom, a kasnije kćerkom </a:t>
            </a:r>
            <a:r>
              <a:rPr lang="hr-HR" dirty="0">
                <a:hlinkClick r:id="rId16" tooltip="Oziris"/>
              </a:rPr>
              <a:t>Ozirisa</a:t>
            </a:r>
            <a:r>
              <a:rPr lang="hr-HR" dirty="0"/>
              <a:t> i </a:t>
            </a:r>
            <a:r>
              <a:rPr lang="hr-HR" dirty="0" err="1">
                <a:hlinkClick r:id="rId17" tooltip="Izida"/>
              </a:rPr>
              <a:t>Izide</a:t>
            </a:r>
            <a:r>
              <a:rPr lang="hr-HR" dirty="0"/>
              <a:t>.</a:t>
            </a:r>
          </a:p>
          <a:p>
            <a:endParaRPr lang="hr-HR" dirty="0"/>
          </a:p>
        </p:txBody>
      </p:sp>
    </p:spTree>
    <p:extLst>
      <p:ext uri="{BB962C8B-B14F-4D97-AF65-F5344CB8AC3E}">
        <p14:creationId xmlns:p14="http://schemas.microsoft.com/office/powerpoint/2010/main" val="212113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D8E82F-4272-47DC-BEEF-BB836368FEC4}"/>
              </a:ext>
            </a:extLst>
          </p:cNvPr>
          <p:cNvSpPr>
            <a:spLocks noGrp="1"/>
          </p:cNvSpPr>
          <p:nvPr>
            <p:ph type="title"/>
          </p:nvPr>
        </p:nvSpPr>
        <p:spPr>
          <a:xfrm>
            <a:off x="1024128" y="585216"/>
            <a:ext cx="5902061" cy="1499616"/>
          </a:xfrm>
        </p:spPr>
        <p:txBody>
          <a:bodyPr>
            <a:normAutofit/>
          </a:bodyPr>
          <a:lstStyle/>
          <a:p>
            <a:endParaRPr lang="hr-HR" dirty="0"/>
          </a:p>
        </p:txBody>
      </p:sp>
      <p:sp>
        <p:nvSpPr>
          <p:cNvPr id="3" name="Rezervirano mjesto sadržaja 2">
            <a:extLst>
              <a:ext uri="{FF2B5EF4-FFF2-40B4-BE49-F238E27FC236}">
                <a16:creationId xmlns:a16="http://schemas.microsoft.com/office/drawing/2014/main" id="{CB45C5B8-3A4D-442D-8448-868051498605}"/>
              </a:ext>
            </a:extLst>
          </p:cNvPr>
          <p:cNvSpPr>
            <a:spLocks noGrp="1"/>
          </p:cNvSpPr>
          <p:nvPr>
            <p:ph idx="1"/>
          </p:nvPr>
        </p:nvSpPr>
        <p:spPr>
          <a:xfrm>
            <a:off x="1024128" y="812800"/>
            <a:ext cx="5902061" cy="5405120"/>
          </a:xfrm>
        </p:spPr>
        <p:txBody>
          <a:bodyPr>
            <a:normAutofit/>
          </a:bodyPr>
          <a:lstStyle/>
          <a:p>
            <a:r>
              <a:rPr lang="hr-HR" sz="2000" dirty="0"/>
              <a:t>Mačke su izuzetno poštovane životinje u Starom Egiptu, često su bile ukrašavane </a:t>
            </a:r>
            <a:r>
              <a:rPr lang="hr-HR" sz="2000" dirty="0">
                <a:hlinkClick r:id="rId2" tooltip="Nakit"/>
              </a:rPr>
              <a:t>nakitom</a:t>
            </a:r>
            <a:r>
              <a:rPr lang="hr-HR" sz="2000" dirty="0"/>
              <a:t> i jele su zajedno sa ljudima, ponekad iz istog tanjura. </a:t>
            </a:r>
            <a:r>
              <a:rPr lang="hr-HR" sz="2000" dirty="0" err="1"/>
              <a:t>Bast</a:t>
            </a:r>
            <a:r>
              <a:rPr lang="hr-HR" sz="2000" dirty="0"/>
              <a:t> je bila boginja mačaka, predstavljena u hramovima u kojima su mačke </a:t>
            </a:r>
            <a:r>
              <a:rPr lang="hr-HR" sz="2000" dirty="0">
                <a:hlinkClick r:id="rId3" tooltip="Mumija"/>
              </a:rPr>
              <a:t>mumificirane</a:t>
            </a:r>
            <a:r>
              <a:rPr lang="hr-HR" sz="2000" dirty="0"/>
              <a:t> i </a:t>
            </a:r>
            <a:r>
              <a:rPr lang="hr-HR" sz="2000" dirty="0">
                <a:hlinkClick r:id="rId4" tooltip="Sahrana"/>
              </a:rPr>
              <a:t>sahranjivane</a:t>
            </a:r>
            <a:r>
              <a:rPr lang="hr-HR" sz="2000" dirty="0"/>
              <a:t>. U </a:t>
            </a:r>
            <a:r>
              <a:rPr lang="hr-HR" sz="2000" dirty="0">
                <a:hlinkClick r:id="rId5" tooltip="Hram"/>
              </a:rPr>
              <a:t>hramu</a:t>
            </a:r>
            <a:r>
              <a:rPr lang="hr-HR" sz="2000" dirty="0"/>
              <a:t> </a:t>
            </a:r>
            <a:r>
              <a:rPr lang="hr-HR" sz="2000" dirty="0" err="1"/>
              <a:t>Bast</a:t>
            </a:r>
            <a:r>
              <a:rPr lang="hr-HR" sz="2000" dirty="0"/>
              <a:t> u </a:t>
            </a:r>
            <a:r>
              <a:rPr lang="hr-HR" sz="2000" dirty="0">
                <a:hlinkClick r:id="rId6" tooltip="Per Bast (stranica ne postoji)"/>
              </a:rPr>
              <a:t>Per </a:t>
            </a:r>
            <a:r>
              <a:rPr lang="hr-HR" sz="2000" dirty="0" err="1">
                <a:hlinkClick r:id="rId6" tooltip="Per Bast (stranica ne postoji)"/>
              </a:rPr>
              <a:t>Bastu</a:t>
            </a:r>
            <a:r>
              <a:rPr lang="hr-HR" sz="2000" dirty="0"/>
              <a:t> otkriveno je više od 300.000 mumificiranih mačaka.</a:t>
            </a:r>
          </a:p>
          <a:p>
            <a:r>
              <a:rPr lang="hr-HR" sz="2000" dirty="0"/>
              <a:t>Tokom </a:t>
            </a:r>
            <a:r>
              <a:rPr lang="hr-HR" sz="2000" dirty="0">
                <a:hlinkClick r:id="rId7" tooltip="Novo Carstvo (stranica ne postoji)"/>
              </a:rPr>
              <a:t>Novog Carstva</a:t>
            </a:r>
            <a:r>
              <a:rPr lang="hr-HR" sz="2000" dirty="0"/>
              <a:t> kada je </a:t>
            </a:r>
            <a:r>
              <a:rPr lang="hr-HR" sz="2000" dirty="0" err="1">
                <a:hlinkClick r:id="rId8" tooltip="Maahes"/>
              </a:rPr>
              <a:t>Maahes</a:t>
            </a:r>
            <a:r>
              <a:rPr lang="hr-HR" sz="2000" dirty="0"/>
              <a:t>, </a:t>
            </a:r>
            <a:r>
              <a:rPr lang="hr-HR" sz="2000" dirty="0" err="1">
                <a:hlinkClick r:id="rId9" tooltip="Numibija (stranica ne postoji)"/>
              </a:rPr>
              <a:t>numibijsko</a:t>
            </a:r>
            <a:r>
              <a:rPr lang="hr-HR" sz="2000" dirty="0"/>
              <a:t> božanstvo postalo </a:t>
            </a:r>
            <a:r>
              <a:rPr lang="hr-HR" sz="2000" dirty="0" err="1"/>
              <a:t>deo</a:t>
            </a:r>
            <a:r>
              <a:rPr lang="hr-HR" sz="2000" dirty="0"/>
              <a:t> </a:t>
            </a:r>
            <a:r>
              <a:rPr lang="hr-HR" sz="2000" dirty="0">
                <a:hlinkClick r:id="rId10" tooltip="Egipatska religija"/>
              </a:rPr>
              <a:t>egipatske mitologije</a:t>
            </a:r>
            <a:r>
              <a:rPr lang="hr-HR" sz="2000" dirty="0"/>
              <a:t>, u Donjem Egiptu je </a:t>
            </a:r>
            <a:r>
              <a:rPr lang="hr-HR" sz="2000" dirty="0" err="1"/>
              <a:t>Bast</a:t>
            </a:r>
            <a:r>
              <a:rPr lang="hr-HR" sz="2000" dirty="0"/>
              <a:t> preuzela ulogu njegove majke, dok je u Gornjem tu ulogu nosila </a:t>
            </a:r>
            <a:r>
              <a:rPr lang="hr-HR" sz="2000" dirty="0" err="1">
                <a:hlinkClick r:id="rId11" tooltip="Sekhmet (stranica ne postoji)"/>
              </a:rPr>
              <a:t>Sekhmet</a:t>
            </a:r>
            <a:r>
              <a:rPr lang="hr-HR" sz="2000" dirty="0"/>
              <a:t>.</a:t>
            </a:r>
          </a:p>
          <a:p>
            <a:r>
              <a:rPr lang="hr-HR" sz="2000" dirty="0" err="1"/>
              <a:t>Bast</a:t>
            </a:r>
            <a:r>
              <a:rPr lang="hr-HR" sz="2000" dirty="0"/>
              <a:t> je bila </a:t>
            </a:r>
            <a:r>
              <a:rPr lang="hr-HR" sz="2000" dirty="0" err="1"/>
              <a:t>ćerka</a:t>
            </a:r>
            <a:r>
              <a:rPr lang="hr-HR" sz="2000" dirty="0"/>
              <a:t> </a:t>
            </a:r>
            <a:r>
              <a:rPr lang="hr-HR" sz="2000" dirty="0">
                <a:hlinkClick r:id="rId12" tooltip="Ra"/>
              </a:rPr>
              <a:t>Amon</a:t>
            </a:r>
            <a:r>
              <a:rPr lang="hr-HR" sz="2000" dirty="0"/>
              <a:t> </a:t>
            </a:r>
            <a:r>
              <a:rPr lang="hr-HR" sz="2000" dirty="0">
                <a:hlinkClick r:id="rId12" tooltip="Ra"/>
              </a:rPr>
              <a:t>Ra</a:t>
            </a:r>
            <a:r>
              <a:rPr lang="hr-HR" sz="2000" dirty="0"/>
              <a:t>, bila je u vezi sa boginjom </a:t>
            </a:r>
            <a:r>
              <a:rPr lang="hr-HR" sz="2000" dirty="0">
                <a:hlinkClick r:id="rId13" tooltip="Kobre"/>
              </a:rPr>
              <a:t>kobrom</a:t>
            </a:r>
            <a:r>
              <a:rPr lang="hr-HR" sz="2000" dirty="0"/>
              <a:t> </a:t>
            </a:r>
            <a:r>
              <a:rPr lang="hr-HR" sz="2000" dirty="0" err="1">
                <a:hlinkClick r:id="rId14" tooltip="Vadžet (stranica ne postoji)"/>
              </a:rPr>
              <a:t>Vadžet</a:t>
            </a:r>
            <a:r>
              <a:rPr lang="hr-HR" sz="2000" dirty="0"/>
              <a:t> Donjeg Egipta, slično kao </a:t>
            </a:r>
            <a:r>
              <a:rPr lang="hr-HR" sz="2000" dirty="0" err="1">
                <a:hlinkClick r:id="rId15" tooltip="Nekhmet (stranica ne postoji)"/>
              </a:rPr>
              <a:t>Nekhmet</a:t>
            </a:r>
            <a:r>
              <a:rPr lang="hr-HR" sz="2000" dirty="0"/>
              <a:t> i </a:t>
            </a:r>
            <a:r>
              <a:rPr lang="hr-HR" sz="2000" dirty="0" err="1">
                <a:hlinkClick r:id="rId11" tooltip="Sekhmet (stranica ne postoji)"/>
              </a:rPr>
              <a:t>Sekhmet</a:t>
            </a:r>
            <a:r>
              <a:rPr lang="hr-HR" sz="2000" dirty="0"/>
              <a:t> u Gornjem Egiptu.</a:t>
            </a:r>
          </a:p>
          <a:p>
            <a:r>
              <a:rPr lang="hr-HR" sz="2000" dirty="0" err="1"/>
              <a:t>Bast</a:t>
            </a:r>
            <a:r>
              <a:rPr lang="hr-HR" sz="2000" dirty="0"/>
              <a:t> je vremenom postala i boginja </a:t>
            </a:r>
            <a:r>
              <a:rPr lang="hr-HR" sz="2000" dirty="0">
                <a:hlinkClick r:id="rId16" tooltip="Parfem"/>
              </a:rPr>
              <a:t>parfema</a:t>
            </a:r>
            <a:r>
              <a:rPr lang="hr-HR" sz="2000" dirty="0"/>
              <a:t> i dobila nadimak zaštitnice </a:t>
            </a:r>
            <a:r>
              <a:rPr lang="hr-HR" sz="2000" dirty="0">
                <a:hlinkClick r:id="rId17" tooltip="Miris"/>
              </a:rPr>
              <a:t>mirisa</a:t>
            </a:r>
            <a:r>
              <a:rPr lang="hr-HR" sz="2000" dirty="0"/>
              <a:t>.</a:t>
            </a:r>
          </a:p>
        </p:txBody>
      </p:sp>
      <p:pic>
        <p:nvPicPr>
          <p:cNvPr id="4" name="Picture 4">
            <a:extLst>
              <a:ext uri="{FF2B5EF4-FFF2-40B4-BE49-F238E27FC236}">
                <a16:creationId xmlns:a16="http://schemas.microsoft.com/office/drawing/2014/main" id="{A869B2F2-0ECB-4139-A520-85AAA2CB8AD2}"/>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7941493" y="640080"/>
            <a:ext cx="322120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68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F1FD623-1B60-4EA2-A367-9165AD57EA45}"/>
              </a:ext>
            </a:extLst>
          </p:cNvPr>
          <p:cNvSpPr>
            <a:spLocks noGrp="1"/>
          </p:cNvSpPr>
          <p:nvPr>
            <p:ph type="title"/>
          </p:nvPr>
        </p:nvSpPr>
        <p:spPr>
          <a:xfrm>
            <a:off x="524256" y="4767072"/>
            <a:ext cx="6594189" cy="1625210"/>
          </a:xfrm>
        </p:spPr>
        <p:txBody>
          <a:bodyPr>
            <a:normAutofit/>
          </a:bodyPr>
          <a:lstStyle/>
          <a:p>
            <a:pPr algn="r"/>
            <a:endParaRPr lang="hr-HR">
              <a:solidFill>
                <a:srgbClr val="FFFFFF"/>
              </a:solidFill>
            </a:endParaRPr>
          </a:p>
        </p:txBody>
      </p:sp>
      <p:pic>
        <p:nvPicPr>
          <p:cNvPr id="4" name="Picture 2" descr="Levom pomaga boginja Bastet">
            <a:extLst>
              <a:ext uri="{FF2B5EF4-FFF2-40B4-BE49-F238E27FC236}">
                <a16:creationId xmlns:a16="http://schemas.microsoft.com/office/drawing/2014/main" id="{4F482C12-B4B5-48CD-AD68-6398E8A137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78"/>
          <a:stretch/>
        </p:blipFill>
        <p:spPr bwMode="auto">
          <a:xfrm>
            <a:off x="327547" y="321732"/>
            <a:ext cx="7058306" cy="60705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96D56C88-0DCC-4EBB-9E15-F0763DA509FC}"/>
              </a:ext>
            </a:extLst>
          </p:cNvPr>
          <p:cNvSpPr>
            <a:spLocks noGrp="1"/>
          </p:cNvSpPr>
          <p:nvPr>
            <p:ph idx="1"/>
          </p:nvPr>
        </p:nvSpPr>
        <p:spPr>
          <a:xfrm>
            <a:off x="8029319" y="917725"/>
            <a:ext cx="3424739" cy="4852362"/>
          </a:xfrm>
        </p:spPr>
        <p:txBody>
          <a:bodyPr anchor="ctr">
            <a:normAutofit/>
          </a:bodyPr>
          <a:lstStyle/>
          <a:p>
            <a:r>
              <a:rPr lang="hr-HR" sz="2000" dirty="0">
                <a:solidFill>
                  <a:srgbClr val="FFFFFF"/>
                </a:solidFill>
              </a:rPr>
              <a:t> Kada je u međuvremenu </a:t>
            </a:r>
            <a:r>
              <a:rPr lang="hr-HR" sz="2000" dirty="0" err="1">
                <a:solidFill>
                  <a:srgbClr val="FFFFFF"/>
                </a:solidFill>
              </a:rPr>
              <a:t>Anubis</a:t>
            </a:r>
            <a:r>
              <a:rPr lang="hr-HR" sz="2000" dirty="0">
                <a:solidFill>
                  <a:srgbClr val="FFFFFF"/>
                </a:solidFill>
              </a:rPr>
              <a:t> postao bog </a:t>
            </a:r>
            <a:r>
              <a:rPr lang="hr-HR" sz="2000" dirty="0">
                <a:solidFill>
                  <a:srgbClr val="FFFFFF"/>
                </a:solidFill>
                <a:hlinkClick r:id="rId3" tooltip="Balsamovanje (stranica ne postoji)"/>
              </a:rPr>
              <a:t>balzamiranja</a:t>
            </a:r>
            <a:r>
              <a:rPr lang="hr-HR" sz="2000" dirty="0">
                <a:solidFill>
                  <a:srgbClr val="FFFFFF"/>
                </a:solidFill>
              </a:rPr>
              <a:t>, </a:t>
            </a:r>
            <a:r>
              <a:rPr lang="hr-HR" sz="2000" dirty="0" err="1">
                <a:solidFill>
                  <a:srgbClr val="FFFFFF"/>
                </a:solidFill>
              </a:rPr>
              <a:t>Bast</a:t>
            </a:r>
            <a:r>
              <a:rPr lang="hr-HR" sz="2000" dirty="0">
                <a:solidFill>
                  <a:srgbClr val="FFFFFF"/>
                </a:solidFill>
              </a:rPr>
              <a:t> je kao boginja masti, smatrana njegovom ženom. Best je smatrana i </a:t>
            </a:r>
            <a:r>
              <a:rPr lang="hr-HR" sz="2000" dirty="0" err="1">
                <a:solidFill>
                  <a:srgbClr val="FFFFFF"/>
                </a:solidFill>
              </a:rPr>
              <a:t>Anubisovom</a:t>
            </a:r>
            <a:r>
              <a:rPr lang="hr-HR" sz="2000" dirty="0">
                <a:solidFill>
                  <a:srgbClr val="FFFFFF"/>
                </a:solidFill>
              </a:rPr>
              <a:t> majkom, dok ovo </a:t>
            </a:r>
            <a:r>
              <a:rPr lang="hr-HR" sz="2000" dirty="0" err="1">
                <a:solidFill>
                  <a:srgbClr val="FFFFFF"/>
                </a:solidFill>
              </a:rPr>
              <a:t>verovanje</a:t>
            </a:r>
            <a:r>
              <a:rPr lang="hr-HR" sz="2000" dirty="0">
                <a:solidFill>
                  <a:srgbClr val="FFFFFF"/>
                </a:solidFill>
              </a:rPr>
              <a:t> nije </a:t>
            </a:r>
            <a:r>
              <a:rPr lang="hr-HR" sz="2000" dirty="0" err="1">
                <a:solidFill>
                  <a:srgbClr val="FFFFFF"/>
                </a:solidFill>
              </a:rPr>
              <a:t>promenjeno</a:t>
            </a:r>
            <a:r>
              <a:rPr lang="hr-HR" sz="2000" dirty="0">
                <a:solidFill>
                  <a:srgbClr val="FFFFFF"/>
                </a:solidFill>
              </a:rPr>
              <a:t> i </a:t>
            </a:r>
            <a:r>
              <a:rPr lang="hr-HR" sz="2000" dirty="0" err="1">
                <a:solidFill>
                  <a:srgbClr val="FFFFFF"/>
                </a:solidFill>
              </a:rPr>
              <a:t>Anubis</a:t>
            </a:r>
            <a:r>
              <a:rPr lang="hr-HR" sz="2000" dirty="0">
                <a:solidFill>
                  <a:srgbClr val="FFFFFF"/>
                </a:solidFill>
              </a:rPr>
              <a:t> je postao </a:t>
            </a:r>
            <a:r>
              <a:rPr lang="hr-HR" sz="2000" dirty="0" err="1">
                <a:solidFill>
                  <a:srgbClr val="FFFFFF"/>
                </a:solidFill>
                <a:hlinkClick r:id="rId4" tooltip="Nefertiti"/>
              </a:rPr>
              <a:t>Nefertitin</a:t>
            </a:r>
            <a:r>
              <a:rPr lang="hr-HR" sz="2000" dirty="0">
                <a:solidFill>
                  <a:srgbClr val="FFFFFF"/>
                </a:solidFill>
              </a:rPr>
              <a:t> sin.</a:t>
            </a:r>
          </a:p>
          <a:p>
            <a:r>
              <a:rPr lang="hr-HR" sz="2000" dirty="0">
                <a:solidFill>
                  <a:srgbClr val="FFFFFF"/>
                </a:solidFill>
              </a:rPr>
              <a:t>Budući da domaće mačke imaju nježan i zaštitnički odnos prema potomcima, </a:t>
            </a:r>
            <a:r>
              <a:rPr lang="hr-HR" sz="2000" dirty="0" err="1">
                <a:solidFill>
                  <a:srgbClr val="FFFFFF"/>
                </a:solidFill>
              </a:rPr>
              <a:t>Bast</a:t>
            </a:r>
            <a:r>
              <a:rPr lang="hr-HR" sz="2000" dirty="0">
                <a:solidFill>
                  <a:srgbClr val="FFFFFF"/>
                </a:solidFill>
              </a:rPr>
              <a:t> se smatrala dobrom majkom i prikazivana je u društvo velikog broja mačića. </a:t>
            </a:r>
          </a:p>
          <a:p>
            <a:endParaRPr lang="hr-HR" sz="1700" dirty="0">
              <a:solidFill>
                <a:srgbClr val="FFFFFF"/>
              </a:solidFill>
            </a:endParaRPr>
          </a:p>
        </p:txBody>
      </p:sp>
    </p:spTree>
    <p:extLst>
      <p:ext uri="{BB962C8B-B14F-4D97-AF65-F5344CB8AC3E}">
        <p14:creationId xmlns:p14="http://schemas.microsoft.com/office/powerpoint/2010/main" val="207104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4328B8-2624-4B9D-8BE0-9DC5726F4739}"/>
              </a:ext>
            </a:extLst>
          </p:cNvPr>
          <p:cNvSpPr>
            <a:spLocks noGrp="1"/>
          </p:cNvSpPr>
          <p:nvPr>
            <p:ph type="title"/>
          </p:nvPr>
        </p:nvSpPr>
        <p:spPr/>
        <p:txBody>
          <a:bodyPr/>
          <a:lstStyle/>
          <a:p>
            <a:r>
              <a:rPr lang="hr-HR" dirty="0" err="1"/>
              <a:t>Mut</a:t>
            </a:r>
            <a:r>
              <a:rPr lang="hr-HR" dirty="0"/>
              <a:t>, MAAT ili majka božica</a:t>
            </a:r>
          </a:p>
        </p:txBody>
      </p:sp>
      <p:sp>
        <p:nvSpPr>
          <p:cNvPr id="3" name="Rezervirano mjesto sadržaja 2">
            <a:extLst>
              <a:ext uri="{FF2B5EF4-FFF2-40B4-BE49-F238E27FC236}">
                <a16:creationId xmlns:a16="http://schemas.microsoft.com/office/drawing/2014/main" id="{9EFBDC42-A580-41D5-AD7A-3BC31BA99C10}"/>
              </a:ext>
            </a:extLst>
          </p:cNvPr>
          <p:cNvSpPr>
            <a:spLocks noGrp="1"/>
          </p:cNvSpPr>
          <p:nvPr>
            <p:ph idx="1"/>
          </p:nvPr>
        </p:nvSpPr>
        <p:spPr/>
        <p:txBody>
          <a:bodyPr>
            <a:normAutofit lnSpcReduction="10000"/>
          </a:bodyPr>
          <a:lstStyle/>
          <a:p>
            <a:r>
              <a:rPr lang="hr-HR" dirty="0"/>
              <a:t>Nosi dvije krune na glavi, jedna predstavlja Gornji a jedna Donji Egipat</a:t>
            </a:r>
          </a:p>
          <a:p>
            <a:r>
              <a:rPr lang="hr-HR" dirty="0"/>
              <a:t>Opisana je kao ona koja rađa ali nije i rođena</a:t>
            </a:r>
          </a:p>
          <a:p>
            <a:r>
              <a:rPr lang="hr-HR" dirty="0"/>
              <a:t>Ponekad se prikazuje </a:t>
            </a:r>
            <a:r>
              <a:rPr lang="hr-HR" dirty="0" err="1"/>
              <a:t>kao</a:t>
            </a:r>
            <a:r>
              <a:rPr lang="hr-HR" b="1" dirty="0" err="1"/>
              <a:t>Mut</a:t>
            </a:r>
            <a:r>
              <a:rPr lang="hr-HR" dirty="0"/>
              <a:t> ("majka") je bila drevna </a:t>
            </a:r>
            <a:r>
              <a:rPr lang="hr-HR" dirty="0">
                <a:hlinkClick r:id="rId2" tooltip="Egipatska mitologija"/>
              </a:rPr>
              <a:t>egipatska</a:t>
            </a:r>
            <a:r>
              <a:rPr lang="hr-HR" dirty="0"/>
              <a:t> </a:t>
            </a:r>
            <a:r>
              <a:rPr lang="hr-HR" dirty="0">
                <a:hlinkClick r:id="rId3" tooltip="Boginja"/>
              </a:rPr>
              <a:t>božica</a:t>
            </a:r>
            <a:r>
              <a:rPr lang="hr-HR" dirty="0"/>
              <a:t> majka tijekom tisuća godina. Alternativni pravopis je </a:t>
            </a:r>
            <a:r>
              <a:rPr lang="hr-HR" b="1" dirty="0" err="1"/>
              <a:t>Mout</a:t>
            </a:r>
            <a:r>
              <a:rPr lang="hr-HR" dirty="0"/>
              <a:t>. Ona je što je češće moguće prikazana kao bijela </a:t>
            </a:r>
            <a:r>
              <a:rPr lang="hr-HR" dirty="0">
                <a:hlinkClick r:id="rId4" tooltip="Ptica"/>
              </a:rPr>
              <a:t>ptica</a:t>
            </a:r>
            <a:r>
              <a:rPr lang="hr-HR" dirty="0"/>
              <a:t> grabljivica. Ona je povezana s </a:t>
            </a:r>
            <a:r>
              <a:rPr lang="hr-HR" dirty="0">
                <a:hlinkClick r:id="rId5" tooltip="Voda"/>
              </a:rPr>
              <a:t>vodama</a:t>
            </a:r>
            <a:r>
              <a:rPr lang="hr-HR" dirty="0"/>
              <a:t> </a:t>
            </a:r>
            <a:r>
              <a:rPr lang="hr-HR" dirty="0" err="1">
                <a:hlinkClick r:id="rId6" tooltip="Nun"/>
              </a:rPr>
              <a:t>Nuna</a:t>
            </a:r>
            <a:r>
              <a:rPr lang="hr-HR" dirty="0"/>
              <a:t> iz kojih je sve rođeno kroz partenogenezu. Ona je također žena, s bijelom i crvenom krunom </a:t>
            </a:r>
            <a:r>
              <a:rPr lang="hr-HR" dirty="0">
                <a:hlinkClick r:id="rId7" tooltip="Egipat"/>
              </a:rPr>
              <a:t>Egipta</a:t>
            </a:r>
            <a:r>
              <a:rPr lang="hr-HR" dirty="0"/>
              <a:t>. Vladari Egipta su joj se klanjali na svoj način jer imaju pravo da vladaju kroz savez s </a:t>
            </a:r>
            <a:r>
              <a:rPr lang="hr-HR" dirty="0" err="1"/>
              <a:t>Mut</a:t>
            </a:r>
            <a:r>
              <a:rPr lang="hr-HR" dirty="0"/>
              <a:t>. Neki su joj naslovi: "Majka Svijeta", "</a:t>
            </a:r>
            <a:r>
              <a:rPr lang="hr-HR" dirty="0" err="1">
                <a:hlinkClick r:id="rId8" tooltip="Ra"/>
              </a:rPr>
              <a:t>Raovo</a:t>
            </a:r>
            <a:r>
              <a:rPr lang="hr-HR" dirty="0"/>
              <a:t> </a:t>
            </a:r>
            <a:r>
              <a:rPr lang="hr-HR" dirty="0">
                <a:hlinkClick r:id="rId9" tooltip="Oko"/>
              </a:rPr>
              <a:t>Oko</a:t>
            </a:r>
            <a:r>
              <a:rPr lang="hr-HR" dirty="0"/>
              <a:t>", "Kraljica </a:t>
            </a:r>
            <a:r>
              <a:rPr lang="hr-HR" dirty="0">
                <a:hlinkClick r:id="rId10" tooltip="Bog"/>
              </a:rPr>
              <a:t>Bogova</a:t>
            </a:r>
            <a:r>
              <a:rPr lang="hr-HR" dirty="0"/>
              <a:t>", "Dama iz </a:t>
            </a:r>
            <a:r>
              <a:rPr lang="hr-HR" dirty="0">
                <a:hlinkClick r:id="rId11" tooltip="Raj"/>
              </a:rPr>
              <a:t>Raja</a:t>
            </a:r>
            <a:r>
              <a:rPr lang="hr-HR" dirty="0"/>
              <a:t>", "Majka Bogova", a najljepši je "Ona koja rađa, ali rođena nije". </a:t>
            </a:r>
            <a:r>
              <a:rPr lang="hr-HR" dirty="0" err="1"/>
              <a:t>Mut</a:t>
            </a:r>
            <a:r>
              <a:rPr lang="hr-HR" dirty="0"/>
              <a:t> je bilo i ime za ženski </a:t>
            </a:r>
            <a:r>
              <a:rPr lang="hr-HR" dirty="0">
                <a:hlinkClick r:id="rId12" tooltip="Ocean"/>
              </a:rPr>
              <a:t>ocean</a:t>
            </a:r>
            <a:r>
              <a:rPr lang="hr-HR" dirty="0"/>
              <a:t> </a:t>
            </a:r>
            <a:r>
              <a:rPr lang="hr-HR" dirty="0" err="1">
                <a:hlinkClick r:id="rId13" tooltip="Naunet"/>
              </a:rPr>
              <a:t>Naunet</a:t>
            </a:r>
            <a:r>
              <a:rPr lang="hr-HR" dirty="0"/>
              <a:t>, u </a:t>
            </a:r>
            <a:r>
              <a:rPr lang="hr-HR" dirty="0" err="1">
                <a:hlinkClick r:id="rId14" tooltip="Ogdoada (još nenapisan)"/>
              </a:rPr>
              <a:t>Ogdoadi</a:t>
            </a:r>
            <a:r>
              <a:rPr lang="hr-HR" dirty="0"/>
              <a:t>, tijekom </a:t>
            </a:r>
            <a:r>
              <a:rPr lang="hr-HR" dirty="0">
                <a:hlinkClick r:id="rId15" tooltip="Staro kraljevstvo"/>
              </a:rPr>
              <a:t>Starog kraljevstva</a:t>
            </a:r>
            <a:r>
              <a:rPr lang="hr-HR" dirty="0"/>
              <a:t>. Međutim, razlika između majčinstva i kozmičkih voda kasnije će dovesti do odvajanja identiteta, i </a:t>
            </a:r>
            <a:r>
              <a:rPr lang="hr-HR" dirty="0" err="1"/>
              <a:t>Mut</a:t>
            </a:r>
            <a:r>
              <a:rPr lang="hr-HR" dirty="0"/>
              <a:t> dobiva aspekte stvoriteljske božice, jer je majka iz koje je nastao </a:t>
            </a:r>
            <a:r>
              <a:rPr lang="hr-HR" dirty="0">
                <a:hlinkClick r:id="rId16" tooltip="Svemir"/>
              </a:rPr>
              <a:t>svemir</a:t>
            </a:r>
            <a:r>
              <a:rPr lang="hr-HR" dirty="0"/>
              <a:t>, mačka, kobra, krava ili lavica</a:t>
            </a:r>
          </a:p>
        </p:txBody>
      </p:sp>
    </p:spTree>
    <p:extLst>
      <p:ext uri="{BB962C8B-B14F-4D97-AF65-F5344CB8AC3E}">
        <p14:creationId xmlns:p14="http://schemas.microsoft.com/office/powerpoint/2010/main" val="81416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A19D6A-7DB6-4269-B3DA-DDF8BA57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44AB6B4-9B45-41A1-933E-54F817049CDD}"/>
              </a:ext>
            </a:extLst>
          </p:cNvPr>
          <p:cNvSpPr>
            <a:spLocks noGrp="1"/>
          </p:cNvSpPr>
          <p:nvPr>
            <p:ph type="title"/>
          </p:nvPr>
        </p:nvSpPr>
        <p:spPr>
          <a:xfrm>
            <a:off x="1024129" y="585216"/>
            <a:ext cx="3779085" cy="1499616"/>
          </a:xfrm>
        </p:spPr>
        <p:txBody>
          <a:bodyPr>
            <a:normAutofit/>
          </a:bodyPr>
          <a:lstStyle/>
          <a:p>
            <a:endParaRPr lang="hr-HR">
              <a:solidFill>
                <a:srgbClr val="FFFFFF"/>
              </a:solidFill>
            </a:endParaRPr>
          </a:p>
        </p:txBody>
      </p:sp>
      <p:cxnSp>
        <p:nvCxnSpPr>
          <p:cNvPr id="14" name="Straight Connector 13">
            <a:extLst>
              <a:ext uri="{FF2B5EF4-FFF2-40B4-BE49-F238E27FC236}">
                <a16:creationId xmlns:a16="http://schemas.microsoft.com/office/drawing/2014/main" id="{41B5A957-5378-4817-85CE-11E7D1BB18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8">
            <a:extLst>
              <a:ext uri="{FF2B5EF4-FFF2-40B4-BE49-F238E27FC236}">
                <a16:creationId xmlns:a16="http://schemas.microsoft.com/office/drawing/2014/main" id="{0463B464-E3BB-42F8-AD30-EC1031012C03}"/>
              </a:ext>
            </a:extLst>
          </p:cNvPr>
          <p:cNvSpPr>
            <a:spLocks noGrp="1"/>
          </p:cNvSpPr>
          <p:nvPr>
            <p:ph idx="1"/>
          </p:nvPr>
        </p:nvSpPr>
        <p:spPr>
          <a:xfrm>
            <a:off x="1024129" y="2286000"/>
            <a:ext cx="3791711" cy="3931920"/>
          </a:xfrm>
        </p:spPr>
        <p:txBody>
          <a:bodyPr>
            <a:normAutofit/>
          </a:bodyPr>
          <a:lstStyle/>
          <a:p>
            <a:r>
              <a:rPr lang="hr-HR" dirty="0"/>
              <a:t>Bogovi i hramovi, također funkcioniraju po principu pravednosti.</a:t>
            </a:r>
          </a:p>
          <a:p>
            <a:r>
              <a:rPr lang="hr-HR" dirty="0"/>
              <a:t>Pravednost je vrhovni princip u djelovanju ljudi i bogova </a:t>
            </a:r>
          </a:p>
          <a:p>
            <a:r>
              <a:rPr lang="hr-HR" dirty="0"/>
              <a:t> </a:t>
            </a:r>
          </a:p>
          <a:p>
            <a:endParaRPr lang="en-US" dirty="0">
              <a:solidFill>
                <a:srgbClr val="FFFFFF"/>
              </a:solidFill>
            </a:endParaRPr>
          </a:p>
        </p:txBody>
      </p:sp>
      <p:pic>
        <p:nvPicPr>
          <p:cNvPr id="5" name="Rezervirano mjesto sadržaja 4" descr="Slika na kojoj se prikazuje zgrada, na otvorenom, staro, luk&#10;&#10;Opis je automatski generiran">
            <a:extLst>
              <a:ext uri="{FF2B5EF4-FFF2-40B4-BE49-F238E27FC236}">
                <a16:creationId xmlns:a16="http://schemas.microsoft.com/office/drawing/2014/main" id="{4A0A9937-C264-493E-94D1-29F7F63B5B11}"/>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0485" r="15986"/>
          <a:stretch/>
        </p:blipFill>
        <p:spPr>
          <a:xfrm>
            <a:off x="5468548" y="10"/>
            <a:ext cx="6723452" cy="6857990"/>
          </a:xfrm>
          <a:prstGeom prst="rect">
            <a:avLst/>
          </a:prstGeom>
        </p:spPr>
      </p:pic>
    </p:spTree>
    <p:extLst>
      <p:ext uri="{BB962C8B-B14F-4D97-AF65-F5344CB8AC3E}">
        <p14:creationId xmlns:p14="http://schemas.microsoft.com/office/powerpoint/2010/main" val="820331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A19D6A-7DB6-4269-B3DA-DDF8BA57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34BAD17-0783-4713-A73B-20BEF93D3514}"/>
              </a:ext>
            </a:extLst>
          </p:cNvPr>
          <p:cNvSpPr>
            <a:spLocks noGrp="1"/>
          </p:cNvSpPr>
          <p:nvPr>
            <p:ph type="title"/>
          </p:nvPr>
        </p:nvSpPr>
        <p:spPr>
          <a:xfrm>
            <a:off x="1024129" y="585216"/>
            <a:ext cx="3779085" cy="1499616"/>
          </a:xfrm>
        </p:spPr>
        <p:txBody>
          <a:bodyPr>
            <a:normAutofit/>
          </a:bodyPr>
          <a:lstStyle/>
          <a:p>
            <a:endParaRPr lang="hr-HR">
              <a:solidFill>
                <a:srgbClr val="FFFFFF"/>
              </a:solidFill>
            </a:endParaRPr>
          </a:p>
        </p:txBody>
      </p:sp>
      <p:cxnSp>
        <p:nvCxnSpPr>
          <p:cNvPr id="13" name="Straight Connector 12">
            <a:extLst>
              <a:ext uri="{FF2B5EF4-FFF2-40B4-BE49-F238E27FC236}">
                <a16:creationId xmlns:a16="http://schemas.microsoft.com/office/drawing/2014/main" id="{41B5A957-5378-4817-85CE-11E7D1BB18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F69BFB6-B50B-4D0A-95F2-521330721FE2}"/>
              </a:ext>
            </a:extLst>
          </p:cNvPr>
          <p:cNvSpPr>
            <a:spLocks noGrp="1"/>
          </p:cNvSpPr>
          <p:nvPr>
            <p:ph idx="1"/>
          </p:nvPr>
        </p:nvSpPr>
        <p:spPr>
          <a:xfrm>
            <a:off x="1024129" y="2286000"/>
            <a:ext cx="3791711" cy="3931920"/>
          </a:xfrm>
        </p:spPr>
        <p:txBody>
          <a:bodyPr>
            <a:normAutofit fontScale="77500" lnSpcReduction="20000"/>
          </a:bodyPr>
          <a:lstStyle/>
          <a:p>
            <a:r>
              <a:rPr lang="hr-HR" dirty="0" err="1"/>
              <a:t>Ma'at</a:t>
            </a:r>
            <a:r>
              <a:rPr lang="hr-HR" dirty="0"/>
              <a:t> je bila </a:t>
            </a:r>
            <a:r>
              <a:rPr lang="hr-HR" dirty="0">
                <a:hlinkClick r:id="rId2" tooltip="Personifikacija"/>
              </a:rPr>
              <a:t>personifikacija</a:t>
            </a:r>
            <a:r>
              <a:rPr lang="hr-HR" dirty="0"/>
              <a:t> istine i pravde. Prikazivana je s krilima, ili sa </a:t>
            </a:r>
            <a:r>
              <a:rPr lang="hr-HR" dirty="0" err="1"/>
              <a:t>ankhom</a:t>
            </a:r>
            <a:r>
              <a:rPr lang="hr-HR" dirty="0"/>
              <a:t> i žezlom. Prikaz nje kao žene u crvenoj haljini sliči prikazu </a:t>
            </a:r>
            <a:r>
              <a:rPr lang="hr-HR" dirty="0" err="1">
                <a:hlinkClick r:id="rId3" tooltip="Izida"/>
              </a:rPr>
              <a:t>Izide</a:t>
            </a:r>
            <a:r>
              <a:rPr lang="hr-HR" dirty="0"/>
              <a:t>, </a:t>
            </a:r>
            <a:r>
              <a:rPr lang="hr-HR" dirty="0" err="1">
                <a:hlinkClick r:id="rId4" tooltip="Hathor"/>
              </a:rPr>
              <a:t>Hathor</a:t>
            </a:r>
            <a:r>
              <a:rPr lang="hr-HR" dirty="0"/>
              <a:t> i </a:t>
            </a:r>
            <a:r>
              <a:rPr lang="hr-HR" dirty="0">
                <a:hlinkClick r:id="rId5" tooltip="Neftis"/>
              </a:rPr>
              <a:t>Neftis</a:t>
            </a:r>
            <a:r>
              <a:rPr lang="hr-HR" dirty="0"/>
              <a:t>. Ako bi </a:t>
            </a:r>
            <a:r>
              <a:rPr lang="hr-HR" i="1" dirty="0" err="1"/>
              <a:t>maat</a:t>
            </a:r>
            <a:r>
              <a:rPr lang="hr-HR" dirty="0"/>
              <a:t> bila narušena, sve bi se srušilo, društvo bi se raspalo, prirodne pojave bi bile poremećene. Svaka situacija mora održavati </a:t>
            </a:r>
            <a:r>
              <a:rPr lang="hr-HR" i="1" dirty="0" err="1"/>
              <a:t>maat</a:t>
            </a:r>
            <a:r>
              <a:rPr lang="hr-HR" dirty="0"/>
              <a:t>. Na </a:t>
            </a:r>
            <a:r>
              <a:rPr lang="hr-HR" dirty="0">
                <a:hlinkClick r:id="rId6" tooltip="Duat"/>
              </a:rPr>
              <a:t>Strašnom sudu</a:t>
            </a:r>
            <a:r>
              <a:rPr lang="hr-HR" dirty="0"/>
              <a:t> je </a:t>
            </a:r>
            <a:r>
              <a:rPr lang="hr-HR" dirty="0" err="1"/>
              <a:t>Ma'at</a:t>
            </a:r>
            <a:r>
              <a:rPr lang="hr-HR" dirty="0"/>
              <a:t> bila sutkinja. </a:t>
            </a:r>
            <a:r>
              <a:rPr lang="hr-HR" dirty="0" err="1">
                <a:hlinkClick r:id="rId7" tooltip="Anubis"/>
              </a:rPr>
              <a:t>Anubis</a:t>
            </a:r>
            <a:r>
              <a:rPr lang="hr-HR" dirty="0"/>
              <a:t> bi doveo dušu i vagao ju. Pero, simbol božice </a:t>
            </a:r>
            <a:r>
              <a:rPr lang="hr-HR" dirty="0" err="1"/>
              <a:t>Ma'at</a:t>
            </a:r>
            <a:r>
              <a:rPr lang="hr-HR" dirty="0"/>
              <a:t>, moralo je težiti jednako kao i srce duše. </a:t>
            </a:r>
            <a:r>
              <a:rPr lang="hr-HR" dirty="0" err="1">
                <a:hlinkClick r:id="rId8" tooltip="Thoth"/>
              </a:rPr>
              <a:t>Thoth</a:t>
            </a:r>
            <a:r>
              <a:rPr lang="hr-HR" dirty="0"/>
              <a:t> kao bog mudrosti bi zapisao rezultat. </a:t>
            </a:r>
            <a:r>
              <a:rPr lang="hr-HR" dirty="0" err="1">
                <a:hlinkClick r:id="rId9" tooltip="Horus"/>
              </a:rPr>
              <a:t>Horus</a:t>
            </a:r>
            <a:r>
              <a:rPr lang="hr-HR" dirty="0"/>
              <a:t> bi dobru dušu odveo do </a:t>
            </a:r>
            <a:r>
              <a:rPr lang="hr-HR" dirty="0">
                <a:hlinkClick r:id="rId10" tooltip="Oziris"/>
              </a:rPr>
              <a:t>Ozirisa</a:t>
            </a:r>
            <a:r>
              <a:rPr lang="hr-HR" dirty="0"/>
              <a:t>, gospodara raja. Pri mjerenju duše, srce pokojnika je na jednoj strani vage, a na drugom je </a:t>
            </a:r>
            <a:r>
              <a:rPr lang="hr-HR" i="1" dirty="0" err="1"/>
              <a:t>maat</a:t>
            </a:r>
            <a:r>
              <a:rPr lang="hr-HR" dirty="0"/>
              <a:t> kao </a:t>
            </a:r>
            <a:r>
              <a:rPr lang="hr-HR" i="1" dirty="0" err="1"/>
              <a:t>protivteg</a:t>
            </a:r>
            <a:r>
              <a:rPr lang="hr-HR" dirty="0"/>
              <a:t>.</a:t>
            </a:r>
            <a:endParaRPr lang="en-US" dirty="0">
              <a:solidFill>
                <a:srgbClr val="FFFFFF"/>
              </a:solidFill>
            </a:endParaRPr>
          </a:p>
        </p:txBody>
      </p:sp>
      <p:pic>
        <p:nvPicPr>
          <p:cNvPr id="4" name="Rezervirano mjesto sadržaja 3" descr="Maât">
            <a:extLst>
              <a:ext uri="{FF2B5EF4-FFF2-40B4-BE49-F238E27FC236}">
                <a16:creationId xmlns:a16="http://schemas.microsoft.com/office/drawing/2014/main" id="{50663D88-AE68-4EF5-A497-80C1AD234224}"/>
              </a:ext>
            </a:extLst>
          </p:cNvPr>
          <p:cNvPicPr>
            <a:picLocks/>
          </p:cNvPicPr>
          <p:nvPr/>
        </p:nvPicPr>
        <p:blipFill rotWithShape="1">
          <a:blip r:embed="rId11" cstate="print">
            <a:extLst>
              <a:ext uri="{28A0092B-C50C-407E-A947-70E740481C1C}">
                <a14:useLocalDpi xmlns:a14="http://schemas.microsoft.com/office/drawing/2010/main" val="0"/>
              </a:ext>
            </a:extLst>
          </a:blip>
          <a:srcRect t="28688" b="12916"/>
          <a:stretch/>
        </p:blipFill>
        <p:spPr bwMode="auto">
          <a:xfrm>
            <a:off x="5468548" y="10"/>
            <a:ext cx="6723452" cy="6857990"/>
          </a:xfrm>
          <a:prstGeom prst="rect">
            <a:avLst/>
          </a:prstGeom>
          <a:noFill/>
        </p:spPr>
      </p:pic>
    </p:spTree>
    <p:extLst>
      <p:ext uri="{BB962C8B-B14F-4D97-AF65-F5344CB8AC3E}">
        <p14:creationId xmlns:p14="http://schemas.microsoft.com/office/powerpoint/2010/main" val="21920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317630-F9F8-4C5B-9DD1-8F66F6BE1D07}"/>
              </a:ext>
            </a:extLst>
          </p:cNvPr>
          <p:cNvSpPr>
            <a:spLocks noGrp="1"/>
          </p:cNvSpPr>
          <p:nvPr>
            <p:ph type="title"/>
          </p:nvPr>
        </p:nvSpPr>
        <p:spPr>
          <a:xfrm>
            <a:off x="1024128" y="585216"/>
            <a:ext cx="3133581" cy="1499616"/>
          </a:xfrm>
        </p:spPr>
        <p:txBody>
          <a:bodyPr>
            <a:normAutofit/>
          </a:bodyPr>
          <a:lstStyle/>
          <a:p>
            <a:endParaRPr lang="hr-HR" sz="4000"/>
          </a:p>
        </p:txBody>
      </p:sp>
      <p:pic>
        <p:nvPicPr>
          <p:cNvPr id="5" name="Picture 6" descr="B1">
            <a:extLst>
              <a:ext uri="{FF2B5EF4-FFF2-40B4-BE49-F238E27FC236}">
                <a16:creationId xmlns:a16="http://schemas.microsoft.com/office/drawing/2014/main" id="{B0547111-2A63-4F04-A498-49CC225E2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800" y="2084832"/>
            <a:ext cx="2134235" cy="35261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0871BF20-A243-4B3A-A0CC-A7C8265823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15144" y="585216"/>
            <a:ext cx="5019531" cy="516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6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na kojoj se prikazuje mreža&#10;&#10;Opis je automatski generiran">
            <a:extLst>
              <a:ext uri="{FF2B5EF4-FFF2-40B4-BE49-F238E27FC236}">
                <a16:creationId xmlns:a16="http://schemas.microsoft.com/office/drawing/2014/main" id="{8E4BA991-1FD8-4D99-B25A-3AEFE4D7E56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352800" y="0"/>
            <a:ext cx="5486400" cy="6858000"/>
          </a:xfrm>
          <a:prstGeom prst="rect">
            <a:avLst/>
          </a:prstGeom>
        </p:spPr>
      </p:pic>
      <p:sp>
        <p:nvSpPr>
          <p:cNvPr id="4" name="TekstniOkvir 3">
            <a:extLst>
              <a:ext uri="{FF2B5EF4-FFF2-40B4-BE49-F238E27FC236}">
                <a16:creationId xmlns:a16="http://schemas.microsoft.com/office/drawing/2014/main" id="{95B9AD5E-5C4F-43CB-8C3D-70F9926D0FEC}"/>
              </a:ext>
            </a:extLst>
          </p:cNvPr>
          <p:cNvSpPr txBox="1"/>
          <p:nvPr/>
        </p:nvSpPr>
        <p:spPr>
          <a:xfrm>
            <a:off x="3352800" y="6858000"/>
            <a:ext cx="5486400" cy="230832"/>
          </a:xfrm>
          <a:prstGeom prst="rect">
            <a:avLst/>
          </a:prstGeom>
          <a:noFill/>
        </p:spPr>
        <p:txBody>
          <a:bodyPr wrap="square" rtlCol="0">
            <a:spAutoFit/>
          </a:bodyPr>
          <a:lstStyle/>
          <a:p>
            <a:r>
              <a:rPr lang="hr-HR" sz="900">
                <a:hlinkClick r:id="rId3" tooltip="https://en.wikiquote.org/wiki/Higher_self"/>
              </a:rPr>
              <a:t>Ta fotografija</a:t>
            </a:r>
            <a:r>
              <a:rPr lang="hr-HR" sz="900"/>
              <a:t> korisnika Nepoznat autor: licenca </a:t>
            </a:r>
            <a:r>
              <a:rPr lang="hr-HR" sz="900">
                <a:hlinkClick r:id="rId4" tooltip="https://creativecommons.org/licenses/by-sa/3.0/"/>
              </a:rPr>
              <a:t>CC BY-SA</a:t>
            </a:r>
            <a:endParaRPr lang="hr-HR" sz="900"/>
          </a:p>
        </p:txBody>
      </p:sp>
    </p:spTree>
    <p:extLst>
      <p:ext uri="{BB962C8B-B14F-4D97-AF65-F5344CB8AC3E}">
        <p14:creationId xmlns:p14="http://schemas.microsoft.com/office/powerpoint/2010/main" val="116644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64A28D-76F7-488F-928A-57E0881A1B32}"/>
              </a:ext>
            </a:extLst>
          </p:cNvPr>
          <p:cNvSpPr>
            <a:spLocks noGrp="1"/>
          </p:cNvSpPr>
          <p:nvPr>
            <p:ph type="title"/>
          </p:nvPr>
        </p:nvSpPr>
        <p:spPr>
          <a:xfrm>
            <a:off x="1024128" y="585216"/>
            <a:ext cx="6066818" cy="1499616"/>
          </a:xfrm>
        </p:spPr>
        <p:txBody>
          <a:bodyPr>
            <a:normAutofit/>
          </a:bodyPr>
          <a:lstStyle/>
          <a:p>
            <a:r>
              <a:rPr lang="hr-HR" dirty="0"/>
              <a:t>Ra</a:t>
            </a:r>
          </a:p>
        </p:txBody>
      </p:sp>
      <p:sp>
        <p:nvSpPr>
          <p:cNvPr id="3" name="Rezervirano mjesto sadržaja 2">
            <a:extLst>
              <a:ext uri="{FF2B5EF4-FFF2-40B4-BE49-F238E27FC236}">
                <a16:creationId xmlns:a16="http://schemas.microsoft.com/office/drawing/2014/main" id="{71090CF5-B286-4AE4-A3CB-17787165E256}"/>
              </a:ext>
            </a:extLst>
          </p:cNvPr>
          <p:cNvSpPr>
            <a:spLocks noGrp="1"/>
          </p:cNvSpPr>
          <p:nvPr>
            <p:ph idx="1"/>
          </p:nvPr>
        </p:nvSpPr>
        <p:spPr>
          <a:xfrm>
            <a:off x="1024128" y="2286000"/>
            <a:ext cx="6066818" cy="4023360"/>
          </a:xfrm>
        </p:spPr>
        <p:txBody>
          <a:bodyPr>
            <a:normAutofit/>
          </a:bodyPr>
          <a:lstStyle/>
          <a:p>
            <a:r>
              <a:rPr lang="hr-HR" dirty="0"/>
              <a:t>Bog Sunca, vjeruje se da je on stvorio čitav svijet, a svaki je izlazak i zalazak Sunca proces obnavljanja</a:t>
            </a:r>
          </a:p>
        </p:txBody>
      </p:sp>
      <p:pic>
        <p:nvPicPr>
          <p:cNvPr id="5" name="Slika 4" descr="Slika na kojoj se prikazuje tekst&#10;&#10;Opis je automatski generiran">
            <a:extLst>
              <a:ext uri="{FF2B5EF4-FFF2-40B4-BE49-F238E27FC236}">
                <a16:creationId xmlns:a16="http://schemas.microsoft.com/office/drawing/2014/main" id="{3C4DB364-7629-4392-B881-9B29E28925FC}"/>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1" b="29050"/>
          <a:stretch/>
        </p:blipFill>
        <p:spPr>
          <a:xfrm>
            <a:off x="7552266" y="10"/>
            <a:ext cx="4639733" cy="6857990"/>
          </a:xfrm>
          <a:prstGeom prst="rect">
            <a:avLst/>
          </a:prstGeom>
        </p:spPr>
      </p:pic>
      <p:sp>
        <p:nvSpPr>
          <p:cNvPr id="6" name="TekstniOkvir 5">
            <a:extLst>
              <a:ext uri="{FF2B5EF4-FFF2-40B4-BE49-F238E27FC236}">
                <a16:creationId xmlns:a16="http://schemas.microsoft.com/office/drawing/2014/main" id="{9D792D59-E28E-4AB2-B102-830D87C92B6E}"/>
              </a:ext>
            </a:extLst>
          </p:cNvPr>
          <p:cNvSpPr txBox="1"/>
          <p:nvPr/>
        </p:nvSpPr>
        <p:spPr>
          <a:xfrm>
            <a:off x="9904193" y="6657945"/>
            <a:ext cx="2287806"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s://commons.wikimedia.org/wiki/File:Sun_god_Ra.svg">
                  <a:extLst>
                    <a:ext uri="{A12FA001-AC4F-418D-AE19-62706E023703}">
                      <ahyp:hlinkClr xmlns:ahyp="http://schemas.microsoft.com/office/drawing/2018/hyperlinkcolor" xmlns="" val="tx"/>
                    </a:ext>
                  </a:extLst>
                </a:hlinkClick>
              </a:rPr>
              <a:t>Ta fotografija</a:t>
            </a:r>
            <a:r>
              <a:rPr lang="hr-HR" sz="700">
                <a:solidFill>
                  <a:srgbClr val="FFFFFF"/>
                </a:solidFill>
              </a:rPr>
              <a:t> korisnika Nepoznat autor: licenca </a:t>
            </a:r>
            <a:r>
              <a:rPr lang="hr-HR"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hr-HR" sz="700">
              <a:solidFill>
                <a:srgbClr val="FFFFFF"/>
              </a:solidFill>
            </a:endParaRPr>
          </a:p>
        </p:txBody>
      </p:sp>
    </p:spTree>
    <p:extLst>
      <p:ext uri="{BB962C8B-B14F-4D97-AF65-F5344CB8AC3E}">
        <p14:creationId xmlns:p14="http://schemas.microsoft.com/office/powerpoint/2010/main" val="2128902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CAD42D-D8F1-4E03-BFAD-317081993D43}"/>
              </a:ext>
            </a:extLst>
          </p:cNvPr>
          <p:cNvSpPr>
            <a:spLocks noGrp="1"/>
          </p:cNvSpPr>
          <p:nvPr>
            <p:ph type="title"/>
          </p:nvPr>
        </p:nvSpPr>
        <p:spPr/>
        <p:txBody>
          <a:bodyPr/>
          <a:lstStyle/>
          <a:p>
            <a:r>
              <a:rPr lang="hr-HR" dirty="0"/>
              <a:t>A sada naša radionica</a:t>
            </a:r>
          </a:p>
        </p:txBody>
      </p:sp>
      <p:sp>
        <p:nvSpPr>
          <p:cNvPr id="3" name="Rezervirano mjesto sadržaja 2">
            <a:extLst>
              <a:ext uri="{FF2B5EF4-FFF2-40B4-BE49-F238E27FC236}">
                <a16:creationId xmlns:a16="http://schemas.microsoft.com/office/drawing/2014/main" id="{91C72409-029D-488E-A091-337980C1F190}"/>
              </a:ext>
            </a:extLst>
          </p:cNvPr>
          <p:cNvSpPr>
            <a:spLocks noGrp="1"/>
          </p:cNvSpPr>
          <p:nvPr>
            <p:ph idx="1"/>
          </p:nvPr>
        </p:nvSpPr>
        <p:spPr/>
        <p:txBody>
          <a:bodyPr/>
          <a:lstStyle/>
          <a:p>
            <a:r>
              <a:rPr lang="hr-HR" dirty="0"/>
              <a:t>        I    Izabrati božanstvo, nacrtati ga – kolaž i obrubiti hijeroglifima</a:t>
            </a:r>
          </a:p>
          <a:p>
            <a:endParaRPr lang="hr-HR" dirty="0"/>
          </a:p>
          <a:p>
            <a:r>
              <a:rPr lang="hr-HR"/>
              <a:t>   ili    </a:t>
            </a:r>
            <a:r>
              <a:rPr lang="hr-HR" dirty="0"/>
              <a:t>II  radimo amblem za projekt</a:t>
            </a:r>
          </a:p>
          <a:p>
            <a:endParaRPr lang="hr-HR" dirty="0"/>
          </a:p>
        </p:txBody>
      </p:sp>
    </p:spTree>
    <p:extLst>
      <p:ext uri="{BB962C8B-B14F-4D97-AF65-F5344CB8AC3E}">
        <p14:creationId xmlns:p14="http://schemas.microsoft.com/office/powerpoint/2010/main" val="234204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F2ABC8-4FD6-4B60-92A7-BB3BEE3C1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54951B6-5F4E-4835-AE67-3D1E3BAB3A24}"/>
              </a:ext>
            </a:extLst>
          </p:cNvPr>
          <p:cNvSpPr>
            <a:spLocks noGrp="1"/>
          </p:cNvSpPr>
          <p:nvPr>
            <p:ph type="title"/>
          </p:nvPr>
        </p:nvSpPr>
        <p:spPr>
          <a:xfrm>
            <a:off x="1024128" y="585216"/>
            <a:ext cx="8018272" cy="1499616"/>
          </a:xfrm>
        </p:spPr>
        <p:txBody>
          <a:bodyPr>
            <a:normAutofit/>
          </a:bodyPr>
          <a:lstStyle/>
          <a:p>
            <a:r>
              <a:rPr lang="hr-HR" dirty="0"/>
              <a:t>Mit o </a:t>
            </a:r>
            <a:r>
              <a:rPr lang="hr-HR" dirty="0" err="1"/>
              <a:t>ozirisu</a:t>
            </a:r>
            <a:endParaRPr lang="hr-HR" dirty="0"/>
          </a:p>
        </p:txBody>
      </p:sp>
      <p:cxnSp>
        <p:nvCxnSpPr>
          <p:cNvPr id="21" name="Straight Connector 20">
            <a:extLst>
              <a:ext uri="{FF2B5EF4-FFF2-40B4-BE49-F238E27FC236}">
                <a16:creationId xmlns:a16="http://schemas.microsoft.com/office/drawing/2014/main" id="{DCD479D3-536C-4161-A6F8-813D30719B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BE3D4B29-6D25-40DE-976D-71F9C9AD1B11}"/>
              </a:ext>
            </a:extLst>
          </p:cNvPr>
          <p:cNvSpPr>
            <a:spLocks noGrp="1"/>
          </p:cNvSpPr>
          <p:nvPr>
            <p:ph idx="1"/>
          </p:nvPr>
        </p:nvSpPr>
        <p:spPr>
          <a:xfrm>
            <a:off x="1024128" y="2286000"/>
            <a:ext cx="8018271" cy="4023360"/>
          </a:xfrm>
        </p:spPr>
        <p:txBody>
          <a:bodyPr>
            <a:normAutofit lnSpcReduction="10000"/>
          </a:bodyPr>
          <a:lstStyle/>
          <a:p>
            <a:r>
              <a:rPr lang="hr-HR" sz="2400" dirty="0"/>
              <a:t>Mit o Ozirisu opisuje glavni događaj u egipatskoj mitologiji. </a:t>
            </a:r>
            <a:r>
              <a:rPr lang="hr-HR" sz="2400" u="sng" dirty="0">
                <a:hlinkClick r:id="rId2"/>
              </a:rPr>
              <a:t>Oziris</a:t>
            </a:r>
            <a:r>
              <a:rPr lang="hr-HR" sz="2400" dirty="0"/>
              <a:t> je bio</a:t>
            </a:r>
            <a:r>
              <a:rPr lang="hr-HR" sz="2400" u="sng" dirty="0">
                <a:hlinkClick r:id="rId3"/>
              </a:rPr>
              <a:t> </a:t>
            </a:r>
            <a:r>
              <a:rPr lang="hr-HR" sz="2400" dirty="0"/>
              <a:t>vladar Egipta. Vlast je naslijedio od svojih predaka, koji sežu sve do stvoritelja cijelog svijeta, boga sunca </a:t>
            </a:r>
            <a:r>
              <a:rPr lang="hr-HR" sz="2400" u="sng" dirty="0">
                <a:hlinkClick r:id="rId4"/>
              </a:rPr>
              <a:t>Ra</a:t>
            </a:r>
            <a:r>
              <a:rPr lang="hr-HR" sz="2400" dirty="0"/>
              <a:t>. </a:t>
            </a:r>
            <a:r>
              <a:rPr lang="hr-HR" sz="2400" dirty="0" err="1"/>
              <a:t>Ozirisova</a:t>
            </a:r>
            <a:r>
              <a:rPr lang="hr-HR" sz="2400" dirty="0"/>
              <a:t> supruga </a:t>
            </a:r>
            <a:r>
              <a:rPr lang="hr-HR" sz="2400" u="sng" dirty="0" err="1">
                <a:hlinkClick r:id="rId5"/>
              </a:rPr>
              <a:t>Izida</a:t>
            </a:r>
            <a:r>
              <a:rPr lang="hr-HR" sz="2400" dirty="0"/>
              <a:t> vladala je zajedno s njim, a njihov brat </a:t>
            </a:r>
            <a:r>
              <a:rPr lang="hr-HR" sz="2400" u="sng" dirty="0">
                <a:hlinkClick r:id="rId6"/>
              </a:rPr>
              <a:t>Set </a:t>
            </a:r>
            <a:r>
              <a:rPr lang="hr-HR" sz="2400" dirty="0"/>
              <a:t>htio je vlast nad Egiptom.</a:t>
            </a:r>
          </a:p>
          <a:p>
            <a:r>
              <a:rPr lang="hr-HR" sz="2400" dirty="0"/>
              <a:t>Mit o Ozirisu ima više verzija. Jedna verzija ubojstva kaže da je Oziris šetao vrtom uz Nil, a Set je prerušen u krokodila ili vodenkonja napao svojeg brata te ga utopio u rijeci Nil. Nakon toga Set je raskomadao </a:t>
            </a:r>
            <a:r>
              <a:rPr lang="hr-HR" sz="2400" dirty="0" err="1"/>
              <a:t>Ozirisovo</a:t>
            </a:r>
            <a:r>
              <a:rPr lang="hr-HR" sz="2400" dirty="0"/>
              <a:t> tijelo na 14 komada te razbacao komade po Egiptu. </a:t>
            </a:r>
            <a:r>
              <a:rPr lang="hr-HR" sz="2400" dirty="0" err="1"/>
              <a:t>Izida</a:t>
            </a:r>
            <a:r>
              <a:rPr lang="hr-HR" sz="2400" dirty="0"/>
              <a:t> je pronašla tijelo, sastavila ga i  zatrudnjela s Ozirisom, nakon čega je Oziris ponovno umro.</a:t>
            </a:r>
          </a:p>
          <a:p>
            <a:endParaRPr lang="hr-HR" sz="2000" dirty="0"/>
          </a:p>
        </p:txBody>
      </p:sp>
      <p:sp>
        <p:nvSpPr>
          <p:cNvPr id="23" name="Rectangle 22">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36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E2F6B4-8ACE-41A2-9BDD-F35A69796C96}"/>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E5D91274-4BF9-4E57-9AD3-B7AD996B8170}"/>
              </a:ext>
            </a:extLst>
          </p:cNvPr>
          <p:cNvSpPr>
            <a:spLocks noGrp="1"/>
          </p:cNvSpPr>
          <p:nvPr>
            <p:ph idx="1"/>
          </p:nvPr>
        </p:nvSpPr>
        <p:spPr>
          <a:xfrm>
            <a:off x="1024128" y="1047750"/>
            <a:ext cx="9720073" cy="5261610"/>
          </a:xfrm>
        </p:spPr>
        <p:txBody>
          <a:bodyPr>
            <a:normAutofit/>
          </a:bodyPr>
          <a:lstStyle/>
          <a:p>
            <a:r>
              <a:rPr lang="hr-HR" sz="2800" dirty="0"/>
              <a:t>Nakon ubojstva Ozirisa, Set je preuzeo vlast nad Egiptom. Za vrijeme njegove  vladavine </a:t>
            </a:r>
            <a:r>
              <a:rPr lang="hr-HR" sz="2800" dirty="0" err="1"/>
              <a:t>Izida</a:t>
            </a:r>
            <a:r>
              <a:rPr lang="hr-HR" sz="2800" dirty="0"/>
              <a:t> je tražila i sakupljala sve dijelova svoga muža. Uspjela je pronaći sve dijelove osim njegovog spolovila. Spolovilo je pojela riba u Nilu. </a:t>
            </a:r>
            <a:r>
              <a:rPr lang="hr-HR" sz="2800" dirty="0" err="1"/>
              <a:t>Izida</a:t>
            </a:r>
            <a:r>
              <a:rPr lang="hr-HR" sz="2800" dirty="0"/>
              <a:t> je napravila novo spolovilo uz pomoć magije kako bi tijelo bilo kompletno da oživi Ozirisa. Uz pomoć magije koju je naučila od svoga oca, boga </a:t>
            </a:r>
            <a:r>
              <a:rPr lang="hr-HR" sz="2800" u="sng" dirty="0" err="1">
                <a:hlinkClick r:id="rId2"/>
              </a:rPr>
              <a:t>Geba</a:t>
            </a:r>
            <a:r>
              <a:rPr lang="hr-HR" sz="2800" dirty="0"/>
              <a:t>, i bogova </a:t>
            </a:r>
            <a:r>
              <a:rPr lang="hr-HR" sz="2800" u="sng" dirty="0">
                <a:hlinkClick r:id="rId3"/>
              </a:rPr>
              <a:t>Tota </a:t>
            </a:r>
            <a:r>
              <a:rPr lang="hr-HR" sz="2800" dirty="0"/>
              <a:t>i </a:t>
            </a:r>
            <a:r>
              <a:rPr lang="hr-HR" sz="2800" dirty="0" err="1"/>
              <a:t>Anubisa</a:t>
            </a:r>
            <a:r>
              <a:rPr lang="hr-HR" sz="2800" dirty="0"/>
              <a:t> uspjela je oživiti Ozirisa, ali samo nakratko. U to kratko vrijeme zatrudnjela je s njim i on je ponovo umro. </a:t>
            </a:r>
          </a:p>
        </p:txBody>
      </p:sp>
    </p:spTree>
    <p:extLst>
      <p:ext uri="{BB962C8B-B14F-4D97-AF65-F5344CB8AC3E}">
        <p14:creationId xmlns:p14="http://schemas.microsoft.com/office/powerpoint/2010/main" val="321878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0F787C-D1BC-425A-A684-E44B74A5C408}"/>
              </a:ext>
            </a:extLst>
          </p:cNvPr>
          <p:cNvSpPr>
            <a:spLocks noGrp="1"/>
          </p:cNvSpPr>
          <p:nvPr>
            <p:ph type="title"/>
          </p:nvPr>
        </p:nvSpPr>
        <p:spPr>
          <a:xfrm>
            <a:off x="1024128" y="585216"/>
            <a:ext cx="6066818" cy="1499616"/>
          </a:xfrm>
        </p:spPr>
        <p:txBody>
          <a:bodyPr>
            <a:normAutofit/>
          </a:bodyPr>
          <a:lstStyle/>
          <a:p>
            <a:r>
              <a:rPr lang="hr-HR" dirty="0"/>
              <a:t>Oziris ili kralj živućih</a:t>
            </a:r>
          </a:p>
        </p:txBody>
      </p:sp>
      <p:sp>
        <p:nvSpPr>
          <p:cNvPr id="5128" name="Content Placeholder 5127">
            <a:extLst>
              <a:ext uri="{FF2B5EF4-FFF2-40B4-BE49-F238E27FC236}">
                <a16:creationId xmlns:a16="http://schemas.microsoft.com/office/drawing/2014/main" id="{839BB510-F284-4D93-AC32-8F7EDD64AA61}"/>
              </a:ext>
            </a:extLst>
          </p:cNvPr>
          <p:cNvSpPr>
            <a:spLocks noGrp="1"/>
          </p:cNvSpPr>
          <p:nvPr>
            <p:ph idx="1"/>
          </p:nvPr>
        </p:nvSpPr>
        <p:spPr>
          <a:xfrm>
            <a:off x="1024128" y="2286000"/>
            <a:ext cx="6066818" cy="4023360"/>
          </a:xfrm>
        </p:spPr>
        <p:txBody>
          <a:bodyPr>
            <a:normAutofit/>
          </a:bodyPr>
          <a:lstStyle/>
          <a:p>
            <a:endParaRPr lang="en-US"/>
          </a:p>
        </p:txBody>
      </p:sp>
      <p:pic>
        <p:nvPicPr>
          <p:cNvPr id="5124" name="Picture 4" descr="Oziris - Wikipedija">
            <a:extLst>
              <a:ext uri="{FF2B5EF4-FFF2-40B4-BE49-F238E27FC236}">
                <a16:creationId xmlns:a16="http://schemas.microsoft.com/office/drawing/2014/main" id="{AE6E1ACF-D655-4310-8E48-F09A5DF9D1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45" r="2" b="20860"/>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5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DDFE46-4CFA-444F-96FD-D964F7651885}"/>
              </a:ext>
            </a:extLst>
          </p:cNvPr>
          <p:cNvSpPr>
            <a:spLocks noGrp="1"/>
          </p:cNvSpPr>
          <p:nvPr>
            <p:ph type="title"/>
          </p:nvPr>
        </p:nvSpPr>
        <p:spPr>
          <a:xfrm>
            <a:off x="1024128" y="585216"/>
            <a:ext cx="5902061" cy="1499616"/>
          </a:xfrm>
        </p:spPr>
        <p:txBody>
          <a:bodyPr>
            <a:normAutofit/>
          </a:bodyPr>
          <a:lstStyle/>
          <a:p>
            <a:endParaRPr lang="hr-HR" dirty="0"/>
          </a:p>
        </p:txBody>
      </p:sp>
      <p:sp>
        <p:nvSpPr>
          <p:cNvPr id="3" name="Rezervirano mjesto sadržaja 2">
            <a:extLst>
              <a:ext uri="{FF2B5EF4-FFF2-40B4-BE49-F238E27FC236}">
                <a16:creationId xmlns:a16="http://schemas.microsoft.com/office/drawing/2014/main" id="{AF59455D-3A8F-4D74-8641-C7FEF24360F3}"/>
              </a:ext>
            </a:extLst>
          </p:cNvPr>
          <p:cNvSpPr>
            <a:spLocks noGrp="1"/>
          </p:cNvSpPr>
          <p:nvPr>
            <p:ph idx="1"/>
          </p:nvPr>
        </p:nvSpPr>
        <p:spPr>
          <a:xfrm>
            <a:off x="1024128" y="2286000"/>
            <a:ext cx="5902061" cy="3931920"/>
          </a:xfrm>
        </p:spPr>
        <p:txBody>
          <a:bodyPr>
            <a:normAutofit/>
          </a:bodyPr>
          <a:lstStyle/>
          <a:p>
            <a:r>
              <a:rPr lang="hr-HR" dirty="0"/>
              <a:t>Mit o Ozirisu ima više verzija kraja sukoba dvaju bogova. Jedna verzija kaže da su bogovi zaključili sukob tako što su podijelili vladavinu nad Egiptom. Plodni dio Egipta oko rijeke Nil dobio je </a:t>
            </a:r>
            <a:r>
              <a:rPr lang="hr-HR" dirty="0" err="1"/>
              <a:t>Horus</a:t>
            </a:r>
            <a:r>
              <a:rPr lang="hr-HR" dirty="0"/>
              <a:t>, a negostoljubivi dio, pustinju i strane zemlje, dobio je Set. Druga verzija kaže da je </a:t>
            </a:r>
            <a:r>
              <a:rPr lang="hr-HR" dirty="0" err="1"/>
              <a:t>Geb</a:t>
            </a:r>
            <a:r>
              <a:rPr lang="hr-HR" dirty="0"/>
              <a:t> prvo podijelio zemlju između Seta i </a:t>
            </a:r>
            <a:r>
              <a:rPr lang="hr-HR" dirty="0" err="1"/>
              <a:t>Horusa</a:t>
            </a:r>
            <a:r>
              <a:rPr lang="hr-HR" dirty="0"/>
              <a:t>, da bi nakon toga svu zemlju dao </a:t>
            </a:r>
            <a:r>
              <a:rPr lang="hr-HR" dirty="0" err="1"/>
              <a:t>Horusu</a:t>
            </a:r>
            <a:r>
              <a:rPr lang="hr-HR" dirty="0"/>
              <a:t>.</a:t>
            </a:r>
          </a:p>
        </p:txBody>
      </p:sp>
      <p:pic>
        <p:nvPicPr>
          <p:cNvPr id="4" name="Rezervirano mjesto sadržaja 4" descr="Slika na kojoj se prikazuje zgrada, na otvorenom, luk&#10;&#10;Opis je automatski generiran">
            <a:extLst>
              <a:ext uri="{FF2B5EF4-FFF2-40B4-BE49-F238E27FC236}">
                <a16:creationId xmlns:a16="http://schemas.microsoft.com/office/drawing/2014/main" id="{9ED358B5-3E2C-493E-85F1-E3F48EF0B906}"/>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r="-2" b="4469"/>
          <a:stretch/>
        </p:blipFill>
        <p:spPr>
          <a:xfrm>
            <a:off x="7152640" y="318917"/>
            <a:ext cx="4460241" cy="6220166"/>
          </a:xfrm>
          <a:prstGeom prst="rect">
            <a:avLst/>
          </a:prstGeom>
        </p:spPr>
      </p:pic>
    </p:spTree>
    <p:extLst>
      <p:ext uri="{BB962C8B-B14F-4D97-AF65-F5344CB8AC3E}">
        <p14:creationId xmlns:p14="http://schemas.microsoft.com/office/powerpoint/2010/main" val="359394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A19D6A-7DB6-4269-B3DA-DDF8BA57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76BEE88-5F80-49FC-B613-727F7A12846B}"/>
              </a:ext>
            </a:extLst>
          </p:cNvPr>
          <p:cNvSpPr>
            <a:spLocks noGrp="1"/>
          </p:cNvSpPr>
          <p:nvPr>
            <p:ph type="title"/>
          </p:nvPr>
        </p:nvSpPr>
        <p:spPr>
          <a:xfrm>
            <a:off x="1024129" y="585216"/>
            <a:ext cx="3779085" cy="1499616"/>
          </a:xfrm>
        </p:spPr>
        <p:txBody>
          <a:bodyPr>
            <a:normAutofit fontScale="90000"/>
          </a:bodyPr>
          <a:lstStyle/>
          <a:p>
            <a:r>
              <a:rPr lang="hr-HR" dirty="0">
                <a:solidFill>
                  <a:srgbClr val="FFFFFF"/>
                </a:solidFill>
              </a:rPr>
              <a:t>Rođenje </a:t>
            </a:r>
            <a:r>
              <a:rPr lang="hr-HR" dirty="0" err="1">
                <a:solidFill>
                  <a:srgbClr val="FFFFFF"/>
                </a:solidFill>
              </a:rPr>
              <a:t>Horusa</a:t>
            </a:r>
            <a:r>
              <a:rPr lang="hr-HR" dirty="0">
                <a:solidFill>
                  <a:srgbClr val="FFFFFF"/>
                </a:solidFill>
              </a:rPr>
              <a:t> i bitka sa Setom</a:t>
            </a:r>
            <a:br>
              <a:rPr lang="hr-HR" dirty="0">
                <a:solidFill>
                  <a:srgbClr val="FFFFFF"/>
                </a:solidFill>
              </a:rPr>
            </a:br>
            <a:endParaRPr lang="hr-HR" dirty="0">
              <a:solidFill>
                <a:srgbClr val="FFFFFF"/>
              </a:solidFill>
            </a:endParaRPr>
          </a:p>
        </p:txBody>
      </p:sp>
      <p:cxnSp>
        <p:nvCxnSpPr>
          <p:cNvPr id="73" name="Straight Connector 72">
            <a:extLst>
              <a:ext uri="{FF2B5EF4-FFF2-40B4-BE49-F238E27FC236}">
                <a16:creationId xmlns:a16="http://schemas.microsoft.com/office/drawing/2014/main" id="{41B5A957-5378-4817-85CE-11E7D1BB18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1EE815CD-F8AE-45F2-AF9E-8F827D53DF4F}"/>
              </a:ext>
            </a:extLst>
          </p:cNvPr>
          <p:cNvSpPr>
            <a:spLocks noGrp="1"/>
          </p:cNvSpPr>
          <p:nvPr>
            <p:ph idx="1"/>
          </p:nvPr>
        </p:nvSpPr>
        <p:spPr>
          <a:xfrm>
            <a:off x="1024129" y="1740724"/>
            <a:ext cx="3791711" cy="4477196"/>
          </a:xfrm>
        </p:spPr>
        <p:txBody>
          <a:bodyPr>
            <a:noAutofit/>
          </a:bodyPr>
          <a:lstStyle/>
          <a:p>
            <a:r>
              <a:rPr lang="sr-Latn-RS" altLang="sr-Latn-RS" sz="2000" dirty="0">
                <a:solidFill>
                  <a:srgbClr val="FFFFFF"/>
                </a:solidFill>
                <a:latin typeface="Ubuntu"/>
              </a:rPr>
              <a:t>Trudna Izida, strahujući da joj Set ne ubije nerođeno dijete,  sakrila se u gustiš papirusa pored </a:t>
            </a:r>
            <a:r>
              <a:rPr lang="sr-Latn-RS" altLang="sr-Latn-RS" sz="2000" dirty="0" err="1">
                <a:solidFill>
                  <a:srgbClr val="FFFFFF"/>
                </a:solidFill>
                <a:latin typeface="Ubuntu"/>
              </a:rPr>
              <a:t>rijeke</a:t>
            </a:r>
            <a:r>
              <a:rPr lang="sr-Latn-RS" altLang="sr-Latn-RS" sz="2000" dirty="0">
                <a:solidFill>
                  <a:srgbClr val="FFFFFF"/>
                </a:solidFill>
                <a:latin typeface="Ubuntu"/>
              </a:rPr>
              <a:t> Nil. Tamo je rodila  i odgojila </a:t>
            </a:r>
            <a:r>
              <a:rPr lang="sr-Latn-RS" altLang="sr-Latn-RS" sz="2000" u="sng" dirty="0" err="1">
                <a:solidFill>
                  <a:srgbClr val="FFFFFF"/>
                </a:solidFill>
                <a:latin typeface="Ubuntu"/>
                <a:hlinkClick r:id="rId2"/>
              </a:rPr>
              <a:t>Horusa</a:t>
            </a:r>
            <a:r>
              <a:rPr lang="sr-Latn-RS" altLang="sr-Latn-RS" sz="2000" dirty="0">
                <a:solidFill>
                  <a:srgbClr val="FFFFFF"/>
                </a:solidFill>
                <a:latin typeface="Ubuntu"/>
              </a:rPr>
              <a:t>. Nakon mnogo godina, </a:t>
            </a:r>
            <a:r>
              <a:rPr lang="sr-Latn-RS" altLang="sr-Latn-RS" sz="2000" dirty="0" err="1">
                <a:solidFill>
                  <a:srgbClr val="FFFFFF"/>
                </a:solidFill>
                <a:latin typeface="Ubuntu"/>
              </a:rPr>
              <a:t>Horus</a:t>
            </a:r>
            <a:r>
              <a:rPr lang="sr-Latn-RS" altLang="sr-Latn-RS" sz="2000" dirty="0">
                <a:solidFill>
                  <a:srgbClr val="FFFFFF"/>
                </a:solidFill>
                <a:latin typeface="Ubuntu"/>
              </a:rPr>
              <a:t> je odrastao i izazvao Seta na borbu za </a:t>
            </a:r>
            <a:r>
              <a:rPr lang="sr-Latn-RS" altLang="sr-Latn-RS" sz="2000" dirty="0" err="1">
                <a:solidFill>
                  <a:srgbClr val="FFFFFF"/>
                </a:solidFill>
                <a:latin typeface="Ubuntu"/>
              </a:rPr>
              <a:t>prijestolje</a:t>
            </a:r>
            <a:r>
              <a:rPr lang="sr-Latn-RS" altLang="sr-Latn-RS" sz="2000" dirty="0">
                <a:solidFill>
                  <a:srgbClr val="FFFFFF"/>
                </a:solidFill>
                <a:latin typeface="Ubuntu"/>
              </a:rPr>
              <a:t>. Oziris i Set su se borili ispred drugih bogova, koji su služili kao suci u borbi za </a:t>
            </a:r>
            <a:r>
              <a:rPr lang="sr-Latn-RS" altLang="sr-Latn-RS" sz="2000" dirty="0" err="1">
                <a:solidFill>
                  <a:srgbClr val="FFFFFF"/>
                </a:solidFill>
                <a:latin typeface="Ubuntu"/>
              </a:rPr>
              <a:t>prijestolje</a:t>
            </a:r>
            <a:r>
              <a:rPr lang="sr-Latn-RS" altLang="sr-Latn-RS" sz="2000" dirty="0">
                <a:solidFill>
                  <a:srgbClr val="FFFFFF"/>
                </a:solidFill>
                <a:latin typeface="Ubuntu"/>
              </a:rPr>
              <a:t>. Primjerice, </a:t>
            </a:r>
            <a:r>
              <a:rPr lang="sr-Latn-RS" altLang="sr-Latn-RS" sz="2000" dirty="0" err="1">
                <a:solidFill>
                  <a:srgbClr val="FFFFFF"/>
                </a:solidFill>
                <a:latin typeface="Ubuntu"/>
              </a:rPr>
              <a:t>Geb</a:t>
            </a:r>
            <a:r>
              <a:rPr lang="sr-Latn-RS" altLang="sr-Latn-RS" sz="2000" dirty="0">
                <a:solidFill>
                  <a:srgbClr val="FFFFFF"/>
                </a:solidFill>
                <a:latin typeface="Ubuntu"/>
              </a:rPr>
              <a:t> i Ra su odlučivali tko je </a:t>
            </a:r>
            <a:r>
              <a:rPr lang="sr-Latn-RS" altLang="sr-Latn-RS" sz="2000" dirty="0" err="1">
                <a:solidFill>
                  <a:srgbClr val="FFFFFF"/>
                </a:solidFill>
                <a:latin typeface="Ubuntu"/>
              </a:rPr>
              <a:t>pobijedio</a:t>
            </a:r>
            <a:r>
              <a:rPr lang="sr-Latn-RS" altLang="sr-Latn-RS" sz="2000" dirty="0">
                <a:solidFill>
                  <a:srgbClr val="FFFFFF"/>
                </a:solidFill>
                <a:latin typeface="Ubuntu"/>
              </a:rPr>
              <a:t> u borbi, Tot je bio mirovni posrednik u sukobu, a Izida je svojom magijom pomagala svom sinu </a:t>
            </a:r>
            <a:r>
              <a:rPr lang="sr-Latn-RS" altLang="sr-Latn-RS" sz="2000" dirty="0" err="1">
                <a:solidFill>
                  <a:srgbClr val="FFFFFF"/>
                </a:solidFill>
                <a:latin typeface="Ubuntu"/>
              </a:rPr>
              <a:t>Horusu</a:t>
            </a:r>
            <a:endParaRPr lang="hr-HR" sz="2000" dirty="0">
              <a:solidFill>
                <a:srgbClr val="FFFFFF"/>
              </a:solidFill>
            </a:endParaRPr>
          </a:p>
        </p:txBody>
      </p:sp>
      <p:pic>
        <p:nvPicPr>
          <p:cNvPr id="1026" name="Picture 2" descr="sinovi-ozirisa">
            <a:extLst>
              <a:ext uri="{FF2B5EF4-FFF2-40B4-BE49-F238E27FC236}">
                <a16:creationId xmlns:a16="http://schemas.microsoft.com/office/drawing/2014/main" id="{E1554604-6257-4806-BADA-1B0870F3CE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1"/>
          <a:stretch/>
        </p:blipFill>
        <p:spPr bwMode="auto">
          <a:xfrm>
            <a:off x="5468548" y="10"/>
            <a:ext cx="672345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66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79C998-3CC8-435E-86D6-58A3E86F43F9}"/>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A29CD1E8-D7D4-4B9A-AC10-C4AD70FA3D1C}"/>
              </a:ext>
            </a:extLst>
          </p:cNvPr>
          <p:cNvSpPr>
            <a:spLocks noGrp="1"/>
          </p:cNvSpPr>
          <p:nvPr>
            <p:ph idx="1"/>
          </p:nvPr>
        </p:nvSpPr>
        <p:spPr>
          <a:xfrm>
            <a:off x="1235963" y="982599"/>
            <a:ext cx="9720073" cy="5290185"/>
          </a:xfrm>
          <a:solidFill>
            <a:schemeClr val="bg2"/>
          </a:solidFill>
        </p:spPr>
        <p:txBody>
          <a:bodyPr>
            <a:normAutofit/>
          </a:bodyPr>
          <a:lstStyle/>
          <a:p>
            <a:pPr marL="0" lvl="0" indent="0" eaLnBrk="0" fontAlgn="base" hangingPunct="0">
              <a:lnSpc>
                <a:spcPct val="100000"/>
              </a:lnSpc>
              <a:spcBef>
                <a:spcPct val="0"/>
              </a:spcBef>
              <a:spcAft>
                <a:spcPct val="0"/>
              </a:spcAft>
              <a:buClrTx/>
              <a:buSzTx/>
              <a:buNone/>
            </a:pPr>
            <a:r>
              <a:rPr lang="sr-Latn-RS" altLang="sr-Latn-RS" sz="2400" dirty="0">
                <a:latin typeface="Ubuntu"/>
              </a:rPr>
              <a:t>Božanska bitka dvaju bogova ima više epizoda. Jedna od njih kaže da su dvojica bogova pokušavali zaslužiti titulu novoga vladara Egipta. Tako su se utrkivali brodovima i međusobno borili u vidu nilskih konja. U tim je bitkama </a:t>
            </a:r>
            <a:r>
              <a:rPr lang="sr-Latn-RS" altLang="sr-Latn-RS" sz="2400" dirty="0" err="1">
                <a:latin typeface="Ubuntu"/>
              </a:rPr>
              <a:t>Horus</a:t>
            </a:r>
            <a:r>
              <a:rPr lang="sr-Latn-RS" altLang="sr-Latn-RS" sz="2400" dirty="0">
                <a:latin typeface="Ubuntu"/>
              </a:rPr>
              <a:t> najčešće bio </a:t>
            </a:r>
            <a:r>
              <a:rPr lang="sr-Latn-RS" altLang="sr-Latn-RS" sz="2400" dirty="0" err="1">
                <a:latin typeface="Ubuntu"/>
              </a:rPr>
              <a:t>pobjednik</a:t>
            </a:r>
            <a:r>
              <a:rPr lang="sr-Latn-RS" altLang="sr-Latn-RS" sz="2400" dirty="0">
                <a:latin typeface="Ubuntu"/>
              </a:rPr>
              <a:t> i većina je bogova bila za njega. Međutim Set je bio miljenik stvoritelja, boga Ra, te on nije dozvolio da </a:t>
            </a:r>
            <a:r>
              <a:rPr lang="sr-Latn-RS" altLang="sr-Latn-RS" sz="2400" dirty="0" err="1">
                <a:latin typeface="Ubuntu"/>
              </a:rPr>
              <a:t>Horus</a:t>
            </a:r>
            <a:r>
              <a:rPr lang="sr-Latn-RS" altLang="sr-Latn-RS" sz="2400" dirty="0">
                <a:latin typeface="Ubuntu"/>
              </a:rPr>
              <a:t> tako lako </a:t>
            </a:r>
            <a:r>
              <a:rPr lang="sr-Latn-RS" altLang="sr-Latn-RS" sz="2400" dirty="0" err="1">
                <a:latin typeface="Ubuntu"/>
              </a:rPr>
              <a:t>pobijedi</a:t>
            </a:r>
            <a:r>
              <a:rPr lang="sr-Latn-RS" altLang="sr-Latn-RS" sz="2400" dirty="0">
                <a:latin typeface="Ubuntu"/>
              </a:rPr>
              <a:t>. Bitka se odužila na 80 godina.</a:t>
            </a:r>
          </a:p>
          <a:p>
            <a:pPr marL="0" lvl="0" indent="0" eaLnBrk="0" fontAlgn="base" hangingPunct="0">
              <a:lnSpc>
                <a:spcPct val="100000"/>
              </a:lnSpc>
              <a:spcBef>
                <a:spcPct val="0"/>
              </a:spcBef>
              <a:spcAft>
                <a:spcPct val="0"/>
              </a:spcAft>
              <a:buClrTx/>
              <a:buSzTx/>
              <a:buNone/>
            </a:pPr>
            <a:endParaRPr lang="sr-Latn-RS" altLang="sr-Latn-RS" sz="2400" dirty="0"/>
          </a:p>
          <a:p>
            <a:pPr marL="0" lvl="0" indent="0" eaLnBrk="0" fontAlgn="base" hangingPunct="0">
              <a:lnSpc>
                <a:spcPct val="100000"/>
              </a:lnSpc>
              <a:spcBef>
                <a:spcPct val="0"/>
              </a:spcBef>
              <a:spcAft>
                <a:spcPct val="0"/>
              </a:spcAft>
              <a:buClrTx/>
              <a:buSzTx/>
              <a:buNone/>
            </a:pPr>
            <a:r>
              <a:rPr lang="sr-Latn-RS" altLang="sr-Latn-RS" sz="2400" dirty="0">
                <a:latin typeface="Ubuntu"/>
              </a:rPr>
              <a:t>Druga epizoda kaže da se nisu borili samo njih dvojica, nego i njihovi sljedbenici. Također je Izida jednom prilikom </a:t>
            </a:r>
            <a:r>
              <a:rPr lang="sr-Latn-RS" altLang="sr-Latn-RS" sz="2400" dirty="0" err="1">
                <a:latin typeface="Ubuntu"/>
              </a:rPr>
              <a:t>htjela</a:t>
            </a:r>
            <a:r>
              <a:rPr lang="sr-Latn-RS" altLang="sr-Latn-RS" sz="2400" dirty="0">
                <a:latin typeface="Ubuntu"/>
              </a:rPr>
              <a:t> pomoći </a:t>
            </a:r>
            <a:r>
              <a:rPr lang="sr-Latn-RS" altLang="sr-Latn-RS" sz="2400" dirty="0" err="1">
                <a:latin typeface="Ubuntu"/>
              </a:rPr>
              <a:t>Horusu</a:t>
            </a:r>
            <a:r>
              <a:rPr lang="sr-Latn-RS" altLang="sr-Latn-RS" sz="2400" dirty="0">
                <a:latin typeface="Ubuntu"/>
              </a:rPr>
              <a:t> tako da probode Seta harpunom, međutim pogodila je svog sina </a:t>
            </a:r>
            <a:r>
              <a:rPr lang="sr-Latn-RS" altLang="sr-Latn-RS" sz="2400" dirty="0" err="1">
                <a:latin typeface="Ubuntu"/>
              </a:rPr>
              <a:t>Horusa</a:t>
            </a:r>
            <a:r>
              <a:rPr lang="sr-Latn-RS" altLang="sr-Latn-RS" sz="2400" dirty="0">
                <a:latin typeface="Ubuntu"/>
              </a:rPr>
              <a:t>, koji  joj je u naletu </a:t>
            </a:r>
            <a:r>
              <a:rPr lang="sr-Latn-RS" altLang="sr-Latn-RS" sz="2400" dirty="0" err="1">
                <a:latin typeface="Ubuntu"/>
              </a:rPr>
              <a:t>bijesa</a:t>
            </a:r>
            <a:r>
              <a:rPr lang="sr-Latn-RS" altLang="sr-Latn-RS" sz="2400" dirty="0">
                <a:latin typeface="Ubuntu"/>
              </a:rPr>
              <a:t> odrubio glavu. Tot je koristeći svoju magiju stavio glavu krave na </a:t>
            </a:r>
            <a:r>
              <a:rPr lang="sr-Latn-RS" altLang="sr-Latn-RS" sz="2400" dirty="0" err="1">
                <a:latin typeface="Ubuntu"/>
              </a:rPr>
              <a:t>Izidina</a:t>
            </a:r>
            <a:r>
              <a:rPr lang="sr-Latn-RS" altLang="sr-Latn-RS" sz="2400" dirty="0">
                <a:latin typeface="Ubuntu"/>
              </a:rPr>
              <a:t> ramena.</a:t>
            </a:r>
            <a:endParaRPr lang="sr-Latn-RS" altLang="sr-Latn-RS" sz="2400" dirty="0"/>
          </a:p>
          <a:p>
            <a:pPr marL="0" lvl="0" indent="0" eaLnBrk="0" fontAlgn="base" hangingPunct="0">
              <a:lnSpc>
                <a:spcPct val="100000"/>
              </a:lnSpc>
              <a:spcBef>
                <a:spcPct val="0"/>
              </a:spcBef>
              <a:spcAft>
                <a:spcPct val="0"/>
              </a:spcAft>
              <a:buClrTx/>
              <a:buSzTx/>
              <a:buNone/>
            </a:pPr>
            <a:endParaRPr lang="sr-Latn-RS" altLang="sr-Latn-RS" sz="2400" dirty="0"/>
          </a:p>
          <a:p>
            <a:endParaRPr lang="hr-HR" dirty="0"/>
          </a:p>
        </p:txBody>
      </p:sp>
    </p:spTree>
    <p:extLst>
      <p:ext uri="{BB962C8B-B14F-4D97-AF65-F5344CB8AC3E}">
        <p14:creationId xmlns:p14="http://schemas.microsoft.com/office/powerpoint/2010/main" val="320865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263589-0B8F-4776-BA31-0EF088ED87E1}"/>
              </a:ext>
            </a:extLst>
          </p:cNvPr>
          <p:cNvSpPr>
            <a:spLocks noGrp="1"/>
          </p:cNvSpPr>
          <p:nvPr>
            <p:ph type="title"/>
          </p:nvPr>
        </p:nvSpPr>
        <p:spPr>
          <a:xfrm>
            <a:off x="1024128" y="585216"/>
            <a:ext cx="3133581" cy="1499616"/>
          </a:xfrm>
        </p:spPr>
        <p:txBody>
          <a:bodyPr>
            <a:normAutofit/>
          </a:bodyPr>
          <a:lstStyle/>
          <a:p>
            <a:endParaRPr lang="hr-HR" sz="4000"/>
          </a:p>
        </p:txBody>
      </p:sp>
      <p:sp>
        <p:nvSpPr>
          <p:cNvPr id="10" name="Content Placeholder 9">
            <a:extLst>
              <a:ext uri="{FF2B5EF4-FFF2-40B4-BE49-F238E27FC236}">
                <a16:creationId xmlns:a16="http://schemas.microsoft.com/office/drawing/2014/main" id="{DEFE5CA0-D4E6-4F1E-81A4-EE999AD3F696}"/>
              </a:ext>
            </a:extLst>
          </p:cNvPr>
          <p:cNvSpPr>
            <a:spLocks noGrp="1"/>
          </p:cNvSpPr>
          <p:nvPr>
            <p:ph idx="1"/>
          </p:nvPr>
        </p:nvSpPr>
        <p:spPr>
          <a:xfrm>
            <a:off x="1024128" y="2286000"/>
            <a:ext cx="3133580" cy="3931920"/>
          </a:xfrm>
        </p:spPr>
        <p:txBody>
          <a:bodyPr>
            <a:normAutofit/>
          </a:bodyPr>
          <a:lstStyle/>
          <a:p>
            <a:endParaRPr lang="en-US" sz="1600"/>
          </a:p>
        </p:txBody>
      </p:sp>
      <p:pic>
        <p:nvPicPr>
          <p:cNvPr id="5" name="Rezervirano mjesto sadržaja 4" descr="Slika na kojoj se prikazuje tekst, kamen, građevinski materijal&#10;&#10;Opis je automatski generiran">
            <a:extLst>
              <a:ext uri="{FF2B5EF4-FFF2-40B4-BE49-F238E27FC236}">
                <a16:creationId xmlns:a16="http://schemas.microsoft.com/office/drawing/2014/main" id="{94C00CD5-BC60-4AEC-B050-06A70C7926C7}"/>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642342" y="760176"/>
            <a:ext cx="6909577" cy="5337648"/>
          </a:xfrm>
          <a:prstGeom prst="rect">
            <a:avLst/>
          </a:prstGeom>
        </p:spPr>
      </p:pic>
      <p:sp>
        <p:nvSpPr>
          <p:cNvPr id="6" name="TekstniOkvir 5">
            <a:extLst>
              <a:ext uri="{FF2B5EF4-FFF2-40B4-BE49-F238E27FC236}">
                <a16:creationId xmlns:a16="http://schemas.microsoft.com/office/drawing/2014/main" id="{C293FA69-3C80-4CAF-8765-694F7D631206}"/>
              </a:ext>
            </a:extLst>
          </p:cNvPr>
          <p:cNvSpPr txBox="1"/>
          <p:nvPr/>
        </p:nvSpPr>
        <p:spPr>
          <a:xfrm>
            <a:off x="9119843" y="5897769"/>
            <a:ext cx="2432076"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s://brewminate.com/symbols-in-ancient-egypt/">
                  <a:extLst>
                    <a:ext uri="{A12FA001-AC4F-418D-AE19-62706E023703}">
                      <ahyp:hlinkClr xmlns:ahyp="http://schemas.microsoft.com/office/drawing/2018/hyperlinkcolor" xmlns="" val="tx"/>
                    </a:ext>
                  </a:extLst>
                </a:hlinkClick>
              </a:rPr>
              <a:t>Ta fotografija</a:t>
            </a:r>
            <a:r>
              <a:rPr lang="hr-HR" sz="700">
                <a:solidFill>
                  <a:srgbClr val="FFFFFF"/>
                </a:solidFill>
              </a:rPr>
              <a:t> korisnika Nepoznat autor: licenca </a:t>
            </a:r>
            <a:r>
              <a:rPr lang="hr-HR"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hr-HR" sz="700">
              <a:solidFill>
                <a:srgbClr val="FFFFFF"/>
              </a:solidFill>
            </a:endParaRPr>
          </a:p>
        </p:txBody>
      </p:sp>
    </p:spTree>
    <p:extLst>
      <p:ext uri="{BB962C8B-B14F-4D97-AF65-F5344CB8AC3E}">
        <p14:creationId xmlns:p14="http://schemas.microsoft.com/office/powerpoint/2010/main" val="419839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37</TotalTime>
  <Words>1916</Words>
  <Application>Microsoft Office PowerPoint</Application>
  <PresentationFormat>Widescreen</PresentationFormat>
  <Paragraphs>51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Tw Cen MT</vt:lpstr>
      <vt:lpstr>Tw Cen MT Condensed</vt:lpstr>
      <vt:lpstr>Ubuntu</vt:lpstr>
      <vt:lpstr>Wingdings 3</vt:lpstr>
      <vt:lpstr>Integral</vt:lpstr>
      <vt:lpstr>III Egipatska mitologija</vt:lpstr>
      <vt:lpstr>PowerPoint Presentation</vt:lpstr>
      <vt:lpstr>Mit o ozirisu</vt:lpstr>
      <vt:lpstr>PowerPoint Presentation</vt:lpstr>
      <vt:lpstr>Oziris ili kralj živućih</vt:lpstr>
      <vt:lpstr>PowerPoint Presentation</vt:lpstr>
      <vt:lpstr>Rođenje Horusa i bitka sa Setom </vt:lpstr>
      <vt:lpstr>PowerPoint Presentation</vt:lpstr>
      <vt:lpstr>PowerPoint Presentation</vt:lpstr>
      <vt:lpstr>Ra – bog Sunca</vt:lpstr>
      <vt:lpstr>anubis</vt:lpstr>
      <vt:lpstr>PowerPoint Presentation</vt:lpstr>
      <vt:lpstr>PowerPoint Presentation</vt:lpstr>
      <vt:lpstr>PowerPoint Presentation</vt:lpstr>
      <vt:lpstr>Najštovaniji bogovi Egipta     Amon ra</vt:lpstr>
      <vt:lpstr>bastet</vt:lpstr>
      <vt:lpstr>PowerPoint Presentation</vt:lpstr>
      <vt:lpstr>PowerPoint Presentation</vt:lpstr>
      <vt:lpstr>Mut, MAAT ili majka božica</vt:lpstr>
      <vt:lpstr>PowerPoint Presentation</vt:lpstr>
      <vt:lpstr>PowerPoint Presentation</vt:lpstr>
      <vt:lpstr>PowerPoint Presentation</vt:lpstr>
      <vt:lpstr>Ra</vt:lpstr>
      <vt:lpstr>A sada naša radionica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Egipatska mitologija</dc:title>
  <dc:creator>Ivan Armano Šarunić</dc:creator>
  <cp:lastModifiedBy>Marijana</cp:lastModifiedBy>
  <cp:revision>5</cp:revision>
  <dcterms:created xsi:type="dcterms:W3CDTF">2021-03-09T09:43:30Z</dcterms:created>
  <dcterms:modified xsi:type="dcterms:W3CDTF">2021-04-26T11:06:10Z</dcterms:modified>
</cp:coreProperties>
</file>