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8" r:id="rId3"/>
    <p:sldId id="277" r:id="rId4"/>
    <p:sldId id="261" r:id="rId5"/>
    <p:sldId id="274" r:id="rId6"/>
    <p:sldId id="264" r:id="rId7"/>
    <p:sldId id="265" r:id="rId8"/>
    <p:sldId id="266" r:id="rId9"/>
    <p:sldId id="259" r:id="rId10"/>
    <p:sldId id="260" r:id="rId11"/>
    <p:sldId id="262" r:id="rId12"/>
    <p:sldId id="263" r:id="rId13"/>
    <p:sldId id="267" r:id="rId14"/>
    <p:sldId id="275" r:id="rId15"/>
    <p:sldId id="269" r:id="rId16"/>
    <p:sldId id="270" r:id="rId17"/>
    <p:sldId id="276" r:id="rId18"/>
    <p:sldId id="271" r:id="rId19"/>
    <p:sldId id="273" r:id="rId20"/>
    <p:sldId id="27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0" autoAdjust="0"/>
    <p:restoredTop sz="94660"/>
  </p:normalViewPr>
  <p:slideViewPr>
    <p:cSldViewPr snapToGrid="0">
      <p:cViewPr varScale="1">
        <p:scale>
          <a:sx n="83" d="100"/>
          <a:sy n="83" d="100"/>
        </p:scale>
        <p:origin x="45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5/23/2021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5/23/2021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5/23/2021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nova-akropola.com/wp-content/uploads/2015/03/IZLAZAK_140_Corazon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ddleeastmonitor.com/20170911-ancient-tomb-unearthed-in-egypt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188340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ubc.ca/etec540sept09/2009/11/10/an-overview-of-a-remediation-from-scroll-to-codex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nova-akropola.com/wp-content/uploads/2015/03/IZLAZAK_Tutankhamon-Anubis.pn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i.wikipedia.org/wiki/Skarabee" TargetMode="External"/><Relationship Id="rId7" Type="http://schemas.openxmlformats.org/officeDocument/2006/relationships/hyperlink" Target="https://creativecommons.org/licenses/by-nc-sa/3.0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lickr.com/photos/rfzappala/7756015348/" TargetMode="External"/><Relationship Id="rId5" Type="http://schemas.openxmlformats.org/officeDocument/2006/relationships/image" Target="../media/image13.jpg"/><Relationship Id="rId4" Type="http://schemas.openxmlformats.org/officeDocument/2006/relationships/hyperlink" Target="https://creativecommons.org/licenses/by-sa/3.0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liophoto.clionautes.org/picture.php?/2545/category/244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es.wikipedia.org/wiki/Vaso_canopo" TargetMode="External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nova-akropola.com/wp-content/uploads/2015/03/IZLAZAK_Tutankhamon-Dulap.pn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st_of_Theban_Tombs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gyptianchronicles.blogspot.com/2012/08/we-are-egypt.html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haeltyler.co.uk/corruption-science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rewminate.com/thoth-ancient-egyptian-god-of-scribes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847155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rewminate.com/menes-legendary-first-king-of-egypt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rewminate.com/the-ancient-egyptian-concept-of-the-soul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383730A-6C68-42AB-B1DA-339C83999B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V Knjiga mrtvih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6B7D09D-9680-4A61-A26A-79DB8AF6BF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Zagrobni život</a:t>
            </a:r>
          </a:p>
        </p:txBody>
      </p:sp>
    </p:spTree>
    <p:extLst>
      <p:ext uri="{BB962C8B-B14F-4D97-AF65-F5344CB8AC3E}">
        <p14:creationId xmlns:p14="http://schemas.microsoft.com/office/powerpoint/2010/main" val="3177091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9644F9-B1BE-444C-886C-00E7D6712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CEE646C-0661-4BFD-B0EA-06C2AF6D1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562100"/>
            <a:ext cx="6066818" cy="4747260"/>
          </a:xfrm>
        </p:spPr>
        <p:txBody>
          <a:bodyPr>
            <a:normAutofit/>
          </a:bodyPr>
          <a:lstStyle/>
          <a:p>
            <a:endParaRPr lang="hr-HR" dirty="0"/>
          </a:p>
          <a:p>
            <a:endParaRPr lang="hr-HR" dirty="0"/>
          </a:p>
          <a:p>
            <a:r>
              <a:rPr lang="hr-HR" dirty="0"/>
              <a:t>Obredna posuda u obliku srca, središta čovjekove svijesti. Na posudi je prikazan Benu, ptica Feniks, simbol uskrsnuća.</a:t>
            </a:r>
          </a:p>
          <a:p>
            <a:pPr marL="0" indent="0">
              <a:buNone/>
            </a:pPr>
            <a:r>
              <a:rPr lang="hr-HR" dirty="0"/>
              <a:t>Da bi se moglo pristupiti </a:t>
            </a:r>
            <a:r>
              <a:rPr lang="hr-HR" dirty="0" err="1"/>
              <a:t>mumifikaciji</a:t>
            </a:r>
            <a:r>
              <a:rPr lang="hr-HR" dirty="0"/>
              <a:t> morala se vrlo dobro poznavati anatomija ljudskog tijela ali i matematika u brojanju dana što kada treba učiniti…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Slika 3" descr="Obredna posuda u obliku srca, središta čovjekove svijesti. Na posudi je prikazan Benu, ptica Feniks, simbol uskrsnuća.">
            <a:hlinkClick r:id="rId2" tooltip="&quot;Obredna posuda u obliku srca, središta čovjekove svijesti. Na posudi je prikazan Benu, ptica Feniks, simbol uskrsnuća.&quot;"/>
            <a:extLst>
              <a:ext uri="{FF2B5EF4-FFF2-40B4-BE49-F238E27FC236}">
                <a16:creationId xmlns:a16="http://schemas.microsoft.com/office/drawing/2014/main" id="{2F71B437-97FC-4DD4-9C09-B8CC0060FF35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1" r="19438"/>
          <a:stretch/>
        </p:blipFill>
        <p:spPr bwMode="auto">
          <a:xfrm>
            <a:off x="7552266" y="10"/>
            <a:ext cx="4639733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6733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9BBBEEE-806C-4A90-8814-8CC055B2F7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050C8D3-4276-45B7-97C2-1F271060A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rmAutofit/>
          </a:bodyPr>
          <a:lstStyle/>
          <a:p>
            <a:endParaRPr lang="hr-HR">
              <a:solidFill>
                <a:srgbClr val="FFFFFF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0C808AD-1D78-4549-AAD3-A9C0603EB5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16430EE-5BA8-4A9B-8D43-AC94E64BD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3791711" cy="3931920"/>
          </a:xfrm>
        </p:spPr>
        <p:txBody>
          <a:bodyPr>
            <a:normAutofit/>
          </a:bodyPr>
          <a:lstStyle/>
          <a:p>
            <a:pPr lvl="0"/>
            <a:r>
              <a:rPr lang="hr-HR" dirty="0"/>
              <a:t>Grobnice </a:t>
            </a:r>
            <a:r>
              <a:rPr lang="hr-HR" dirty="0" err="1"/>
              <a:t>Tetija</a:t>
            </a:r>
            <a:r>
              <a:rPr lang="hr-HR" dirty="0"/>
              <a:t>, </a:t>
            </a:r>
            <a:r>
              <a:rPr lang="hr-HR" dirty="0" err="1"/>
              <a:t>Pepija</a:t>
            </a:r>
            <a:r>
              <a:rPr lang="hr-HR" dirty="0"/>
              <a:t> I., </a:t>
            </a:r>
            <a:r>
              <a:rPr lang="hr-HR" dirty="0" err="1"/>
              <a:t>Merenra</a:t>
            </a:r>
            <a:r>
              <a:rPr lang="hr-HR" dirty="0"/>
              <a:t>, </a:t>
            </a:r>
            <a:r>
              <a:rPr lang="hr-HR" dirty="0" err="1"/>
              <a:t>Pepija</a:t>
            </a:r>
            <a:r>
              <a:rPr lang="hr-HR" dirty="0"/>
              <a:t> II. i </a:t>
            </a:r>
            <a:r>
              <a:rPr lang="hr-HR" dirty="0" err="1"/>
              <a:t>Aba</a:t>
            </a:r>
            <a:r>
              <a:rPr lang="hr-HR" dirty="0"/>
              <a:t>, uz one koje pripadaju kraljevskim suprugama </a:t>
            </a:r>
            <a:r>
              <a:rPr lang="hr-HR" dirty="0" err="1"/>
              <a:t>Pepija</a:t>
            </a:r>
            <a:r>
              <a:rPr lang="hr-HR" dirty="0"/>
              <a:t> II.: </a:t>
            </a:r>
            <a:r>
              <a:rPr lang="hr-HR" dirty="0" err="1"/>
              <a:t>Neit</a:t>
            </a:r>
            <a:r>
              <a:rPr lang="hr-HR" dirty="0"/>
              <a:t>, </a:t>
            </a:r>
            <a:r>
              <a:rPr lang="hr-HR" dirty="0" err="1"/>
              <a:t>Ipuit</a:t>
            </a:r>
            <a:r>
              <a:rPr lang="hr-HR" dirty="0"/>
              <a:t> i </a:t>
            </a:r>
            <a:r>
              <a:rPr lang="hr-HR" dirty="0" err="1"/>
              <a:t>Uđebten</a:t>
            </a:r>
            <a:r>
              <a:rPr lang="hr-HR" dirty="0"/>
              <a:t>.</a:t>
            </a:r>
          </a:p>
          <a:p>
            <a:pPr lvl="0"/>
            <a:r>
              <a:rPr lang="hr-HR" dirty="0"/>
              <a:t>Tekstovi sarkofaga, koji se pojavljuju od velike krize Prvog međurazdoblja i šire, tijekom Srednje države, posebno među plemstvom.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C39AC2AE-174C-4647-BB2C-9009E1956B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18546" r="18852" b="-2"/>
          <a:stretch/>
        </p:blipFill>
        <p:spPr>
          <a:xfrm>
            <a:off x="6096000" y="640080"/>
            <a:ext cx="5455921" cy="557784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D7081A66-07DD-422A-9B9D-D9EE8AA2C915}"/>
              </a:ext>
            </a:extLst>
          </p:cNvPr>
          <p:cNvSpPr txBox="1"/>
          <p:nvPr/>
        </p:nvSpPr>
        <p:spPr>
          <a:xfrm>
            <a:off x="9119845" y="6017865"/>
            <a:ext cx="243207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hr-HR" sz="700">
                <a:solidFill>
                  <a:srgbClr val="FFFFFF"/>
                </a:solidFill>
                <a:hlinkClick r:id="rId3" tooltip="https://www.middleeastmonitor.com/20170911-ancient-tomb-unearthed-in-egypt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Ta fotografija</a:t>
            </a:r>
            <a:r>
              <a:rPr lang="hr-HR" sz="700">
                <a:solidFill>
                  <a:srgbClr val="FFFFFF"/>
                </a:solidFill>
              </a:rPr>
              <a:t> korisnika Nepoznat autor: licenca </a:t>
            </a:r>
            <a:r>
              <a:rPr lang="hr-HR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BY-SA-NC</a:t>
            </a:r>
            <a:endParaRPr lang="hr-H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774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860603-B53C-4F84-95D1-A00A0CC8C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 descr="Slika na kojoj se prikazuje na otvorenom, tlo, zgrada, ruševina&#10;&#10;Opis je automatski generiran">
            <a:extLst>
              <a:ext uri="{FF2B5EF4-FFF2-40B4-BE49-F238E27FC236}">
                <a16:creationId xmlns:a16="http://schemas.microsoft.com/office/drawing/2014/main" id="{AF34A5A0-95F7-443C-92F7-03126C5D39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176528" y="393073"/>
            <a:ext cx="10143744" cy="6349984"/>
          </a:xfrm>
        </p:spPr>
      </p:pic>
    </p:spTree>
    <p:extLst>
      <p:ext uri="{BB962C8B-B14F-4D97-AF65-F5344CB8AC3E}">
        <p14:creationId xmlns:p14="http://schemas.microsoft.com/office/powerpoint/2010/main" val="3201828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7B36BB-BB0E-46D4-9FBF-6E8F6E6D4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7C22D23-A394-4FA2-AD65-EB3CDA8A3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>
            <a:normAutofit/>
          </a:bodyPr>
          <a:lstStyle/>
          <a:p>
            <a:r>
              <a:rPr lang="hr-HR" dirty="0"/>
              <a:t>Poznatu Knjigu mrtvih činili su tekstovi urezani na zidove piramida i grupirani u 453 poglavlja, a koji su puno kasnije, u VII. st. pr.Kr., u vrijeme vladavine </a:t>
            </a:r>
            <a:r>
              <a:rPr lang="hr-HR" dirty="0" err="1"/>
              <a:t>Psametika</a:t>
            </a:r>
            <a:r>
              <a:rPr lang="hr-HR" dirty="0"/>
              <a:t>, podijeljeni u 165 pogla­vlja. Najbolji primjer ovog tipa je papirus dug 20 m koji se sada čuva u Egipatskom muzeju u Torinu, a koji je prvi puta objavio </a:t>
            </a:r>
            <a:r>
              <a:rPr lang="hr-HR" dirty="0" err="1"/>
              <a:t>Lepsius</a:t>
            </a:r>
            <a:r>
              <a:rPr lang="hr-HR" dirty="0"/>
              <a:t> koji je s Busenom istraživao Egipat i Nubiju 1842. g. </a:t>
            </a:r>
            <a:endParaRPr lang="en-US" dirty="0"/>
          </a:p>
        </p:txBody>
      </p:sp>
      <p:pic>
        <p:nvPicPr>
          <p:cNvPr id="5" name="Rezervirano mjesto sadržaja 4" descr="Slika na kojoj se prikazuje tekst&#10;&#10;Opis je automatski generiran">
            <a:extLst>
              <a:ext uri="{FF2B5EF4-FFF2-40B4-BE49-F238E27FC236}">
                <a16:creationId xmlns:a16="http://schemas.microsoft.com/office/drawing/2014/main" id="{554234D4-40F2-4DE2-9484-22E4B5DDF0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15101" r="34159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89A78D1A-38BA-40D3-B3E7-51BA7ED9BB6E}"/>
              </a:ext>
            </a:extLst>
          </p:cNvPr>
          <p:cNvSpPr txBox="1"/>
          <p:nvPr/>
        </p:nvSpPr>
        <p:spPr>
          <a:xfrm>
            <a:off x="10034037" y="6657945"/>
            <a:ext cx="215796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hr-HR" sz="700">
                <a:solidFill>
                  <a:srgbClr val="FFFFFF"/>
                </a:solidFill>
                <a:hlinkClick r:id="rId3" tooltip="http://blogs.ubc.ca/etec540sept09/2009/11/10/an-overview-of-a-remediation-from-scroll-to-codex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Ta fotografija</a:t>
            </a:r>
            <a:r>
              <a:rPr lang="hr-HR" sz="700">
                <a:solidFill>
                  <a:srgbClr val="FFFFFF"/>
                </a:solidFill>
              </a:rPr>
              <a:t> korisnika Nepoznat autor: licenca </a:t>
            </a:r>
            <a:r>
              <a:rPr lang="hr-HR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</a:t>
            </a:r>
            <a:endParaRPr lang="hr-H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854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9BBBEEE-806C-4A90-8814-8CC055B2F7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12EF65F-E273-4450-9F0A-BBCD20711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rmAutofit/>
          </a:bodyPr>
          <a:lstStyle/>
          <a:p>
            <a:endParaRPr lang="hr-HR">
              <a:solidFill>
                <a:srgbClr val="FFFFFF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0C808AD-1D78-4549-AAD3-A9C0603EB5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ECDD609D-C1F3-4399-B2C0-F7F4C5CE8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3791711" cy="3931920"/>
          </a:xfrm>
        </p:spPr>
        <p:txBody>
          <a:bodyPr>
            <a:normAutofit/>
          </a:bodyPr>
          <a:lstStyle/>
          <a:p>
            <a:r>
              <a:rPr lang="hr-HR" sz="2800" dirty="0"/>
              <a:t>Bog </a:t>
            </a:r>
            <a:r>
              <a:rPr lang="hr-HR" sz="2800" dirty="0" err="1"/>
              <a:t>Anubis</a:t>
            </a:r>
            <a:r>
              <a:rPr lang="hr-HR" sz="2800" dirty="0"/>
              <a:t> s glavom šakala bio je čuvar i zaštitnik mrtvih.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Rezervirano mjesto sadržaja 3" descr="Bog Anubis s glavom šakala bio je čuvar i zaštitnik mrtvih.">
            <a:hlinkClick r:id="rId2" tooltip="&quot;Bog Anubis s glavom šakala bio je čuvar i zaštitnik mrtvih.&quot;"/>
            <a:extLst>
              <a:ext uri="{FF2B5EF4-FFF2-40B4-BE49-F238E27FC236}">
                <a16:creationId xmlns:a16="http://schemas.microsoft.com/office/drawing/2014/main" id="{0CFFC732-44BC-4A5B-A32E-FF5FC08CF3C5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2" r="1" b="10740"/>
          <a:stretch/>
        </p:blipFill>
        <p:spPr bwMode="auto">
          <a:xfrm>
            <a:off x="6096000" y="640080"/>
            <a:ext cx="5455921" cy="5577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8820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6102F9C-3443-44A0-8082-361082210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 descr="Slika na kojoj se prikazuje zeleno&#10;&#10;Opis je automatski generiran">
            <a:extLst>
              <a:ext uri="{FF2B5EF4-FFF2-40B4-BE49-F238E27FC236}">
                <a16:creationId xmlns:a16="http://schemas.microsoft.com/office/drawing/2014/main" id="{15372B8E-8841-46A8-B300-880E034DF5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4455037" y="2286000"/>
            <a:ext cx="2858063" cy="4022725"/>
          </a:xfr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C49D0EB6-05EB-4D9F-AB6E-4A4F1BC7E859}"/>
              </a:ext>
            </a:extLst>
          </p:cNvPr>
          <p:cNvSpPr txBox="1"/>
          <p:nvPr/>
        </p:nvSpPr>
        <p:spPr>
          <a:xfrm>
            <a:off x="4455037" y="6308725"/>
            <a:ext cx="2858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>
                <a:hlinkClick r:id="rId3" tooltip="https://fi.wikipedia.org/wiki/Skarabee"/>
              </a:rPr>
              <a:t>Ta fotografija</a:t>
            </a:r>
            <a:r>
              <a:rPr lang="hr-HR" sz="900"/>
              <a:t> korisnika Nepoznat autor: licenca </a:t>
            </a:r>
            <a:r>
              <a:rPr lang="hr-HR" sz="900">
                <a:hlinkClick r:id="rId4" tooltip="https://creativecommons.org/licenses/by-sa/3.0/"/>
              </a:rPr>
              <a:t>CC BY-SA</a:t>
            </a:r>
            <a:endParaRPr lang="hr-HR" sz="900"/>
          </a:p>
        </p:txBody>
      </p:sp>
      <p:pic>
        <p:nvPicPr>
          <p:cNvPr id="8" name="Slika 7" descr="Slika na kojoj se prikazuje na zatvorenom&#10;&#10;Opis je automatski generiran">
            <a:extLst>
              <a:ext uri="{FF2B5EF4-FFF2-40B4-BE49-F238E27FC236}">
                <a16:creationId xmlns:a16="http://schemas.microsoft.com/office/drawing/2014/main" id="{F13A8343-5F8B-44CD-A950-1816D8A3A0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1219200" y="176212"/>
            <a:ext cx="9753600" cy="6505575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B55368B7-E1CC-4125-A837-E0099820330E}"/>
              </a:ext>
            </a:extLst>
          </p:cNvPr>
          <p:cNvSpPr txBox="1"/>
          <p:nvPr/>
        </p:nvSpPr>
        <p:spPr>
          <a:xfrm>
            <a:off x="1219200" y="6681787"/>
            <a:ext cx="9753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>
                <a:hlinkClick r:id="rId6" tooltip="http://www.flickr.com/photos/rfzappala/7756015348/"/>
              </a:rPr>
              <a:t>Ta fotografija</a:t>
            </a:r>
            <a:r>
              <a:rPr lang="hr-HR" sz="900"/>
              <a:t> korisnika Nepoznat autor: licenca </a:t>
            </a:r>
            <a:r>
              <a:rPr lang="hr-HR" sz="900">
                <a:hlinkClick r:id="rId7" tooltip="https://creativecommons.org/licenses/by-nc-sa/3.0/"/>
              </a:rPr>
              <a:t>CC BY-SA-NC</a:t>
            </a:r>
            <a:endParaRPr lang="hr-HR" sz="900"/>
          </a:p>
        </p:txBody>
      </p:sp>
    </p:spTree>
    <p:extLst>
      <p:ext uri="{BB962C8B-B14F-4D97-AF65-F5344CB8AC3E}">
        <p14:creationId xmlns:p14="http://schemas.microsoft.com/office/powerpoint/2010/main" val="2425347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F55E600-353E-479B-9A93-66C1AE3EA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hr-HR" dirty="0"/>
              <a:t>                                         </a:t>
            </a:r>
            <a:r>
              <a:rPr lang="hr-HR" dirty="0" err="1"/>
              <a:t>kanope</a:t>
            </a:r>
            <a:endParaRPr lang="hr-HR" dirty="0"/>
          </a:p>
        </p:txBody>
      </p:sp>
      <p:pic>
        <p:nvPicPr>
          <p:cNvPr id="7" name="Rezervirano mjesto sadržaja 6" descr="Slika na kojoj se prikazuje tekst, na zatvorenom, vrč&#10;&#10;Opis je automatski generiran">
            <a:extLst>
              <a:ext uri="{FF2B5EF4-FFF2-40B4-BE49-F238E27FC236}">
                <a16:creationId xmlns:a16="http://schemas.microsoft.com/office/drawing/2014/main" id="{7E435941-22F4-4333-BDBD-CE8870DA2D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68989" y="1513114"/>
            <a:ext cx="5730576" cy="4519991"/>
          </a:xfrm>
        </p:spPr>
      </p:pic>
      <p:pic>
        <p:nvPicPr>
          <p:cNvPr id="4" name="Slika 3" descr="Slika na kojoj se prikazuje vrč, na zatvorenom, posuda, različito&#10;&#10;Opis je automatski generiran">
            <a:extLst>
              <a:ext uri="{FF2B5EF4-FFF2-40B4-BE49-F238E27FC236}">
                <a16:creationId xmlns:a16="http://schemas.microsoft.com/office/drawing/2014/main" id="{53E2D85F-1FC1-4058-855B-64D93E17F1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l="13942" r="9352" b="-1"/>
          <a:stretch/>
        </p:blipFill>
        <p:spPr>
          <a:xfrm>
            <a:off x="6217922" y="2286000"/>
            <a:ext cx="4526278" cy="4023360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A856E075-BF54-4082-ACB0-04243D931CF6}"/>
              </a:ext>
            </a:extLst>
          </p:cNvPr>
          <p:cNvSpPr txBox="1"/>
          <p:nvPr/>
        </p:nvSpPr>
        <p:spPr>
          <a:xfrm>
            <a:off x="8456394" y="6109305"/>
            <a:ext cx="228780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hr-HR" sz="700">
                <a:solidFill>
                  <a:srgbClr val="FFFFFF"/>
                </a:solidFill>
                <a:hlinkClick r:id="rId5" tooltip="https://es.wikipedia.org/wiki/Vaso_canopo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Ta fotografija</a:t>
            </a:r>
            <a:r>
              <a:rPr lang="hr-HR" sz="700">
                <a:solidFill>
                  <a:srgbClr val="FFFFFF"/>
                </a:solidFill>
              </a:rPr>
              <a:t> korisnika Nepoznat autor: licenca </a:t>
            </a:r>
            <a:r>
              <a:rPr lang="hr-HR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hr-H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451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9095FA2-367A-4D96-9589-3C721A300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976884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D418D5C-C45A-429D-85A7-B7CF5B094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714500"/>
            <a:ext cx="6066818" cy="4594860"/>
          </a:xfrm>
        </p:spPr>
        <p:txBody>
          <a:bodyPr>
            <a:normAutofit/>
          </a:bodyPr>
          <a:lstStyle/>
          <a:p>
            <a:r>
              <a:rPr lang="hr-HR" sz="2800" dirty="0"/>
              <a:t>Vanjska </a:t>
            </a:r>
            <a:r>
              <a:rPr lang="hr-HR" sz="2800" dirty="0" err="1"/>
              <a:t>kanopska</a:t>
            </a:r>
            <a:r>
              <a:rPr lang="hr-HR" sz="2800" dirty="0"/>
              <a:t> škrinja koju čuvaju četiri božice</a:t>
            </a:r>
          </a:p>
          <a:p>
            <a:r>
              <a:rPr lang="hr-HR" sz="2800" dirty="0"/>
              <a:t> – </a:t>
            </a:r>
            <a:r>
              <a:rPr lang="hr-HR" sz="2800" dirty="0" err="1"/>
              <a:t>Izida</a:t>
            </a:r>
            <a:r>
              <a:rPr lang="hr-HR" sz="2800" dirty="0"/>
              <a:t>, </a:t>
            </a:r>
            <a:r>
              <a:rPr lang="hr-HR" sz="2800" dirty="0" err="1"/>
              <a:t>Neftida</a:t>
            </a:r>
            <a:r>
              <a:rPr lang="hr-HR" sz="2800" dirty="0"/>
              <a:t>, </a:t>
            </a:r>
            <a:r>
              <a:rPr lang="hr-HR" sz="2800" dirty="0" err="1"/>
              <a:t>Neit</a:t>
            </a:r>
            <a:r>
              <a:rPr lang="hr-HR" sz="2800" dirty="0"/>
              <a:t> i </a:t>
            </a:r>
            <a:r>
              <a:rPr lang="hr-HR" sz="2800" dirty="0" err="1"/>
              <a:t>Selket</a:t>
            </a:r>
            <a:r>
              <a:rPr lang="hr-HR" sz="2800" dirty="0"/>
              <a:t>; pozlaćeno drvo, visina 2 m, grobnica faraona Tutankhamona.</a:t>
            </a:r>
          </a:p>
          <a:p>
            <a:endParaRPr lang="en-US" dirty="0"/>
          </a:p>
        </p:txBody>
      </p:sp>
      <p:pic>
        <p:nvPicPr>
          <p:cNvPr id="4" name="Rezervirano mjesto sadržaja 3" descr="Vanjska kanopska škrinja koju čuvaju četiri božice - Izida, Neftida, Neit i Selket;  pozlaćeno drvo, visina 2 m, grobnica faraona Tutankhamona.">
            <a:hlinkClick r:id="rId2" tooltip="&quot;Vanjska kanopska škrinja koju čuvaju četiri božice - Izida, Neftida, Neit i Selket;  pozlaćeno drvo, visina 2 m, grobnica faraona Tutankhamona.&quot;"/>
            <a:extLst>
              <a:ext uri="{FF2B5EF4-FFF2-40B4-BE49-F238E27FC236}">
                <a16:creationId xmlns:a16="http://schemas.microsoft.com/office/drawing/2014/main" id="{017F3E7F-35F7-4B98-8E0C-2284A0ED5A1D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6" r="563"/>
          <a:stretch/>
        </p:blipFill>
        <p:spPr bwMode="auto">
          <a:xfrm>
            <a:off x="7552266" y="10"/>
            <a:ext cx="4639733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3896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8F9E37-1A2D-4080-A375-556C8CB06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D3113EA-2B5D-4CA0-86D7-D94AD2DF0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552575"/>
            <a:ext cx="6066818" cy="4756785"/>
          </a:xfrm>
        </p:spPr>
        <p:txBody>
          <a:bodyPr>
            <a:normAutofit/>
          </a:bodyPr>
          <a:lstStyle/>
          <a:p>
            <a:r>
              <a:rPr lang="hr-HR" sz="2000" dirty="0"/>
              <a:t>Za Knjigu Mrtvih se tvrdi:</a:t>
            </a:r>
          </a:p>
          <a:p>
            <a:pPr lvl="0"/>
            <a:r>
              <a:rPr lang="hr-HR" sz="2000" dirty="0"/>
              <a:t>da je u početku bila namijenjena samo kraljevima i da je kroz proces demokratizacije stigla u ruke plemića, a kasnije naroda.</a:t>
            </a:r>
          </a:p>
          <a:p>
            <a:pPr lvl="0"/>
            <a:r>
              <a:rPr lang="hr-HR" sz="2000" dirty="0"/>
              <a:t>da je njena svrha bila osigurati uskrsnuće, zahvaljujući poznavanju izraza ili molitvi, koje je bilo zajamčeno time što su ovi tekstovi ostavljani uz ­pokojnika.</a:t>
            </a:r>
          </a:p>
          <a:p>
            <a:pPr lvl="0"/>
            <a:r>
              <a:rPr lang="hr-HR" sz="2000" dirty="0"/>
              <a:t>da je spomenuto uskrsnuće omogućavalo da se izbjegne raspadanje tijela i omogući ponovni povratak u život u nekoj dalekoj budućnosti s istim tijelom, uključujući “obavljanje nužde”, “jede­nje” i “održavanje spolnih odnosa”. Ovo posljednje također se tvrdi i za bogove.</a:t>
            </a:r>
          </a:p>
        </p:txBody>
      </p:sp>
      <p:pic>
        <p:nvPicPr>
          <p:cNvPr id="5" name="Rezervirano mjesto sadržaja 4" descr="Slika na kojoj se prikazuje karta&#10;&#10;Opis je automatski generiran">
            <a:extLst>
              <a:ext uri="{FF2B5EF4-FFF2-40B4-BE49-F238E27FC236}">
                <a16:creationId xmlns:a16="http://schemas.microsoft.com/office/drawing/2014/main" id="{30850F1C-ED9C-4871-A6A1-FAB1D5D8CF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26625" r="22297" b="2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5ACF1634-393B-4A07-9581-6488BF5E04DA}"/>
              </a:ext>
            </a:extLst>
          </p:cNvPr>
          <p:cNvSpPr txBox="1"/>
          <p:nvPr/>
        </p:nvSpPr>
        <p:spPr>
          <a:xfrm>
            <a:off x="9904193" y="6657945"/>
            <a:ext cx="228780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hr-HR" sz="700">
                <a:solidFill>
                  <a:srgbClr val="FFFFFF"/>
                </a:solidFill>
                <a:hlinkClick r:id="rId3" tooltip="https://en.wikipedia.org/wiki/List_of_Theban_Tombs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Ta fotografija</a:t>
            </a:r>
            <a:r>
              <a:rPr lang="hr-HR" sz="700">
                <a:solidFill>
                  <a:srgbClr val="FFFFFF"/>
                </a:solidFill>
              </a:rPr>
              <a:t> korisnika Nepoznat autor: licenca </a:t>
            </a:r>
            <a:r>
              <a:rPr lang="hr-HR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hr-H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271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C79622C-A37B-4AF5-BF80-73340A4EA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 descr="Slika na kojoj se prikazuje nebo, na otvorenom, priroda, plaža&#10;&#10;Opis je automatski generiran">
            <a:extLst>
              <a:ext uri="{FF2B5EF4-FFF2-40B4-BE49-F238E27FC236}">
                <a16:creationId xmlns:a16="http://schemas.microsoft.com/office/drawing/2014/main" id="{2F7F3346-0827-494E-96F7-FA248B3872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447800" y="423069"/>
            <a:ext cx="9017793" cy="6011862"/>
          </a:xfrm>
        </p:spPr>
      </p:pic>
    </p:spTree>
    <p:extLst>
      <p:ext uri="{BB962C8B-B14F-4D97-AF65-F5344CB8AC3E}">
        <p14:creationId xmlns:p14="http://schemas.microsoft.com/office/powerpoint/2010/main" val="3037742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66E630D-3D33-4D5E-A52B-8E1391645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19D388B-8226-4A38-8ACC-2B4FBD144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084832"/>
            <a:ext cx="6066818" cy="4224528"/>
          </a:xfrm>
        </p:spPr>
        <p:txBody>
          <a:bodyPr>
            <a:normAutofit/>
          </a:bodyPr>
          <a:lstStyle/>
          <a:p>
            <a:r>
              <a:rPr lang="hr-HR" dirty="0"/>
              <a:t>Knjiga mrtvih obuhvaća oko dvjesto pjevanja, od kojih su neka jako dugačka i jako stara, a druga stanu u nekoliko redaka. Njihovo će poznavanje omogućiti pokojniku sigurno snalaženje u podzemnom svijetu </a:t>
            </a:r>
            <a:r>
              <a:rPr lang="hr-HR" dirty="0" err="1"/>
              <a:t>Duatu</a:t>
            </a:r>
            <a:r>
              <a:rPr lang="hr-HR" dirty="0"/>
              <a:t>, koji treba proći tijekom neizvjesnog putovanja kroz njegovih dvanaest područja. On će isto tako morati prepoznati bogove koji će mu biti blagonakloni i čuvare pilona i gradova. Također se ne smije uplašiti demona-zmijâ koji umrlom jedu ime, sjećanje ili utrobu i stalno žive u sjeni carstva mrtvih. Tijekom cijele pogrebne svečanosti svećenici čitaju zazive iz Knjige mrtvih nagnuti nad mumijom pokojnika. </a:t>
            </a:r>
            <a:endParaRPr lang="en-US" dirty="0"/>
          </a:p>
        </p:txBody>
      </p:sp>
      <p:pic>
        <p:nvPicPr>
          <p:cNvPr id="5" name="Rezervirano mjesto sadržaja 4" descr="Slika na kojoj se prikazuje tekst, igračka, isječak crteža&#10;&#10;Opis je automatski generiran">
            <a:extLst>
              <a:ext uri="{FF2B5EF4-FFF2-40B4-BE49-F238E27FC236}">
                <a16:creationId xmlns:a16="http://schemas.microsoft.com/office/drawing/2014/main" id="{458F89A0-D5E1-4362-9E93-B7FDF3E5AF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722" r="1856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9527F070-EC3A-4037-8C42-64DE1C8121A5}"/>
              </a:ext>
            </a:extLst>
          </p:cNvPr>
          <p:cNvSpPr txBox="1"/>
          <p:nvPr/>
        </p:nvSpPr>
        <p:spPr>
          <a:xfrm>
            <a:off x="10034037" y="6657945"/>
            <a:ext cx="215796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hr-HR" sz="700">
                <a:solidFill>
                  <a:srgbClr val="FFFFFF"/>
                </a:solidFill>
                <a:hlinkClick r:id="rId3" tooltip="https://www.michaeltyler.co.uk/corruption-science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Ta fotografija</a:t>
            </a:r>
            <a:r>
              <a:rPr lang="hr-HR" sz="700">
                <a:solidFill>
                  <a:srgbClr val="FFFFFF"/>
                </a:solidFill>
              </a:rPr>
              <a:t> korisnika Nepoznat autor: licenca </a:t>
            </a:r>
            <a:r>
              <a:rPr lang="hr-HR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</a:t>
            </a:r>
            <a:endParaRPr lang="hr-H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69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6">
            <a:extLst>
              <a:ext uri="{FF2B5EF4-FFF2-40B4-BE49-F238E27FC236}">
                <a16:creationId xmlns:a16="http://schemas.microsoft.com/office/drawing/2014/main" id="{A10C41F2-1746-4431-9B52-B9F147A896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custGeom>
            <a:avLst/>
            <a:gdLst>
              <a:gd name="connsiteX0" fmla="*/ 0 w 3096136"/>
              <a:gd name="connsiteY0" fmla="*/ 0 h 5856137"/>
              <a:gd name="connsiteX1" fmla="*/ 3096136 w 3096136"/>
              <a:gd name="connsiteY1" fmla="*/ 0 h 5856137"/>
              <a:gd name="connsiteX2" fmla="*/ 3096136 w 3096136"/>
              <a:gd name="connsiteY2" fmla="*/ 5856137 h 5856137"/>
              <a:gd name="connsiteX3" fmla="*/ 0 w 3096136"/>
              <a:gd name="connsiteY3" fmla="*/ 5856137 h 585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136" h="5856137">
                <a:moveTo>
                  <a:pt x="0" y="0"/>
                </a:moveTo>
                <a:lnTo>
                  <a:pt x="3096136" y="0"/>
                </a:lnTo>
                <a:lnTo>
                  <a:pt x="3096136" y="5856137"/>
                </a:lnTo>
                <a:lnTo>
                  <a:pt x="0" y="58561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95F8C5-0ED1-4C24-877A-A9E15A1C64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7946" y="643461"/>
            <a:ext cx="3036377" cy="5571069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80000" sy="80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84928E-D694-4849-BBAD-D7C7DC4054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4020" y="643461"/>
            <a:ext cx="7654513" cy="55710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9860696-A609-4104-9C64-15F4D41E4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9803" y="4735775"/>
            <a:ext cx="7006998" cy="1245732"/>
          </a:xfrm>
        </p:spPr>
        <p:txBody>
          <a:bodyPr anchor="t"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A sada naša radionica…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EB64843-CD30-4C95-9794-B4C80B295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9802" y="965864"/>
            <a:ext cx="7006998" cy="3450370"/>
          </a:xfrm>
        </p:spPr>
        <p:txBody>
          <a:bodyPr anchor="b">
            <a:normAutofit/>
          </a:bodyPr>
          <a:lstStyle/>
          <a:p>
            <a:r>
              <a:rPr lang="hr-HR" sz="2000" dirty="0">
                <a:solidFill>
                  <a:srgbClr val="FFFFFF"/>
                </a:solidFill>
              </a:rPr>
              <a:t>A sada radionica…kartonska kutija…škare, ljepilo,…izrada sarkofaga i mumije…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9237721-19CF-41B1-AA0A-E1E1A8282D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24317" y="4576004"/>
            <a:ext cx="457200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8324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695766-533E-4F9D-B2DC-4EEC06996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49952EE-6C10-4B12-A0B8-F41EC32DC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Zbir tekstova koji potječu iz različitih razdoblja, a nalaze se ­uklesani u unutrašnjosti piramida, u pogrebnim hodnicima, u sarkofa­zima ili ispisani na papirusima položenim uz mumije, nazivaju se Knjiga mrtvih, iako je to netočan naziv.</a:t>
            </a:r>
          </a:p>
          <a:p>
            <a:r>
              <a:rPr lang="hr-HR" dirty="0"/>
              <a:t>Njeno izvorno ime moglo bi se prevesti kao “Knjiga izlaska duše na ­svjetlo dana” ili kao “Knjiga izlaska duše na svjetlost Ra”.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36448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tekst, oltar, tkanina&#10;&#10;Opis je automatski generiran">
            <a:extLst>
              <a:ext uri="{FF2B5EF4-FFF2-40B4-BE49-F238E27FC236}">
                <a16:creationId xmlns:a16="http://schemas.microsoft.com/office/drawing/2014/main" id="{9575CFA6-7996-4609-A764-310CA6B160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3292" r="27273" b="5799"/>
          <a:stretch/>
        </p:blipFill>
        <p:spPr>
          <a:xfrm>
            <a:off x="5071882" y="-548631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B644F76-6637-47F3-8EA1-20FC6ACFF8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5" cy="68580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33DAF73-21BE-4024-849C-94DF3FCDF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6" cy="1499616"/>
          </a:xfrm>
        </p:spPr>
        <p:txBody>
          <a:bodyPr>
            <a:normAutofit/>
          </a:bodyPr>
          <a:lstStyle/>
          <a:p>
            <a:endParaRPr lang="hr-HR" dirty="0">
              <a:solidFill>
                <a:srgbClr val="000000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8679E2A-091E-4EB4-9F05-A305293C41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E6FB7AA-ECEA-434D-8DF2-97C4ED124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329542"/>
            <a:ext cx="6066816" cy="3979817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B1D7B414-87EA-4C30-9731-45CF6E30FF73}"/>
              </a:ext>
            </a:extLst>
          </p:cNvPr>
          <p:cNvSpPr txBox="1"/>
          <p:nvPr/>
        </p:nvSpPr>
        <p:spPr>
          <a:xfrm>
            <a:off x="9759924" y="6657945"/>
            <a:ext cx="243207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hr-HR" sz="700">
                <a:solidFill>
                  <a:srgbClr val="FFFFFF"/>
                </a:solidFill>
                <a:hlinkClick r:id="rId3" tooltip="http://brewminate.com/thoth-ancient-egyptian-god-of-scribes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Ta fotografija</a:t>
            </a:r>
            <a:r>
              <a:rPr lang="hr-HR" sz="700">
                <a:solidFill>
                  <a:srgbClr val="FFFFFF"/>
                </a:solidFill>
              </a:rPr>
              <a:t> korisnika Nepoznat autor: licenca </a:t>
            </a:r>
            <a:r>
              <a:rPr lang="hr-HR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BY-SA-NC</a:t>
            </a:r>
            <a:endParaRPr lang="hr-HR" sz="700">
              <a:solidFill>
                <a:srgbClr val="FFFFFF"/>
              </a:solidFill>
            </a:endParaRPr>
          </a:p>
        </p:txBody>
      </p:sp>
      <p:pic>
        <p:nvPicPr>
          <p:cNvPr id="12" name="Rezervirano mjesto sadržaja 4" descr="Slika na kojoj se prikazuje tekst, oltar, tkanina&#10;&#10;Opis je automatski generiran">
            <a:extLst>
              <a:ext uri="{FF2B5EF4-FFF2-40B4-BE49-F238E27FC236}">
                <a16:creationId xmlns:a16="http://schemas.microsoft.com/office/drawing/2014/main" id="{EF6B131C-1278-40D8-82E8-7CE2B6A033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3292" r="27273" b="5799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983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880746-9DC1-4429-87ED-F2659322D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5D2C10-4B69-414A-8BC7-E587F94F9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Prikaz “vaganja duše” ili “vaganje srca umrloga” iz Knjige mrtvih pisara </a:t>
            </a:r>
            <a:r>
              <a:rPr lang="hr-HR" dirty="0" err="1"/>
              <a:t>Hunefera</a:t>
            </a:r>
            <a:r>
              <a:rPr lang="hr-HR" dirty="0"/>
              <a:t>. Papirus se čuva u Britanskom muzeju u Londonu. Vaganje duše odvija se u Dvorani pravde, pred </a:t>
            </a:r>
            <a:r>
              <a:rPr lang="hr-HR" dirty="0" err="1"/>
              <a:t>Ozirisovim</a:t>
            </a:r>
            <a:r>
              <a:rPr lang="hr-HR" dirty="0"/>
              <a:t> prijestoljem. Središnje mjesto zauzima vaga na kojoj bog </a:t>
            </a:r>
            <a:r>
              <a:rPr lang="hr-HR" dirty="0" err="1"/>
              <a:t>Anubis</a:t>
            </a:r>
            <a:r>
              <a:rPr lang="hr-HR" dirty="0"/>
              <a:t>, čuvar i zaštitnik mrtvih, važe srce pokojnika kako bi ispitao da li je ono lagano poput pera </a:t>
            </a:r>
            <a:r>
              <a:rPr lang="hr-HR" dirty="0" err="1"/>
              <a:t>Maat</a:t>
            </a:r>
            <a:r>
              <a:rPr lang="hr-HR" dirty="0"/>
              <a:t> – pravde koje se nalazi na drugoj plitici vage. Desno od vage u liku čovjeka s glavom ptice ibis vidimo boga </a:t>
            </a:r>
            <a:r>
              <a:rPr lang="hr-HR" dirty="0" err="1"/>
              <a:t>Thota</a:t>
            </a:r>
            <a:r>
              <a:rPr lang="hr-HR" dirty="0"/>
              <a:t> koji predstavlja univerzalni zakon i mudrost. On na daščici kistom zapisuje pojedinosti suđenja. Vrhovni sudac je Oziris, a tu su i četrdeset i dva božanstva koja prisustvuju suđenju.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57258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4766C17-19D8-42D3-A048-91C148D26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D6CBD14-7D1B-4365-9352-1C7BA9F20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>
            <a:normAutofit/>
          </a:bodyPr>
          <a:lstStyle/>
          <a:p>
            <a:pPr lvl="0"/>
            <a:r>
              <a:rPr lang="hr-HR" dirty="0"/>
              <a:t>Tekstovi piramida, hijeroglifi zapisani u unutrašnjosti piramida, a najstariji su iz razdoblja V. dinastije (piramida faraona </a:t>
            </a:r>
            <a:r>
              <a:rPr lang="hr-HR" dirty="0" err="1"/>
              <a:t>Unasa</a:t>
            </a:r>
            <a:r>
              <a:rPr lang="hr-HR" dirty="0"/>
              <a:t>). Ovi tekstovi postoje i u drugim piramidama koje pripadaju razdoblju do VIII. dinastije, a sve se nalaze u </a:t>
            </a:r>
            <a:r>
              <a:rPr lang="hr-HR" dirty="0" err="1"/>
              <a:t>Sakari</a:t>
            </a:r>
            <a:r>
              <a:rPr lang="hr-HR" dirty="0"/>
              <a:t>.</a:t>
            </a:r>
          </a:p>
          <a:p>
            <a:endParaRPr lang="en-US" dirty="0"/>
          </a:p>
        </p:txBody>
      </p:sp>
      <p:pic>
        <p:nvPicPr>
          <p:cNvPr id="5" name="Rezervirano mjesto sadržaja 4" descr="Slika na kojoj se prikazuje na otvorenom, zgrada, staro, građevinski materijal&#10;&#10;Opis je automatski generiran">
            <a:extLst>
              <a:ext uri="{FF2B5EF4-FFF2-40B4-BE49-F238E27FC236}">
                <a16:creationId xmlns:a16="http://schemas.microsoft.com/office/drawing/2014/main" id="{70618A0E-D45E-43AD-9888-F08ED69DFA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967" r="-3" b="-3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554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6F6421-972F-437B-ACA2-A6463326A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 descr="Slika na kojoj se prikazuje tekst, zgrada, kamen&#10;&#10;Opis je automatski generiran">
            <a:extLst>
              <a:ext uri="{FF2B5EF4-FFF2-40B4-BE49-F238E27FC236}">
                <a16:creationId xmlns:a16="http://schemas.microsoft.com/office/drawing/2014/main" id="{47F2F991-2313-443E-8E3C-D5E8E4F520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33301" y="585216"/>
            <a:ext cx="10101535" cy="5622925"/>
          </a:xfrm>
        </p:spPr>
      </p:pic>
    </p:spTree>
    <p:extLst>
      <p:ext uri="{BB962C8B-B14F-4D97-AF65-F5344CB8AC3E}">
        <p14:creationId xmlns:p14="http://schemas.microsoft.com/office/powerpoint/2010/main" val="3987979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D54A3A-D9A6-4A8D-9F58-9B84888B4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>
            <a:normAutofit/>
          </a:bodyPr>
          <a:lstStyle/>
          <a:p>
            <a:endParaRPr lang="hr-HR" sz="400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E2D117A-0528-4B91-9CB9-28ACFEF7B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3133580" cy="3931920"/>
          </a:xfrm>
        </p:spPr>
        <p:txBody>
          <a:bodyPr>
            <a:normAutofit/>
          </a:bodyPr>
          <a:lstStyle/>
          <a:p>
            <a:endParaRPr lang="en-US" sz="1600"/>
          </a:p>
        </p:txBody>
      </p:sp>
      <p:pic>
        <p:nvPicPr>
          <p:cNvPr id="5" name="Rezervirano mjesto sadržaja 4" descr="Slika na kojoj se prikazuje tekst&#10;&#10;Opis je automatski generiran">
            <a:extLst>
              <a:ext uri="{FF2B5EF4-FFF2-40B4-BE49-F238E27FC236}">
                <a16:creationId xmlns:a16="http://schemas.microsoft.com/office/drawing/2014/main" id="{9C0F636F-4DB1-44B3-B281-29767ADBEB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4642342" y="1166114"/>
            <a:ext cx="6909577" cy="4525772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CC24CF02-6023-4993-B447-C739653906DA}"/>
              </a:ext>
            </a:extLst>
          </p:cNvPr>
          <p:cNvSpPr txBox="1"/>
          <p:nvPr/>
        </p:nvSpPr>
        <p:spPr>
          <a:xfrm>
            <a:off x="9119843" y="5491831"/>
            <a:ext cx="243207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hr-HR" sz="700">
                <a:solidFill>
                  <a:srgbClr val="FFFFFF"/>
                </a:solidFill>
                <a:hlinkClick r:id="rId3" tooltip="https://brewminate.com/the-ancient-egyptian-concept-of-the-soul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Ta fotografija</a:t>
            </a:r>
            <a:r>
              <a:rPr lang="hr-HR" sz="700">
                <a:solidFill>
                  <a:srgbClr val="FFFFFF"/>
                </a:solidFill>
              </a:rPr>
              <a:t> korisnika Nepoznat autor: licenca </a:t>
            </a:r>
            <a:r>
              <a:rPr lang="hr-HR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BY-SA-NC</a:t>
            </a:r>
            <a:endParaRPr lang="hr-H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295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34C7CB7-E91F-4466-9FC9-74DE358C2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2A2C5A5-C617-4CA2-9AB7-7A0997967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Izvor </a:t>
            </a:r>
          </a:p>
          <a:p>
            <a:r>
              <a:rPr lang="hr-HR" dirty="0"/>
              <a:t>Knjiga mrtvih, iz nje doznajemo što pokojnika čeka na onom svijetu- </a:t>
            </a:r>
            <a:r>
              <a:rPr lang="hr-HR" dirty="0" err="1"/>
              <a:t>Sekhet</a:t>
            </a:r>
            <a:r>
              <a:rPr lang="hr-HR" dirty="0"/>
              <a:t> – </a:t>
            </a:r>
            <a:r>
              <a:rPr lang="hr-HR" dirty="0" err="1"/>
              <a:t>hetep</a:t>
            </a:r>
            <a:endParaRPr lang="hr-HR" dirty="0"/>
          </a:p>
          <a:p>
            <a:r>
              <a:rPr lang="hr-HR" dirty="0"/>
              <a:t>„ Ovdje počinju poglavlja </a:t>
            </a:r>
            <a:r>
              <a:rPr lang="hr-HR" dirty="0" err="1"/>
              <a:t>Sekhet-hetepa</a:t>
            </a:r>
            <a:r>
              <a:rPr lang="hr-HR" dirty="0"/>
              <a:t>…i počivanja u miru u velikoj zemlji u kojoj ima svježeg vjetra. </a:t>
            </a:r>
            <a:r>
              <a:rPr lang="hr-HR" dirty="0" err="1"/>
              <a:t>Nek</a:t>
            </a:r>
            <a:r>
              <a:rPr lang="hr-HR" dirty="0"/>
              <a:t> tamo steknem snagu. </a:t>
            </a:r>
            <a:r>
              <a:rPr lang="hr-HR" dirty="0" err="1"/>
              <a:t>Nek</a:t>
            </a:r>
            <a:r>
              <a:rPr lang="hr-HR" dirty="0"/>
              <a:t> postanem jak da tamo orem. </a:t>
            </a:r>
            <a:r>
              <a:rPr lang="hr-HR" dirty="0" err="1"/>
              <a:t>Nek</a:t>
            </a:r>
            <a:r>
              <a:rPr lang="hr-HR" dirty="0"/>
              <a:t> tamo žanjem. </a:t>
            </a:r>
            <a:r>
              <a:rPr lang="hr-HR" dirty="0" err="1"/>
              <a:t>Nek</a:t>
            </a:r>
            <a:r>
              <a:rPr lang="hr-HR" dirty="0"/>
              <a:t> tamo jedem. </a:t>
            </a:r>
            <a:r>
              <a:rPr lang="hr-HR" dirty="0" err="1"/>
              <a:t>Nek</a:t>
            </a:r>
            <a:r>
              <a:rPr lang="hr-HR" dirty="0"/>
              <a:t> tamo pijem. I </a:t>
            </a:r>
            <a:r>
              <a:rPr lang="hr-HR" dirty="0" err="1"/>
              <a:t>nek</a:t>
            </a:r>
            <a:r>
              <a:rPr lang="hr-HR" dirty="0"/>
              <a:t> tamo radim sve što sam na zemlji radio.“</a:t>
            </a:r>
          </a:p>
          <a:p>
            <a:r>
              <a:rPr lang="hr-HR" dirty="0"/>
              <a:t> 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914252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E736489A-00C3-4E0A-AAA8-D4D3127BA5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829</Words>
  <Application>Microsoft Office PowerPoint</Application>
  <PresentationFormat>Widescreen</PresentationFormat>
  <Paragraphs>37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Tw Cen MT</vt:lpstr>
      <vt:lpstr>Tw Cen MT Condensed</vt:lpstr>
      <vt:lpstr>Wingdings 3</vt:lpstr>
      <vt:lpstr>Integral</vt:lpstr>
      <vt:lpstr>V Knjiga mrtvih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                  kanope</vt:lpstr>
      <vt:lpstr>PowerPoint Presentation</vt:lpstr>
      <vt:lpstr>PowerPoint Presentation</vt:lpstr>
      <vt:lpstr>PowerPoint Presentation</vt:lpstr>
      <vt:lpstr>A sada naša radionica…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 Knjiga mrtvih</dc:title>
  <dc:creator>Ivan Armano Šarunić</dc:creator>
  <cp:lastModifiedBy>Marijana</cp:lastModifiedBy>
  <cp:revision>10</cp:revision>
  <dcterms:created xsi:type="dcterms:W3CDTF">2021-03-04T12:39:16Z</dcterms:created>
  <dcterms:modified xsi:type="dcterms:W3CDTF">2021-05-23T17:34:40Z</dcterms:modified>
</cp:coreProperties>
</file>