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6" r:id="rId5"/>
    <p:sldId id="258" r:id="rId6"/>
    <p:sldId id="269" r:id="rId7"/>
    <p:sldId id="270" r:id="rId8"/>
    <p:sldId id="260" r:id="rId9"/>
    <p:sldId id="264" r:id="rId10"/>
    <p:sldId id="263" r:id="rId11"/>
    <p:sldId id="261" r:id="rId12"/>
    <p:sldId id="271" r:id="rId13"/>
    <p:sldId id="273" r:id="rId14"/>
    <p:sldId id="265" r:id="rId15"/>
    <p:sldId id="274"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83" d="100"/>
          <a:sy n="83"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lvl1pPr algn="l">
              <a:defRPr/>
            </a:lvl1pPr>
          </a:lstStyle>
          <a:p>
            <a:fld id="{A51D16E4-0163-4426-BC26-9BD6D278664E}" type="datetimeFigureOut">
              <a:rPr lang="hr-HR" smtClean="0"/>
              <a:t>19.3.2021.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0688350-572B-4329-940A-7BA5A091F9E7}" type="slidenum">
              <a:rPr lang="hr-HR" smtClean="0"/>
              <a:t>‹#›</a:t>
            </a:fld>
            <a:endParaRPr lang="hr-H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13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51D16E4-0163-4426-BC26-9BD6D278664E}" type="datetimeFigureOut">
              <a:rPr lang="hr-HR" smtClean="0"/>
              <a:t>19.3.2021.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0688350-572B-4329-940A-7BA5A091F9E7}" type="slidenum">
              <a:rPr lang="hr-HR" smtClean="0"/>
              <a:t>‹#›</a:t>
            </a:fld>
            <a:endParaRPr lang="hr-HR"/>
          </a:p>
        </p:txBody>
      </p:sp>
    </p:spTree>
    <p:extLst>
      <p:ext uri="{BB962C8B-B14F-4D97-AF65-F5344CB8AC3E}">
        <p14:creationId xmlns:p14="http://schemas.microsoft.com/office/powerpoint/2010/main" val="236213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51D16E4-0163-4426-BC26-9BD6D278664E}" type="datetimeFigureOut">
              <a:rPr lang="hr-HR" smtClean="0"/>
              <a:t>19.3.2021.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0688350-572B-4329-940A-7BA5A091F9E7}" type="slidenum">
              <a:rPr lang="hr-HR" smtClean="0"/>
              <a:t>‹#›</a:t>
            </a:fld>
            <a:endParaRPr lang="hr-H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88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51D16E4-0163-4426-BC26-9BD6D278664E}" type="datetimeFigureOut">
              <a:rPr lang="hr-HR" smtClean="0"/>
              <a:t>19.3.2021.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0688350-572B-4329-940A-7BA5A091F9E7}" type="slidenum">
              <a:rPr lang="hr-HR" smtClean="0"/>
              <a:t>‹#›</a:t>
            </a:fld>
            <a:endParaRPr lang="hr-HR"/>
          </a:p>
        </p:txBody>
      </p:sp>
    </p:spTree>
    <p:extLst>
      <p:ext uri="{BB962C8B-B14F-4D97-AF65-F5344CB8AC3E}">
        <p14:creationId xmlns:p14="http://schemas.microsoft.com/office/powerpoint/2010/main" val="243520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r-HR"/>
              <a:t>Kliknite da biste uredili stil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A51D16E4-0163-4426-BC26-9BD6D278664E}" type="datetimeFigureOut">
              <a:rPr lang="hr-HR" smtClean="0"/>
              <a:t>19.3.2021.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0688350-572B-4329-940A-7BA5A091F9E7}" type="slidenum">
              <a:rPr lang="hr-HR" smtClean="0"/>
              <a:t>‹#›</a:t>
            </a:fld>
            <a:endParaRPr lang="hr-H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08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A51D16E4-0163-4426-BC26-9BD6D278664E}" type="datetimeFigureOut">
              <a:rPr lang="hr-HR" smtClean="0"/>
              <a:t>19.3.2021.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0688350-572B-4329-940A-7BA5A091F9E7}" type="slidenum">
              <a:rPr lang="hr-HR" smtClean="0"/>
              <a:t>‹#›</a:t>
            </a:fld>
            <a:endParaRPr lang="hr-HR"/>
          </a:p>
        </p:txBody>
      </p:sp>
    </p:spTree>
    <p:extLst>
      <p:ext uri="{BB962C8B-B14F-4D97-AF65-F5344CB8AC3E}">
        <p14:creationId xmlns:p14="http://schemas.microsoft.com/office/powerpoint/2010/main" val="389775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024128" y="2967788"/>
            <a:ext cx="4754880" cy="33415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r-HR"/>
              <a:t>Kliknite da biste uredili matrice</a:t>
            </a:r>
          </a:p>
        </p:txBody>
      </p:sp>
      <p:sp>
        <p:nvSpPr>
          <p:cNvPr id="6" name="Content Placeholder 5"/>
          <p:cNvSpPr>
            <a:spLocks noGrp="1"/>
          </p:cNvSpPr>
          <p:nvPr>
            <p:ph sz="quarter" idx="4"/>
          </p:nvPr>
        </p:nvSpPr>
        <p:spPr>
          <a:xfrm>
            <a:off x="5990888" y="2967788"/>
            <a:ext cx="4754880" cy="33415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A51D16E4-0163-4426-BC26-9BD6D278664E}" type="datetimeFigureOut">
              <a:rPr lang="hr-HR" smtClean="0"/>
              <a:t>19.3.2021.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0688350-572B-4329-940A-7BA5A091F9E7}" type="slidenum">
              <a:rPr lang="hr-HR" smtClean="0"/>
              <a:t>‹#›</a:t>
            </a:fld>
            <a:endParaRPr lang="hr-HR"/>
          </a:p>
        </p:txBody>
      </p:sp>
    </p:spTree>
    <p:extLst>
      <p:ext uri="{BB962C8B-B14F-4D97-AF65-F5344CB8AC3E}">
        <p14:creationId xmlns:p14="http://schemas.microsoft.com/office/powerpoint/2010/main" val="112545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A51D16E4-0163-4426-BC26-9BD6D278664E}" type="datetimeFigureOut">
              <a:rPr lang="hr-HR" smtClean="0"/>
              <a:t>19.3.2021.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0688350-572B-4329-940A-7BA5A091F9E7}" type="slidenum">
              <a:rPr lang="hr-HR" smtClean="0"/>
              <a:t>‹#›</a:t>
            </a:fld>
            <a:endParaRPr lang="hr-HR"/>
          </a:p>
        </p:txBody>
      </p:sp>
    </p:spTree>
    <p:extLst>
      <p:ext uri="{BB962C8B-B14F-4D97-AF65-F5344CB8AC3E}">
        <p14:creationId xmlns:p14="http://schemas.microsoft.com/office/powerpoint/2010/main" val="12031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16E4-0163-4426-BC26-9BD6D278664E}" type="datetimeFigureOut">
              <a:rPr lang="hr-HR" smtClean="0"/>
              <a:t>19.3.2021.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0688350-572B-4329-940A-7BA5A091F9E7}" type="slidenum">
              <a:rPr lang="hr-HR" smtClean="0"/>
              <a:t>‹#›</a:t>
            </a:fld>
            <a:endParaRPr lang="hr-HR"/>
          </a:p>
        </p:txBody>
      </p:sp>
    </p:spTree>
    <p:extLst>
      <p:ext uri="{BB962C8B-B14F-4D97-AF65-F5344CB8AC3E}">
        <p14:creationId xmlns:p14="http://schemas.microsoft.com/office/powerpoint/2010/main" val="135360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r-HR"/>
              <a:t>Kliknite da biste uredili stil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A51D16E4-0163-4426-BC26-9BD6D278664E}" type="datetimeFigureOut">
              <a:rPr lang="hr-HR" smtClean="0"/>
              <a:t>19.3.2021.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0688350-572B-4329-940A-7BA5A091F9E7}" type="slidenum">
              <a:rPr lang="hr-HR" smtClean="0"/>
              <a:t>‹#›</a:t>
            </a:fld>
            <a:endParaRPr lang="hr-HR"/>
          </a:p>
        </p:txBody>
      </p:sp>
    </p:spTree>
    <p:extLst>
      <p:ext uri="{BB962C8B-B14F-4D97-AF65-F5344CB8AC3E}">
        <p14:creationId xmlns:p14="http://schemas.microsoft.com/office/powerpoint/2010/main" val="62198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A51D16E4-0163-4426-BC26-9BD6D278664E}" type="datetimeFigureOut">
              <a:rPr lang="hr-HR" smtClean="0"/>
              <a:t>19.3.2021.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0688350-572B-4329-940A-7BA5A091F9E7}" type="slidenum">
              <a:rPr lang="hr-HR" smtClean="0"/>
              <a:t>‹#›</a:t>
            </a:fld>
            <a:endParaRPr lang="hr-H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89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51D16E4-0163-4426-BC26-9BD6D278664E}" type="datetimeFigureOut">
              <a:rPr lang="hr-HR" smtClean="0"/>
              <a:t>19.3.2021.</a:t>
            </a:fld>
            <a:endParaRPr lang="hr-H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r-H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688350-572B-4329-940A-7BA5A091F9E7}" type="slidenum">
              <a:rPr lang="hr-HR" smtClean="0"/>
              <a:t>‹#›</a:t>
            </a:fld>
            <a:endParaRPr lang="hr-H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45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h.wikipedia.org/wiki/Kartu%C5%A1a"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rewminate.com/ancient-egyptian-governmen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36113180@N00/429179384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r.wikipedia.org/wiki/Sjede%C4%87i_pisa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rewminate.com/ancient-egypt-the-kings-chief-librarian-and-guardian-of-the-royal-archives-of-mehi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s/photo/739896"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aixelldodisseu.blogspot.com/2010/11/el-grec-i-la-pedra-rosetta.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5CD9F5-93D7-4ED8-8D3C-14A4D6F9C48F}"/>
              </a:ext>
            </a:extLst>
          </p:cNvPr>
          <p:cNvSpPr>
            <a:spLocks noGrp="1"/>
          </p:cNvSpPr>
          <p:nvPr>
            <p:ph type="ctrTitle"/>
          </p:nvPr>
        </p:nvSpPr>
        <p:spPr/>
        <p:txBody>
          <a:bodyPr/>
          <a:lstStyle/>
          <a:p>
            <a:r>
              <a:rPr lang="hr-HR" dirty="0"/>
              <a:t>II Pismo</a:t>
            </a:r>
            <a:br>
              <a:rPr lang="hr-HR" dirty="0"/>
            </a:br>
            <a:endParaRPr lang="hr-HR" dirty="0"/>
          </a:p>
        </p:txBody>
      </p:sp>
      <p:sp>
        <p:nvSpPr>
          <p:cNvPr id="3" name="Podnaslov 2">
            <a:extLst>
              <a:ext uri="{FF2B5EF4-FFF2-40B4-BE49-F238E27FC236}">
                <a16:creationId xmlns:a16="http://schemas.microsoft.com/office/drawing/2014/main" id="{8C7B4D0E-516D-4C0D-A272-DD755A489A64}"/>
              </a:ext>
            </a:extLst>
          </p:cNvPr>
          <p:cNvSpPr>
            <a:spLocks noGrp="1"/>
          </p:cNvSpPr>
          <p:nvPr>
            <p:ph type="subTitle" idx="1"/>
          </p:nvPr>
        </p:nvSpPr>
        <p:spPr/>
        <p:txBody>
          <a:bodyPr/>
          <a:lstStyle/>
          <a:p>
            <a:r>
              <a:rPr lang="hr-HR" dirty="0"/>
              <a:t>Pismenost</a:t>
            </a:r>
          </a:p>
          <a:p>
            <a:endParaRPr lang="hr-HR" dirty="0"/>
          </a:p>
        </p:txBody>
      </p:sp>
    </p:spTree>
    <p:extLst>
      <p:ext uri="{BB962C8B-B14F-4D97-AF65-F5344CB8AC3E}">
        <p14:creationId xmlns:p14="http://schemas.microsoft.com/office/powerpoint/2010/main" val="347936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B169D2-CA15-4DFA-9068-B882C11677A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D9E45CBF-67C5-4F44-B758-E0696A7FCF4F}"/>
              </a:ext>
            </a:extLst>
          </p:cNvPr>
          <p:cNvSpPr>
            <a:spLocks noGrp="1"/>
          </p:cNvSpPr>
          <p:nvPr>
            <p:ph idx="1"/>
          </p:nvPr>
        </p:nvSpPr>
        <p:spPr/>
        <p:txBody>
          <a:bodyPr/>
          <a:lstStyle/>
          <a:p>
            <a:r>
              <a:rPr lang="hr-HR" dirty="0"/>
              <a:t>Za vrijeme vojne ekspedicije velikog francuskog vojskovođe </a:t>
            </a:r>
            <a:r>
              <a:rPr lang="hr-HR" dirty="0" err="1"/>
              <a:t>Naoleona</a:t>
            </a:r>
            <a:r>
              <a:rPr lang="hr-HR" dirty="0"/>
              <a:t> u Egiptu 1799. g., francuska vojska je slučajno iskopala kamen iz Rozete, nađen tako prema mjestu pronalaska.</a:t>
            </a:r>
          </a:p>
          <a:p>
            <a:r>
              <a:rPr lang="hr-HR" dirty="0"/>
              <a:t>Na njemu se nalazi tekst napisan egipatskim hijeroglifima, egipatskim demotskim pismom (pojednostavljena verzija hijeroglifskog pisma) i grčkim pismom. Taj kamen omogućio je Jeanu </a:t>
            </a:r>
            <a:r>
              <a:rPr lang="hr-HR" dirty="0" err="1"/>
              <a:t>Francoisu</a:t>
            </a:r>
            <a:r>
              <a:rPr lang="hr-HR" dirty="0"/>
              <a:t> </a:t>
            </a:r>
            <a:r>
              <a:rPr lang="hr-HR" dirty="0" err="1"/>
              <a:t>Champolionu</a:t>
            </a:r>
            <a:r>
              <a:rPr lang="hr-HR" dirty="0"/>
              <a:t> da dešifrira hijeroglife.</a:t>
            </a:r>
          </a:p>
          <a:p>
            <a:endParaRPr lang="hr-HR" dirty="0"/>
          </a:p>
        </p:txBody>
      </p:sp>
    </p:spTree>
    <p:extLst>
      <p:ext uri="{BB962C8B-B14F-4D97-AF65-F5344CB8AC3E}">
        <p14:creationId xmlns:p14="http://schemas.microsoft.com/office/powerpoint/2010/main" val="13240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A60939-BFB2-4478-A749-BB1E7FA293DE}"/>
              </a:ext>
            </a:extLst>
          </p:cNvPr>
          <p:cNvSpPr>
            <a:spLocks noGrp="1"/>
          </p:cNvSpPr>
          <p:nvPr>
            <p:ph type="title"/>
          </p:nvPr>
        </p:nvSpPr>
        <p:spPr>
          <a:xfrm>
            <a:off x="1024128" y="585216"/>
            <a:ext cx="3133581" cy="1499616"/>
          </a:xfrm>
        </p:spPr>
        <p:txBody>
          <a:bodyPr>
            <a:normAutofit/>
          </a:bodyPr>
          <a:lstStyle/>
          <a:p>
            <a:r>
              <a:rPr lang="hr-HR" sz="4000"/>
              <a:t>hijeroglifi</a:t>
            </a:r>
          </a:p>
        </p:txBody>
      </p:sp>
      <p:sp>
        <p:nvSpPr>
          <p:cNvPr id="9" name="Content Placeholder 8">
            <a:extLst>
              <a:ext uri="{FF2B5EF4-FFF2-40B4-BE49-F238E27FC236}">
                <a16:creationId xmlns:a16="http://schemas.microsoft.com/office/drawing/2014/main" id="{907C4F09-70FC-4DA1-AD3D-E60EDDF5F634}"/>
              </a:ext>
            </a:extLst>
          </p:cNvPr>
          <p:cNvSpPr>
            <a:spLocks noGrp="1"/>
          </p:cNvSpPr>
          <p:nvPr>
            <p:ph idx="1"/>
          </p:nvPr>
        </p:nvSpPr>
        <p:spPr>
          <a:xfrm>
            <a:off x="1024128" y="2286000"/>
            <a:ext cx="3133580" cy="3931920"/>
          </a:xfrm>
        </p:spPr>
        <p:txBody>
          <a:bodyPr>
            <a:normAutofit/>
          </a:bodyPr>
          <a:lstStyle/>
          <a:p>
            <a:r>
              <a:rPr lang="hr-HR" sz="3600" dirty="0"/>
              <a:t>SVETI ZNAKOVI</a:t>
            </a:r>
            <a:endParaRPr lang="en-US" sz="3600" dirty="0"/>
          </a:p>
        </p:txBody>
      </p:sp>
      <p:pic>
        <p:nvPicPr>
          <p:cNvPr id="5" name="Rezervirano mjesto sadržaja 4">
            <a:extLst>
              <a:ext uri="{FF2B5EF4-FFF2-40B4-BE49-F238E27FC236}">
                <a16:creationId xmlns:a16="http://schemas.microsoft.com/office/drawing/2014/main" id="{87539849-50CB-4EF3-A419-54FE8851B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2" y="751539"/>
            <a:ext cx="6909577" cy="5354922"/>
          </a:xfrm>
          <a:prstGeom prst="rect">
            <a:avLst/>
          </a:prstGeom>
        </p:spPr>
      </p:pic>
    </p:spTree>
    <p:extLst>
      <p:ext uri="{BB962C8B-B14F-4D97-AF65-F5344CB8AC3E}">
        <p14:creationId xmlns:p14="http://schemas.microsoft.com/office/powerpoint/2010/main" val="283592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A413FE-F3D9-40BC-8DF3-AF842AA2ED6D}"/>
              </a:ext>
            </a:extLst>
          </p:cNvPr>
          <p:cNvSpPr>
            <a:spLocks noGrp="1"/>
          </p:cNvSpPr>
          <p:nvPr>
            <p:ph type="title"/>
          </p:nvPr>
        </p:nvSpPr>
        <p:spPr/>
        <p:txBody>
          <a:bodyPr/>
          <a:lstStyle/>
          <a:p>
            <a:r>
              <a:rPr lang="hr-HR" dirty="0"/>
              <a:t>A sada naša radionica</a:t>
            </a:r>
          </a:p>
        </p:txBody>
      </p:sp>
      <p:sp>
        <p:nvSpPr>
          <p:cNvPr id="3" name="Rezervirano mjesto sadržaja 2">
            <a:extLst>
              <a:ext uri="{FF2B5EF4-FFF2-40B4-BE49-F238E27FC236}">
                <a16:creationId xmlns:a16="http://schemas.microsoft.com/office/drawing/2014/main" id="{B2B7B9F5-0544-4B25-ADE9-7E940075C505}"/>
              </a:ext>
            </a:extLst>
          </p:cNvPr>
          <p:cNvSpPr>
            <a:spLocks noGrp="1"/>
          </p:cNvSpPr>
          <p:nvPr>
            <p:ph idx="1"/>
          </p:nvPr>
        </p:nvSpPr>
        <p:spPr/>
        <p:txBody>
          <a:bodyPr/>
          <a:lstStyle/>
          <a:p>
            <a:r>
              <a:rPr lang="hr-HR" dirty="0"/>
              <a:t>Djeca izrađuju svoju </a:t>
            </a:r>
            <a:r>
              <a:rPr lang="hr-HR" dirty="0" err="1"/>
              <a:t>kartušu</a:t>
            </a:r>
            <a:r>
              <a:rPr lang="hr-HR" dirty="0"/>
              <a:t>. Prikazati </a:t>
            </a:r>
            <a:r>
              <a:rPr lang="hr-HR" dirty="0" err="1"/>
              <a:t>brahikefijalni</a:t>
            </a:r>
            <a:r>
              <a:rPr lang="hr-HR" dirty="0"/>
              <a:t> tip pisanja slova (kako ore vol).</a:t>
            </a:r>
          </a:p>
          <a:p>
            <a:r>
              <a:rPr lang="hr-HR" dirty="0"/>
              <a:t>- u prezentaciji je model slova prema kojemu ćemo pisati…</a:t>
            </a:r>
          </a:p>
          <a:p>
            <a:r>
              <a:rPr lang="hr-HR" dirty="0"/>
              <a:t>- svako dijete će izraditi svoju </a:t>
            </a:r>
            <a:r>
              <a:rPr lang="hr-HR" dirty="0" err="1"/>
              <a:t>kartušu</a:t>
            </a:r>
            <a:r>
              <a:rPr lang="hr-HR" dirty="0"/>
              <a:t> s imenom i prezimenom i obojati ju bojicama, papir iz mape veliki bijeli koji ćemo </a:t>
            </a:r>
            <a:r>
              <a:rPr lang="hr-HR" dirty="0" err="1"/>
              <a:t>presavinuti</a:t>
            </a:r>
            <a:r>
              <a:rPr lang="hr-HR" dirty="0"/>
              <a:t> na pola</a:t>
            </a:r>
          </a:p>
          <a:p>
            <a:endParaRPr lang="hr-HR" dirty="0"/>
          </a:p>
        </p:txBody>
      </p:sp>
    </p:spTree>
    <p:extLst>
      <p:ext uri="{BB962C8B-B14F-4D97-AF65-F5344CB8AC3E}">
        <p14:creationId xmlns:p14="http://schemas.microsoft.com/office/powerpoint/2010/main" val="372333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9C8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1E9931B-34EC-4509-8D51-51E0FE5BB41F}"/>
              </a:ext>
            </a:extLst>
          </p:cNvPr>
          <p:cNvSpPr>
            <a:spLocks noGrp="1"/>
          </p:cNvSpPr>
          <p:nvPr>
            <p:ph type="title"/>
          </p:nvPr>
        </p:nvSpPr>
        <p:spPr>
          <a:xfrm>
            <a:off x="1024128" y="585216"/>
            <a:ext cx="6007027" cy="1499616"/>
          </a:xfrm>
        </p:spPr>
        <p:txBody>
          <a:bodyPr>
            <a:normAutofit/>
          </a:bodyPr>
          <a:lstStyle/>
          <a:p>
            <a:r>
              <a:rPr lang="hr-HR" dirty="0" err="1">
                <a:solidFill>
                  <a:srgbClr val="FFFFFF"/>
                </a:solidFill>
              </a:rPr>
              <a:t>Kartuša</a:t>
            </a:r>
            <a:endParaRPr lang="hr-HR" dirty="0">
              <a:solidFill>
                <a:srgbClr val="FFFFFF"/>
              </a:solidFill>
            </a:endParaRPr>
          </a:p>
        </p:txBody>
      </p:sp>
      <p:cxnSp>
        <p:nvCxnSpPr>
          <p:cNvPr id="15" name="Straight Connector 14">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Rezervirano mjesto sadržaja 4">
            <a:extLst>
              <a:ext uri="{FF2B5EF4-FFF2-40B4-BE49-F238E27FC236}">
                <a16:creationId xmlns:a16="http://schemas.microsoft.com/office/drawing/2014/main" id="{10A47DA9-ED24-4F9E-9A85-21BF199217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7190" r="1" b="18906"/>
          <a:stretch/>
        </p:blipFill>
        <p:spPr>
          <a:xfrm>
            <a:off x="7552266" y="10"/>
            <a:ext cx="4639734" cy="6857990"/>
          </a:xfrm>
          <a:prstGeom prst="rect">
            <a:avLst/>
          </a:prstGeom>
        </p:spPr>
      </p:pic>
      <p:sp>
        <p:nvSpPr>
          <p:cNvPr id="6" name="TekstniOkvir 5">
            <a:extLst>
              <a:ext uri="{FF2B5EF4-FFF2-40B4-BE49-F238E27FC236}">
                <a16:creationId xmlns:a16="http://schemas.microsoft.com/office/drawing/2014/main" id="{7C66F7C7-301A-49B8-BA90-134F8299A79A}"/>
              </a:ext>
            </a:extLst>
          </p:cNvPr>
          <p:cNvSpPr txBox="1"/>
          <p:nvPr/>
        </p:nvSpPr>
        <p:spPr>
          <a:xfrm>
            <a:off x="9904193" y="6657945"/>
            <a:ext cx="2287807"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s://sh.wikipedia.org/wiki/Kartu%C5%A1a">
                  <a:extLst>
                    <a:ext uri="{A12FA001-AC4F-418D-AE19-62706E023703}">
                      <ahyp:hlinkClr xmlns:ahyp="http://schemas.microsoft.com/office/drawing/2018/hyperlinkcolor" xmlns="" val="tx"/>
                    </a:ext>
                  </a:extLst>
                </a:hlinkClick>
              </a:rPr>
              <a:t>Ta fotografija</a:t>
            </a:r>
            <a:r>
              <a:rPr lang="hr-HR" sz="700">
                <a:solidFill>
                  <a:srgbClr val="FFFFFF"/>
                </a:solidFill>
              </a:rPr>
              <a:t> korisnika Nepoznat autor: licenca </a:t>
            </a:r>
            <a:r>
              <a:rPr lang="hr-HR"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hr-HR" sz="700">
              <a:solidFill>
                <a:srgbClr val="FFFFFF"/>
              </a:solidFill>
            </a:endParaRPr>
          </a:p>
        </p:txBody>
      </p:sp>
      <p:pic>
        <p:nvPicPr>
          <p:cNvPr id="8" name="Rezervirano mjesto sadržaja 4" descr="Slika na kojoj se prikazuje tekst&#10;&#10;Opis je automatski generiran">
            <a:extLst>
              <a:ext uri="{FF2B5EF4-FFF2-40B4-BE49-F238E27FC236}">
                <a16:creationId xmlns:a16="http://schemas.microsoft.com/office/drawing/2014/main" id="{9B7A84F3-5AB1-4C0C-9F90-62798FF3B743}"/>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23198" r="26061"/>
          <a:stretch/>
        </p:blipFill>
        <p:spPr>
          <a:xfrm>
            <a:off x="213363" y="1740724"/>
            <a:ext cx="7342433" cy="5015676"/>
          </a:xfrm>
          <a:prstGeom prst="rect">
            <a:avLst/>
          </a:prstGeom>
        </p:spPr>
      </p:pic>
    </p:spTree>
    <p:extLst>
      <p:ext uri="{BB962C8B-B14F-4D97-AF65-F5344CB8AC3E}">
        <p14:creationId xmlns:p14="http://schemas.microsoft.com/office/powerpoint/2010/main" val="16142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5C068F-422D-46B9-8DC1-A1D06023F2E0}"/>
              </a:ext>
            </a:extLst>
          </p:cNvPr>
          <p:cNvSpPr>
            <a:spLocks noGrp="1"/>
          </p:cNvSpPr>
          <p:nvPr>
            <p:ph type="title"/>
          </p:nvPr>
        </p:nvSpPr>
        <p:spPr>
          <a:xfrm>
            <a:off x="1024128" y="585216"/>
            <a:ext cx="6066818" cy="1499616"/>
          </a:xfrm>
        </p:spPr>
        <p:txBody>
          <a:bodyPr>
            <a:normAutofit/>
          </a:bodyPr>
          <a:lstStyle/>
          <a:p>
            <a:endParaRPr lang="hr-HR"/>
          </a:p>
        </p:txBody>
      </p:sp>
      <p:pic>
        <p:nvPicPr>
          <p:cNvPr id="13" name="Rezervirano mjesto sadržaja 12" descr="Slika na kojoj se prikazuje tekst, osoba&#10;&#10;Opis je automatski generiran">
            <a:extLst>
              <a:ext uri="{FF2B5EF4-FFF2-40B4-BE49-F238E27FC236}">
                <a16:creationId xmlns:a16="http://schemas.microsoft.com/office/drawing/2014/main" id="{F69C6E1B-8D5A-411F-A6F5-F4A83A0E46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200" y="367981"/>
            <a:ext cx="9223593" cy="6683059"/>
          </a:xfrm>
        </p:spPr>
      </p:pic>
    </p:spTree>
    <p:extLst>
      <p:ext uri="{BB962C8B-B14F-4D97-AF65-F5344CB8AC3E}">
        <p14:creationId xmlns:p14="http://schemas.microsoft.com/office/powerpoint/2010/main" val="94901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1A9B9E1-AE3D-4F69-9670-71C92ED1BC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C0FC3DF-3E13-4091-B8CE-B78DA0AFF1BF}"/>
              </a:ext>
            </a:extLst>
          </p:cNvPr>
          <p:cNvSpPr>
            <a:spLocks noGrp="1"/>
          </p:cNvSpPr>
          <p:nvPr>
            <p:ph type="title"/>
          </p:nvPr>
        </p:nvSpPr>
        <p:spPr>
          <a:xfrm>
            <a:off x="1024129" y="585216"/>
            <a:ext cx="3779085" cy="1499616"/>
          </a:xfrm>
        </p:spPr>
        <p:txBody>
          <a:bodyPr>
            <a:normAutofit/>
          </a:bodyPr>
          <a:lstStyle/>
          <a:p>
            <a:r>
              <a:rPr lang="hr-HR" dirty="0">
                <a:solidFill>
                  <a:srgbClr val="FFFFFF"/>
                </a:solidFill>
              </a:rPr>
              <a:t>Naši </a:t>
            </a:r>
            <a:r>
              <a:rPr lang="hr-HR" dirty="0" err="1">
                <a:solidFill>
                  <a:srgbClr val="FFFFFF"/>
                </a:solidFill>
              </a:rPr>
              <a:t>egipćani</a:t>
            </a:r>
            <a:endParaRPr lang="hr-HR" dirty="0">
              <a:solidFill>
                <a:srgbClr val="FFFFFF"/>
              </a:solidFill>
            </a:endParaRPr>
          </a:p>
        </p:txBody>
      </p:sp>
      <p:cxnSp>
        <p:nvCxnSpPr>
          <p:cNvPr id="27" name="Straight Connector 26">
            <a:extLst>
              <a:ext uri="{FF2B5EF4-FFF2-40B4-BE49-F238E27FC236}">
                <a16:creationId xmlns:a16="http://schemas.microsoft.com/office/drawing/2014/main" id="{3234ED8A-BEE3-4F34-B45B-731E1E292E3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D066631-B36F-4CD7-A605-2D20214FB236}"/>
              </a:ext>
            </a:extLst>
          </p:cNvPr>
          <p:cNvSpPr>
            <a:spLocks noGrp="1"/>
          </p:cNvSpPr>
          <p:nvPr>
            <p:ph idx="1"/>
          </p:nvPr>
        </p:nvSpPr>
        <p:spPr>
          <a:xfrm>
            <a:off x="1024129" y="2286000"/>
            <a:ext cx="3791711" cy="3931920"/>
          </a:xfrm>
        </p:spPr>
        <p:txBody>
          <a:bodyPr>
            <a:normAutofit/>
          </a:bodyPr>
          <a:lstStyle/>
          <a:p>
            <a:endParaRPr lang="en-US">
              <a:solidFill>
                <a:srgbClr val="FFFFFF"/>
              </a:solidFill>
            </a:endParaRPr>
          </a:p>
        </p:txBody>
      </p:sp>
      <p:pic>
        <p:nvPicPr>
          <p:cNvPr id="5" name="Rezervirano mjesto sadržaja 4" descr="Slika na kojoj se prikazuje tekst, osoba, na zatvorenom&#10;&#10;Opis je automatski generiran">
            <a:extLst>
              <a:ext uri="{FF2B5EF4-FFF2-40B4-BE49-F238E27FC236}">
                <a16:creationId xmlns:a16="http://schemas.microsoft.com/office/drawing/2014/main" id="{2D285138-AB31-4E47-A8B9-1D5D493F9B86}"/>
              </a:ext>
            </a:extLst>
          </p:cNvPr>
          <p:cNvPicPr>
            <a:picLocks noChangeAspect="1"/>
          </p:cNvPicPr>
          <p:nvPr/>
        </p:nvPicPr>
        <p:blipFill rotWithShape="1">
          <a:blip r:embed="rId2">
            <a:extLst>
              <a:ext uri="{28A0092B-C50C-407E-A947-70E740481C1C}">
                <a14:useLocalDpi xmlns:a14="http://schemas.microsoft.com/office/drawing/2010/main" val="0"/>
              </a:ext>
            </a:extLst>
          </a:blip>
          <a:srcRect l="7226" r="19415" b="1"/>
          <a:stretch/>
        </p:blipFill>
        <p:spPr>
          <a:xfrm>
            <a:off x="6096000" y="640080"/>
            <a:ext cx="5455921" cy="5577840"/>
          </a:xfrm>
          <a:prstGeom prst="rect">
            <a:avLst/>
          </a:prstGeom>
        </p:spPr>
      </p:pic>
    </p:spTree>
    <p:extLst>
      <p:ext uri="{BB962C8B-B14F-4D97-AF65-F5344CB8AC3E}">
        <p14:creationId xmlns:p14="http://schemas.microsoft.com/office/powerpoint/2010/main" val="266090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5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Naslov 1">
            <a:extLst>
              <a:ext uri="{FF2B5EF4-FFF2-40B4-BE49-F238E27FC236}">
                <a16:creationId xmlns:a16="http://schemas.microsoft.com/office/drawing/2014/main" id="{63F3EE61-A091-4F8C-9B3D-3607585DB9B6}"/>
              </a:ext>
            </a:extLst>
          </p:cNvPr>
          <p:cNvSpPr>
            <a:spLocks noGrp="1"/>
          </p:cNvSpPr>
          <p:nvPr>
            <p:ph type="title"/>
          </p:nvPr>
        </p:nvSpPr>
        <p:spPr>
          <a:xfrm>
            <a:off x="524256" y="4767072"/>
            <a:ext cx="6594189" cy="1625210"/>
          </a:xfrm>
        </p:spPr>
        <p:txBody>
          <a:bodyPr>
            <a:normAutofit/>
          </a:bodyPr>
          <a:lstStyle/>
          <a:p>
            <a:pPr algn="r"/>
            <a:endParaRPr lang="hr-HR">
              <a:solidFill>
                <a:srgbClr val="FFFFFF"/>
              </a:solidFill>
            </a:endParaRPr>
          </a:p>
        </p:txBody>
      </p:sp>
      <p:pic>
        <p:nvPicPr>
          <p:cNvPr id="5" name="Rezervirano mjesto sadržaja 4" descr="Slika na kojoj se prikazuje ploča za pisanje&#10;&#10;Opis je automatski generiran">
            <a:extLst>
              <a:ext uri="{FF2B5EF4-FFF2-40B4-BE49-F238E27FC236}">
                <a16:creationId xmlns:a16="http://schemas.microsoft.com/office/drawing/2014/main" id="{C452A119-9A57-45D4-A80F-1177B6C9B06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2" b="10678"/>
          <a:stretch/>
        </p:blipFill>
        <p:spPr>
          <a:xfrm>
            <a:off x="327547" y="321733"/>
            <a:ext cx="3448718" cy="4107392"/>
          </a:xfrm>
          <a:prstGeom prst="rect">
            <a:avLst/>
          </a:prstGeom>
        </p:spPr>
      </p:pic>
      <p:pic>
        <p:nvPicPr>
          <p:cNvPr id="7" name="Slika 6">
            <a:extLst>
              <a:ext uri="{FF2B5EF4-FFF2-40B4-BE49-F238E27FC236}">
                <a16:creationId xmlns:a16="http://schemas.microsoft.com/office/drawing/2014/main" id="{15504417-4D32-4659-BED5-2BC788C037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 b="10702"/>
          <a:stretch/>
        </p:blipFill>
        <p:spPr>
          <a:xfrm>
            <a:off x="3925067" y="321732"/>
            <a:ext cx="3448718" cy="4106284"/>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Content Placeholder 10">
            <a:extLst>
              <a:ext uri="{FF2B5EF4-FFF2-40B4-BE49-F238E27FC236}">
                <a16:creationId xmlns:a16="http://schemas.microsoft.com/office/drawing/2014/main" id="{28AE43F7-EAE1-4544-ADEA-65295431BF39}"/>
              </a:ext>
            </a:extLst>
          </p:cNvPr>
          <p:cNvSpPr>
            <a:spLocks noGrp="1"/>
          </p:cNvSpPr>
          <p:nvPr>
            <p:ph idx="1"/>
          </p:nvPr>
        </p:nvSpPr>
        <p:spPr>
          <a:xfrm>
            <a:off x="8029319" y="917725"/>
            <a:ext cx="3424739" cy="4852362"/>
          </a:xfrm>
        </p:spPr>
        <p:txBody>
          <a:bodyPr anchor="ctr">
            <a:normAutofit/>
          </a:bodyPr>
          <a:lstStyle/>
          <a:p>
            <a:endParaRPr lang="en-US">
              <a:solidFill>
                <a:srgbClr val="FFFFFF"/>
              </a:solidFill>
            </a:endParaRPr>
          </a:p>
        </p:txBody>
      </p:sp>
    </p:spTree>
    <p:extLst>
      <p:ext uri="{BB962C8B-B14F-4D97-AF65-F5344CB8AC3E}">
        <p14:creationId xmlns:p14="http://schemas.microsoft.com/office/powerpoint/2010/main" val="281230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1E8E7F-9B02-49A4-99BF-AC7AE66D7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zervirano mjesto sadržaja 4">
            <a:extLst>
              <a:ext uri="{FF2B5EF4-FFF2-40B4-BE49-F238E27FC236}">
                <a16:creationId xmlns:a16="http://schemas.microsoft.com/office/drawing/2014/main" id="{7511C4C7-8707-4676-AFEF-E0E8B8925ACA}"/>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b="15625"/>
          <a:stretch/>
        </p:blipFill>
        <p:spPr>
          <a:xfrm>
            <a:off x="20" y="10"/>
            <a:ext cx="6095975" cy="6857990"/>
          </a:xfrm>
          <a:prstGeom prst="rect">
            <a:avLst/>
          </a:prstGeom>
        </p:spPr>
      </p:pic>
      <p:pic>
        <p:nvPicPr>
          <p:cNvPr id="7" name="Slika 6" descr="Slika na kojoj se prikazuje tekst, osoba&#10;&#10;Opis je automatski generiran">
            <a:extLst>
              <a:ext uri="{FF2B5EF4-FFF2-40B4-BE49-F238E27FC236}">
                <a16:creationId xmlns:a16="http://schemas.microsoft.com/office/drawing/2014/main" id="{D7686F58-D4B5-4575-AD9E-B045834E08C2}"/>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b="15625"/>
          <a:stretch/>
        </p:blipFill>
        <p:spPr>
          <a:xfrm>
            <a:off x="6095995" y="10"/>
            <a:ext cx="6096005" cy="6857990"/>
          </a:xfrm>
          <a:prstGeom prst="rect">
            <a:avLst/>
          </a:prstGeom>
        </p:spPr>
      </p:pic>
      <p:sp>
        <p:nvSpPr>
          <p:cNvPr id="2" name="Naslov 1">
            <a:extLst>
              <a:ext uri="{FF2B5EF4-FFF2-40B4-BE49-F238E27FC236}">
                <a16:creationId xmlns:a16="http://schemas.microsoft.com/office/drawing/2014/main" id="{03BCFDA9-7376-46A0-9304-3084C2204F58}"/>
              </a:ext>
            </a:extLst>
          </p:cNvPr>
          <p:cNvSpPr>
            <a:spLocks noGrp="1"/>
          </p:cNvSpPr>
          <p:nvPr>
            <p:ph type="title"/>
          </p:nvPr>
        </p:nvSpPr>
        <p:spPr>
          <a:xfrm>
            <a:off x="1024128" y="585216"/>
            <a:ext cx="9720072" cy="1499616"/>
          </a:xfrm>
        </p:spPr>
        <p:txBody>
          <a:bodyPr>
            <a:normAutofit/>
          </a:bodyPr>
          <a:lstStyle/>
          <a:p>
            <a:r>
              <a:rPr lang="hr-HR" dirty="0">
                <a:solidFill>
                  <a:srgbClr val="FFFFFF"/>
                </a:solidFill>
              </a:rPr>
              <a:t>Naši </a:t>
            </a:r>
            <a:r>
              <a:rPr lang="hr-HR">
                <a:solidFill>
                  <a:srgbClr val="FFFFFF"/>
                </a:solidFill>
              </a:rPr>
              <a:t>egipćani</a:t>
            </a:r>
          </a:p>
        </p:txBody>
      </p:sp>
      <p:cxnSp>
        <p:nvCxnSpPr>
          <p:cNvPr id="23" name="Straight Connector 22">
            <a:extLst>
              <a:ext uri="{FF2B5EF4-FFF2-40B4-BE49-F238E27FC236}">
                <a16:creationId xmlns:a16="http://schemas.microsoft.com/office/drawing/2014/main" id="{FBC3B7EE-8632-4756-A078-1B3B0DF3B5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F50075BF-1950-4580-B160-2CE4E4CCA3FA}"/>
              </a:ext>
            </a:extLst>
          </p:cNvPr>
          <p:cNvSpPr>
            <a:spLocks noGrp="1"/>
          </p:cNvSpPr>
          <p:nvPr>
            <p:ph idx="1"/>
          </p:nvPr>
        </p:nvSpPr>
        <p:spPr>
          <a:xfrm>
            <a:off x="1024128" y="2286000"/>
            <a:ext cx="9720073" cy="402336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07000263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CC7AB3-8657-44B1-8212-99C2BE754C7B}"/>
              </a:ext>
            </a:extLst>
          </p:cNvPr>
          <p:cNvSpPr>
            <a:spLocks noGrp="1"/>
          </p:cNvSpPr>
          <p:nvPr>
            <p:ph type="title"/>
          </p:nvPr>
        </p:nvSpPr>
        <p:spPr/>
        <p:txBody>
          <a:bodyPr/>
          <a:lstStyle/>
          <a:p>
            <a:r>
              <a:rPr lang="hr-HR" dirty="0"/>
              <a:t>Egipat- pismo</a:t>
            </a:r>
          </a:p>
        </p:txBody>
      </p:sp>
      <p:sp>
        <p:nvSpPr>
          <p:cNvPr id="3" name="Rezervirano mjesto sadržaja 2">
            <a:extLst>
              <a:ext uri="{FF2B5EF4-FFF2-40B4-BE49-F238E27FC236}">
                <a16:creationId xmlns:a16="http://schemas.microsoft.com/office/drawing/2014/main" id="{6D9E4790-F9DB-4AFF-8FFF-6C172EDAB359}"/>
              </a:ext>
            </a:extLst>
          </p:cNvPr>
          <p:cNvSpPr>
            <a:spLocks noGrp="1"/>
          </p:cNvSpPr>
          <p:nvPr>
            <p:ph idx="1"/>
          </p:nvPr>
        </p:nvSpPr>
        <p:spPr/>
        <p:txBody>
          <a:bodyPr/>
          <a:lstStyle/>
          <a:p>
            <a:r>
              <a:rPr lang="hr-HR" dirty="0"/>
              <a:t>Također su vrlo rano tijekom 4. tisućljeća usvojili pismenost. Egipatsko je pismo bilo slikovno, što znači da su mnoge riječi bile napisane slikovnim znakom (sličicom). To pismo nazivamo hijeroglifi. Da bi se naučilo pisati trebalo je ovladati najmanje s 500 znakova.</a:t>
            </a:r>
          </a:p>
          <a:p>
            <a:r>
              <a:rPr lang="hr-HR" dirty="0"/>
              <a:t>To nije bilo lako, pa su svećenici organizirali škole u koje su mogli ići samo sinovi imućnih roditelja, a djevojčice se nisu mogle školovati.</a:t>
            </a:r>
          </a:p>
          <a:p>
            <a:endParaRPr lang="hr-HR" dirty="0"/>
          </a:p>
        </p:txBody>
      </p:sp>
    </p:spTree>
    <p:extLst>
      <p:ext uri="{BB962C8B-B14F-4D97-AF65-F5344CB8AC3E}">
        <p14:creationId xmlns:p14="http://schemas.microsoft.com/office/powerpoint/2010/main" val="379764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A9B9E1-AE3D-4F69-9670-71C92ED1BC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866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B9C2801-A876-4358-9A61-8E80E8E3B7DD}"/>
              </a:ext>
            </a:extLst>
          </p:cNvPr>
          <p:cNvSpPr>
            <a:spLocks noGrp="1"/>
          </p:cNvSpPr>
          <p:nvPr>
            <p:ph type="title"/>
          </p:nvPr>
        </p:nvSpPr>
        <p:spPr>
          <a:xfrm>
            <a:off x="1024129" y="585216"/>
            <a:ext cx="3779085" cy="1499616"/>
          </a:xfrm>
        </p:spPr>
        <p:txBody>
          <a:bodyPr>
            <a:normAutofit/>
          </a:bodyPr>
          <a:lstStyle/>
          <a:p>
            <a:r>
              <a:rPr lang="hr-HR" dirty="0">
                <a:solidFill>
                  <a:srgbClr val="FFFFFF"/>
                </a:solidFill>
              </a:rPr>
              <a:t>Sve u proporciji</a:t>
            </a:r>
          </a:p>
        </p:txBody>
      </p:sp>
      <p:cxnSp>
        <p:nvCxnSpPr>
          <p:cNvPr id="15" name="Straight Connector 14">
            <a:extLst>
              <a:ext uri="{FF2B5EF4-FFF2-40B4-BE49-F238E27FC236}">
                <a16:creationId xmlns:a16="http://schemas.microsoft.com/office/drawing/2014/main" id="{3234ED8A-BEE3-4F34-B45B-731E1E292E3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E51C5B0B-7BEB-4FE7-95B8-D9E3228C805B}"/>
              </a:ext>
            </a:extLst>
          </p:cNvPr>
          <p:cNvSpPr>
            <a:spLocks noGrp="1"/>
          </p:cNvSpPr>
          <p:nvPr>
            <p:ph idx="1"/>
          </p:nvPr>
        </p:nvSpPr>
        <p:spPr>
          <a:xfrm>
            <a:off x="1024129" y="2286000"/>
            <a:ext cx="3791711" cy="3931920"/>
          </a:xfrm>
        </p:spPr>
        <p:txBody>
          <a:bodyPr>
            <a:normAutofit/>
          </a:bodyPr>
          <a:lstStyle/>
          <a:p>
            <a:r>
              <a:rPr lang="hr-HR" dirty="0">
                <a:solidFill>
                  <a:srgbClr val="FFFFFF"/>
                </a:solidFill>
              </a:rPr>
              <a:t>Kao i u svemu ostalom Egipćani su poštovali simetriju, ravne i čiste linije</a:t>
            </a:r>
            <a:endParaRPr lang="en-US" dirty="0">
              <a:solidFill>
                <a:srgbClr val="FFFFFF"/>
              </a:solidFill>
            </a:endParaRPr>
          </a:p>
        </p:txBody>
      </p:sp>
      <p:pic>
        <p:nvPicPr>
          <p:cNvPr id="5" name="Rezervirano mjesto sadržaja 4" descr="Slika na kojoj se prikazuje kamen, građevinski materijal, zgrada&#10;&#10;Opis je automatski generiran">
            <a:extLst>
              <a:ext uri="{FF2B5EF4-FFF2-40B4-BE49-F238E27FC236}">
                <a16:creationId xmlns:a16="http://schemas.microsoft.com/office/drawing/2014/main" id="{74546424-4CF8-4580-98AD-470B21D526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9440" r="3" b="16442"/>
          <a:stretch/>
        </p:blipFill>
        <p:spPr>
          <a:xfrm>
            <a:off x="6096000" y="640080"/>
            <a:ext cx="5455921" cy="5577840"/>
          </a:xfrm>
          <a:prstGeom prst="rect">
            <a:avLst/>
          </a:prstGeom>
        </p:spPr>
      </p:pic>
      <p:sp>
        <p:nvSpPr>
          <p:cNvPr id="6" name="TekstniOkvir 5">
            <a:extLst>
              <a:ext uri="{FF2B5EF4-FFF2-40B4-BE49-F238E27FC236}">
                <a16:creationId xmlns:a16="http://schemas.microsoft.com/office/drawing/2014/main" id="{E36EB926-A210-4AB9-B9FF-91989B9E298E}"/>
              </a:ext>
            </a:extLst>
          </p:cNvPr>
          <p:cNvSpPr txBox="1"/>
          <p:nvPr/>
        </p:nvSpPr>
        <p:spPr>
          <a:xfrm>
            <a:off x="9119845" y="6017865"/>
            <a:ext cx="2432076"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brewminate.com/ancient-egyptian-government/">
                  <a:extLst>
                    <a:ext uri="{A12FA001-AC4F-418D-AE19-62706E023703}">
                      <ahyp:hlinkClr xmlns:ahyp="http://schemas.microsoft.com/office/drawing/2018/hyperlinkcolor" xmlns="" val="tx"/>
                    </a:ext>
                  </a:extLst>
                </a:hlinkClick>
              </a:rPr>
              <a:t>Ta fotografija</a:t>
            </a:r>
            <a:r>
              <a:rPr lang="hr-HR" sz="700">
                <a:solidFill>
                  <a:srgbClr val="FFFFFF"/>
                </a:solidFill>
              </a:rPr>
              <a:t> korisnika Nepoznat autor: licenca </a:t>
            </a:r>
            <a:r>
              <a:rPr lang="hr-HR"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hr-HR" sz="700">
              <a:solidFill>
                <a:srgbClr val="FFFFFF"/>
              </a:solidFill>
            </a:endParaRPr>
          </a:p>
        </p:txBody>
      </p:sp>
    </p:spTree>
    <p:extLst>
      <p:ext uri="{BB962C8B-B14F-4D97-AF65-F5344CB8AC3E}">
        <p14:creationId xmlns:p14="http://schemas.microsoft.com/office/powerpoint/2010/main" val="412187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890B3E-41F1-4819-B859-C8DF7CA70345}"/>
              </a:ext>
            </a:extLst>
          </p:cNvPr>
          <p:cNvSpPr>
            <a:spLocks noGrp="1"/>
          </p:cNvSpPr>
          <p:nvPr>
            <p:ph type="title"/>
          </p:nvPr>
        </p:nvSpPr>
        <p:spPr/>
        <p:txBody>
          <a:bodyPr/>
          <a:lstStyle/>
          <a:p>
            <a:endParaRPr lang="hr-HR"/>
          </a:p>
        </p:txBody>
      </p:sp>
      <p:pic>
        <p:nvPicPr>
          <p:cNvPr id="5" name="Rezervirano mjesto sadržaja 4" descr="Slika na kojoj se prikazuje na otvorenom, zgrada, kamen, staro&#10;&#10;Opis je automatski generiran">
            <a:extLst>
              <a:ext uri="{FF2B5EF4-FFF2-40B4-BE49-F238E27FC236}">
                <a16:creationId xmlns:a16="http://schemas.microsoft.com/office/drawing/2014/main" id="{D1553BB4-3903-4586-947F-6C11CC0D120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24128" y="452007"/>
            <a:ext cx="9604299" cy="6405993"/>
          </a:xfrm>
        </p:spPr>
      </p:pic>
      <p:sp>
        <p:nvSpPr>
          <p:cNvPr id="6" name="TekstniOkvir 5">
            <a:extLst>
              <a:ext uri="{FF2B5EF4-FFF2-40B4-BE49-F238E27FC236}">
                <a16:creationId xmlns:a16="http://schemas.microsoft.com/office/drawing/2014/main" id="{6ABEAAEC-5C5B-45AB-BD85-CB59A2299A58}"/>
              </a:ext>
            </a:extLst>
          </p:cNvPr>
          <p:cNvSpPr txBox="1"/>
          <p:nvPr/>
        </p:nvSpPr>
        <p:spPr>
          <a:xfrm>
            <a:off x="2868498" y="6308725"/>
            <a:ext cx="6031142" cy="230832"/>
          </a:xfrm>
          <a:prstGeom prst="rect">
            <a:avLst/>
          </a:prstGeom>
          <a:noFill/>
        </p:spPr>
        <p:txBody>
          <a:bodyPr wrap="square" rtlCol="0">
            <a:spAutoFit/>
          </a:bodyPr>
          <a:lstStyle/>
          <a:p>
            <a:r>
              <a:rPr lang="hr-HR" sz="900">
                <a:hlinkClick r:id="rId3" tooltip="https://www.flickr.com/photos/36113180@N00/4291793848"/>
              </a:rPr>
              <a:t>Ta fotografija</a:t>
            </a:r>
            <a:r>
              <a:rPr lang="hr-HR" sz="900"/>
              <a:t> korisnika Nepoznat autor: licenca </a:t>
            </a:r>
            <a:r>
              <a:rPr lang="hr-HR" sz="900">
                <a:hlinkClick r:id="rId4" tooltip="https://creativecommons.org/licenses/by-nc-sa/3.0/"/>
              </a:rPr>
              <a:t>CC BY-SA-NC</a:t>
            </a:r>
            <a:endParaRPr lang="hr-HR" sz="900"/>
          </a:p>
        </p:txBody>
      </p:sp>
    </p:spTree>
    <p:extLst>
      <p:ext uri="{BB962C8B-B14F-4D97-AF65-F5344CB8AC3E}">
        <p14:creationId xmlns:p14="http://schemas.microsoft.com/office/powerpoint/2010/main" val="306171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528BA0-746C-4F92-9B15-7019A00DF62A}"/>
              </a:ext>
            </a:extLst>
          </p:cNvPr>
          <p:cNvSpPr>
            <a:spLocks noGrp="1"/>
          </p:cNvSpPr>
          <p:nvPr>
            <p:ph type="title"/>
          </p:nvPr>
        </p:nvSpPr>
        <p:spPr>
          <a:xfrm>
            <a:off x="1024129" y="585216"/>
            <a:ext cx="4431792" cy="1499616"/>
          </a:xfrm>
        </p:spPr>
        <p:txBody>
          <a:bodyPr>
            <a:normAutofit/>
          </a:bodyPr>
          <a:lstStyle/>
          <a:p>
            <a:r>
              <a:rPr lang="de-DE" dirty="0" err="1"/>
              <a:t>pisar</a:t>
            </a:r>
            <a:endParaRPr lang="hr-HR" dirty="0"/>
          </a:p>
        </p:txBody>
      </p:sp>
      <p:sp>
        <p:nvSpPr>
          <p:cNvPr id="3" name="Rezervirano mjesto sadržaja 2">
            <a:extLst>
              <a:ext uri="{FF2B5EF4-FFF2-40B4-BE49-F238E27FC236}">
                <a16:creationId xmlns:a16="http://schemas.microsoft.com/office/drawing/2014/main" id="{91708443-D0BD-4ACF-B59F-68A7E74FEBEC}"/>
              </a:ext>
            </a:extLst>
          </p:cNvPr>
          <p:cNvSpPr>
            <a:spLocks noGrp="1"/>
          </p:cNvSpPr>
          <p:nvPr>
            <p:ph idx="1"/>
          </p:nvPr>
        </p:nvSpPr>
        <p:spPr>
          <a:xfrm>
            <a:off x="1024128" y="2286000"/>
            <a:ext cx="4429615" cy="3931920"/>
          </a:xfrm>
        </p:spPr>
        <p:txBody>
          <a:bodyPr>
            <a:normAutofit/>
          </a:bodyPr>
          <a:lstStyle/>
          <a:p>
            <a:r>
              <a:rPr lang="hr-HR" dirty="0"/>
              <a:t>Zanimanje pisara bilo je vrlo ugledno i samo je pisar mogao napredovati i postići viši položaj u državi. </a:t>
            </a:r>
          </a:p>
          <a:p>
            <a:r>
              <a:rPr lang="hr-HR" dirty="0"/>
              <a:t>Egipćani su pisali na papiru jer su otkrili postupak kako ga proizvesti. Dobivali su ga od jedne vrste trske koja je rasla uz rijeku Nil. </a:t>
            </a:r>
          </a:p>
          <a:p>
            <a:endParaRPr lang="hr-HR" dirty="0"/>
          </a:p>
        </p:txBody>
      </p:sp>
      <p:grpSp>
        <p:nvGrpSpPr>
          <p:cNvPr id="4" name="Grupa 3">
            <a:extLst>
              <a:ext uri="{FF2B5EF4-FFF2-40B4-BE49-F238E27FC236}">
                <a16:creationId xmlns:a16="http://schemas.microsoft.com/office/drawing/2014/main" id="{452E6A5B-A58D-4665-AEC4-310C835428CC}"/>
              </a:ext>
            </a:extLst>
          </p:cNvPr>
          <p:cNvGrpSpPr/>
          <p:nvPr/>
        </p:nvGrpSpPr>
        <p:grpSpPr>
          <a:xfrm>
            <a:off x="6096000" y="733655"/>
            <a:ext cx="5455921" cy="5390689"/>
            <a:chOff x="0" y="0"/>
            <a:chExt cx="1143104" cy="1866905"/>
          </a:xfrm>
        </p:grpSpPr>
        <p:pic>
          <p:nvPicPr>
            <p:cNvPr id="5" name="Slika 4">
              <a:extLst>
                <a:ext uri="{FF2B5EF4-FFF2-40B4-BE49-F238E27FC236}">
                  <a16:creationId xmlns:a16="http://schemas.microsoft.com/office/drawing/2014/main" id="{51BB03CE-5FC0-4DB2-AAB4-6538C0D288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4" y="0"/>
              <a:ext cx="1143000" cy="1524000"/>
            </a:xfrm>
            <a:prstGeom prst="rect">
              <a:avLst/>
            </a:prstGeom>
          </p:spPr>
        </p:pic>
        <p:sp>
          <p:nvSpPr>
            <p:cNvPr id="6" name="Tekstni okvir 16">
              <a:extLst>
                <a:ext uri="{FF2B5EF4-FFF2-40B4-BE49-F238E27FC236}">
                  <a16:creationId xmlns:a16="http://schemas.microsoft.com/office/drawing/2014/main" id="{1E5B3A49-26B7-4648-AA5E-8A3FA3B846BC}"/>
                </a:ext>
              </a:extLst>
            </p:cNvPr>
            <p:cNvSpPr txBox="1"/>
            <p:nvPr/>
          </p:nvSpPr>
          <p:spPr>
            <a:xfrm>
              <a:off x="0" y="1523370"/>
              <a:ext cx="11430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rmAutofit/>
            </a:bodyPr>
            <a:lstStyle/>
            <a:p>
              <a:pPr>
                <a:lnSpc>
                  <a:spcPct val="107000"/>
                </a:lnSpc>
                <a:spcAft>
                  <a:spcPts val="800"/>
                </a:spcAft>
              </a:pPr>
              <a:r>
                <a:rPr lang="hr-HR" sz="500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2451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3FBEA5-2358-4B32-8F33-05826E7561D3}"/>
              </a:ext>
            </a:extLst>
          </p:cNvPr>
          <p:cNvSpPr>
            <a:spLocks noGrp="1"/>
          </p:cNvSpPr>
          <p:nvPr>
            <p:ph type="title"/>
          </p:nvPr>
        </p:nvSpPr>
        <p:spPr/>
        <p:txBody>
          <a:bodyPr/>
          <a:lstStyle/>
          <a:p>
            <a:endParaRPr lang="hr-HR"/>
          </a:p>
        </p:txBody>
      </p:sp>
      <p:pic>
        <p:nvPicPr>
          <p:cNvPr id="5" name="Rezervirano mjesto sadržaja 4" descr="Slika na kojoj se prikazuje tekst, kamen&#10;&#10;Opis je automatski generiran">
            <a:extLst>
              <a:ext uri="{FF2B5EF4-FFF2-40B4-BE49-F238E27FC236}">
                <a16:creationId xmlns:a16="http://schemas.microsoft.com/office/drawing/2014/main" id="{AB43BDF9-AEF1-4301-AB39-A6B25E2B2A3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84336" y="249985"/>
            <a:ext cx="9465375" cy="6608015"/>
          </a:xfrm>
        </p:spPr>
      </p:pic>
      <p:sp>
        <p:nvSpPr>
          <p:cNvPr id="6" name="TekstniOkvir 5">
            <a:extLst>
              <a:ext uri="{FF2B5EF4-FFF2-40B4-BE49-F238E27FC236}">
                <a16:creationId xmlns:a16="http://schemas.microsoft.com/office/drawing/2014/main" id="{CD60A3F1-4349-4ACC-8425-1F6B43672017}"/>
              </a:ext>
            </a:extLst>
          </p:cNvPr>
          <p:cNvSpPr txBox="1"/>
          <p:nvPr/>
        </p:nvSpPr>
        <p:spPr>
          <a:xfrm>
            <a:off x="1184336" y="6736319"/>
            <a:ext cx="8485555" cy="230832"/>
          </a:xfrm>
          <a:prstGeom prst="rect">
            <a:avLst/>
          </a:prstGeom>
          <a:noFill/>
        </p:spPr>
        <p:txBody>
          <a:bodyPr wrap="square" rtlCol="0">
            <a:spAutoFit/>
          </a:bodyPr>
          <a:lstStyle/>
          <a:p>
            <a:r>
              <a:rPr lang="hr-HR" sz="900">
                <a:hlinkClick r:id="rId3" tooltip="http://brewminate.com/ancient-egypt-the-kings-chief-librarian-and-guardian-of-the-royal-archives-of-mehit/"/>
              </a:rPr>
              <a:t>Ta fotografija</a:t>
            </a:r>
            <a:r>
              <a:rPr lang="hr-HR" sz="900"/>
              <a:t> korisnika Nepoznat autor: licenca </a:t>
            </a:r>
            <a:r>
              <a:rPr lang="hr-HR" sz="900">
                <a:hlinkClick r:id="rId4" tooltip="https://creativecommons.org/licenses/by-nc-sa/3.0/"/>
              </a:rPr>
              <a:t>CC BY-SA-NC</a:t>
            </a:r>
            <a:endParaRPr lang="hr-HR" sz="900"/>
          </a:p>
        </p:txBody>
      </p:sp>
    </p:spTree>
    <p:extLst>
      <p:ext uri="{BB962C8B-B14F-4D97-AF65-F5344CB8AC3E}">
        <p14:creationId xmlns:p14="http://schemas.microsoft.com/office/powerpoint/2010/main" val="6192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EC3DFA-A4C0-4713-BC58-2AD4BA1B9245}"/>
              </a:ext>
            </a:extLst>
          </p:cNvPr>
          <p:cNvSpPr>
            <a:spLocks noGrp="1"/>
          </p:cNvSpPr>
          <p:nvPr>
            <p:ph type="title"/>
          </p:nvPr>
        </p:nvSpPr>
        <p:spPr/>
        <p:txBody>
          <a:bodyPr/>
          <a:lstStyle/>
          <a:p>
            <a:endParaRPr lang="hr-HR"/>
          </a:p>
        </p:txBody>
      </p:sp>
      <p:pic>
        <p:nvPicPr>
          <p:cNvPr id="5" name="Rezervirano mjesto sadržaja 4" descr="Slika na kojoj se prikazuje stup, zgrada, kamen&#10;&#10;Opis je automatski generiran">
            <a:extLst>
              <a:ext uri="{FF2B5EF4-FFF2-40B4-BE49-F238E27FC236}">
                <a16:creationId xmlns:a16="http://schemas.microsoft.com/office/drawing/2014/main" id="{FB0CF873-C9AE-45EA-9258-7CB970A335D1}"/>
              </a:ext>
            </a:extLst>
          </p:cNvPr>
          <p:cNvPicPr>
            <a:picLocks noGrp="1" noChangeAspect="1"/>
          </p:cNvPicPr>
          <p:nvPr>
            <p:ph idx="1"/>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36865" y="994318"/>
            <a:ext cx="8128773" cy="5419183"/>
          </a:xfrm>
        </p:spPr>
      </p:pic>
    </p:spTree>
    <p:extLst>
      <p:ext uri="{BB962C8B-B14F-4D97-AF65-F5344CB8AC3E}">
        <p14:creationId xmlns:p14="http://schemas.microsoft.com/office/powerpoint/2010/main" val="415872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46AEE7-00FE-4C26-A99C-8D3D4256B5A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41F1DCE5-3ECB-4B3D-A990-3082A2204AD3}"/>
              </a:ext>
            </a:extLst>
          </p:cNvPr>
          <p:cNvSpPr>
            <a:spLocks noGrp="1"/>
          </p:cNvSpPr>
          <p:nvPr>
            <p:ph idx="1"/>
          </p:nvPr>
        </p:nvSpPr>
        <p:spPr/>
        <p:txBody>
          <a:bodyPr/>
          <a:lstStyle/>
          <a:p>
            <a:r>
              <a:rPr lang="hr-HR" dirty="0"/>
              <a:t>„ Budi pisar. To će te sačuvati od napornog posla i zaštiti od svake vrste rada. To će te poštedjeti od držanja motike i trnokopa, a nećeš morati nositi ni košaru. Sačuvat će te od rukovanja veslom i poštedjeti te od sve vrste patnje.“</a:t>
            </a:r>
          </a:p>
          <a:p>
            <a:r>
              <a:rPr lang="hr-HR" dirty="0"/>
              <a:t> Pisari, nisu samo prepisivali i zapisivali porezne obveze, nego su bili i pravi književnici u pravom smislu te riječi. I znanstvenici, pisar je bio kreativan.</a:t>
            </a:r>
          </a:p>
          <a:p>
            <a:endParaRPr lang="hr-HR" dirty="0"/>
          </a:p>
        </p:txBody>
      </p:sp>
    </p:spTree>
    <p:extLst>
      <p:ext uri="{BB962C8B-B14F-4D97-AF65-F5344CB8AC3E}">
        <p14:creationId xmlns:p14="http://schemas.microsoft.com/office/powerpoint/2010/main" val="422139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680C68-E67B-4823-9789-0998408641AF}"/>
              </a:ext>
            </a:extLst>
          </p:cNvPr>
          <p:cNvSpPr>
            <a:spLocks noGrp="1"/>
          </p:cNvSpPr>
          <p:nvPr>
            <p:ph type="title"/>
          </p:nvPr>
        </p:nvSpPr>
        <p:spPr>
          <a:xfrm>
            <a:off x="1024128" y="585216"/>
            <a:ext cx="6066818" cy="1499616"/>
          </a:xfrm>
        </p:spPr>
        <p:txBody>
          <a:bodyPr>
            <a:normAutofit/>
          </a:bodyPr>
          <a:lstStyle/>
          <a:p>
            <a:r>
              <a:rPr lang="hr-HR" dirty="0"/>
              <a:t>Kamen iz rozete</a:t>
            </a:r>
          </a:p>
        </p:txBody>
      </p:sp>
      <p:sp>
        <p:nvSpPr>
          <p:cNvPr id="10" name="Content Placeholder 9">
            <a:extLst>
              <a:ext uri="{FF2B5EF4-FFF2-40B4-BE49-F238E27FC236}">
                <a16:creationId xmlns:a16="http://schemas.microsoft.com/office/drawing/2014/main" id="{3BCF0F3C-3955-4864-A6DD-F45783346B1E}"/>
              </a:ext>
            </a:extLst>
          </p:cNvPr>
          <p:cNvSpPr>
            <a:spLocks noGrp="1"/>
          </p:cNvSpPr>
          <p:nvPr>
            <p:ph idx="1"/>
          </p:nvPr>
        </p:nvSpPr>
        <p:spPr>
          <a:xfrm>
            <a:off x="1024128" y="2286000"/>
            <a:ext cx="6066818" cy="4023360"/>
          </a:xfrm>
        </p:spPr>
        <p:txBody>
          <a:bodyPr>
            <a:normAutofit/>
          </a:bodyPr>
          <a:lstStyle/>
          <a:p>
            <a:r>
              <a:rPr lang="hr-HR" dirty="0"/>
              <a:t>Kamen koji je omogućio da se </a:t>
            </a:r>
          </a:p>
          <a:p>
            <a:r>
              <a:rPr lang="hr-HR" dirty="0"/>
              <a:t>hijeroglifi dešifriraju.</a:t>
            </a:r>
            <a:endParaRPr lang="en-US" dirty="0"/>
          </a:p>
        </p:txBody>
      </p:sp>
      <p:pic>
        <p:nvPicPr>
          <p:cNvPr id="5" name="Rezervirano mjesto sadržaja 4" descr="Slika na kojoj se prikazuje tekst&#10;&#10;Opis je automatski generiran">
            <a:extLst>
              <a:ext uri="{FF2B5EF4-FFF2-40B4-BE49-F238E27FC236}">
                <a16:creationId xmlns:a16="http://schemas.microsoft.com/office/drawing/2014/main" id="{44C844B2-98A1-464A-BCE1-BC1705187D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471" r="10792"/>
          <a:stretch/>
        </p:blipFill>
        <p:spPr>
          <a:xfrm>
            <a:off x="4781550" y="-100018"/>
            <a:ext cx="6496049" cy="6857990"/>
          </a:xfrm>
          <a:prstGeom prst="rect">
            <a:avLst/>
          </a:prstGeom>
        </p:spPr>
      </p:pic>
      <p:sp>
        <p:nvSpPr>
          <p:cNvPr id="6" name="TekstniOkvir 5">
            <a:extLst>
              <a:ext uri="{FF2B5EF4-FFF2-40B4-BE49-F238E27FC236}">
                <a16:creationId xmlns:a16="http://schemas.microsoft.com/office/drawing/2014/main" id="{8CCFFF9D-01D1-4980-B3C6-3BA0F29B685F}"/>
              </a:ext>
            </a:extLst>
          </p:cNvPr>
          <p:cNvSpPr txBox="1"/>
          <p:nvPr/>
        </p:nvSpPr>
        <p:spPr>
          <a:xfrm>
            <a:off x="9759923" y="6657945"/>
            <a:ext cx="2432076"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s://vaixelldodisseu.blogspot.com/2010/11/el-grec-i-la-pedra-rosetta.html">
                  <a:extLst>
                    <a:ext uri="{A12FA001-AC4F-418D-AE19-62706E023703}">
                      <ahyp:hlinkClr xmlns:ahyp="http://schemas.microsoft.com/office/drawing/2018/hyperlinkcolor" xmlns="" val="tx"/>
                    </a:ext>
                  </a:extLst>
                </a:hlinkClick>
              </a:rPr>
              <a:t>Ta fotografija</a:t>
            </a:r>
            <a:r>
              <a:rPr lang="hr-HR" sz="700">
                <a:solidFill>
                  <a:srgbClr val="FFFFFF"/>
                </a:solidFill>
              </a:rPr>
              <a:t> korisnika Nepoznat autor: licenca </a:t>
            </a:r>
            <a:r>
              <a:rPr lang="hr-HR"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hr-HR" sz="700">
              <a:solidFill>
                <a:srgbClr val="FFFFFF"/>
              </a:solidFill>
            </a:endParaRPr>
          </a:p>
        </p:txBody>
      </p:sp>
    </p:spTree>
    <p:extLst>
      <p:ext uri="{BB962C8B-B14F-4D97-AF65-F5344CB8AC3E}">
        <p14:creationId xmlns:p14="http://schemas.microsoft.com/office/powerpoint/2010/main" val="1973936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18</TotalTime>
  <Words>409</Words>
  <Application>Microsoft Office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Times New Roman</vt:lpstr>
      <vt:lpstr>Tw Cen MT</vt:lpstr>
      <vt:lpstr>Tw Cen MT Condensed</vt:lpstr>
      <vt:lpstr>Wingdings 3</vt:lpstr>
      <vt:lpstr>Integral</vt:lpstr>
      <vt:lpstr>II Pismo </vt:lpstr>
      <vt:lpstr>Egipat- pismo</vt:lpstr>
      <vt:lpstr>Sve u proporciji</vt:lpstr>
      <vt:lpstr>PowerPoint Presentation</vt:lpstr>
      <vt:lpstr>pisar</vt:lpstr>
      <vt:lpstr>PowerPoint Presentation</vt:lpstr>
      <vt:lpstr>PowerPoint Presentation</vt:lpstr>
      <vt:lpstr>PowerPoint Presentation</vt:lpstr>
      <vt:lpstr>Kamen iz rozete</vt:lpstr>
      <vt:lpstr>PowerPoint Presentation</vt:lpstr>
      <vt:lpstr>hijeroglifi</vt:lpstr>
      <vt:lpstr>A sada naša radionica</vt:lpstr>
      <vt:lpstr>Kartuša</vt:lpstr>
      <vt:lpstr>PowerPoint Presentation</vt:lpstr>
      <vt:lpstr>Naši egipćani</vt:lpstr>
      <vt:lpstr>PowerPoint Presentation</vt:lpstr>
      <vt:lpstr>Naši egipćani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Pismo</dc:title>
  <dc:creator>Ivan Armano Šarunić</dc:creator>
  <cp:lastModifiedBy>Marijana</cp:lastModifiedBy>
  <cp:revision>4</cp:revision>
  <dcterms:created xsi:type="dcterms:W3CDTF">2021-03-19T05:54:23Z</dcterms:created>
  <dcterms:modified xsi:type="dcterms:W3CDTF">2021-03-19T09:13:53Z</dcterms:modified>
</cp:coreProperties>
</file>