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94" r:id="rId3"/>
    <p:sldId id="302" r:id="rId4"/>
    <p:sldId id="287" r:id="rId5"/>
    <p:sldId id="300" r:id="rId6"/>
    <p:sldId id="260" r:id="rId7"/>
    <p:sldId id="303" r:id="rId8"/>
    <p:sldId id="288" r:id="rId9"/>
    <p:sldId id="290" r:id="rId10"/>
    <p:sldId id="299" r:id="rId11"/>
    <p:sldId id="297" r:id="rId12"/>
    <p:sldId id="298" r:id="rId13"/>
    <p:sldId id="291" r:id="rId14"/>
    <p:sldId id="304" r:id="rId15"/>
    <p:sldId id="296" r:id="rId16"/>
    <p:sldId id="292" r:id="rId17"/>
    <p:sldId id="289" r:id="rId18"/>
    <p:sldId id="261" r:id="rId19"/>
    <p:sldId id="30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5O077PYkcIq2u5P65u4mMA==" hashData="EJ2oyRGOzsBLG1R+gOEHWvCfPT5xKgrmRxZYItEyZ3ZgWPNU+MXKfITrYVG6B9FJXsAxlpXyl1UFRwUleSZfZ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752" autoAdjust="0"/>
  </p:normalViewPr>
  <p:slideViewPr>
    <p:cSldViewPr snapToGrid="0" showGuides="1">
      <p:cViewPr varScale="1">
        <p:scale>
          <a:sx n="81" d="100"/>
          <a:sy n="81" d="100"/>
        </p:scale>
        <p:origin x="16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1D81B-2BD5-4440-978B-2D28B5B99451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56170-F01F-4351-B47B-54EF32AF7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31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46B4-8150-4182-9BE3-65D808985238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DB5B4-3916-411A-976C-FC7E8B022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964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46B4-8150-4182-9BE3-65D808985238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DB5B4-3916-411A-976C-FC7E8B022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61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46B4-8150-4182-9BE3-65D808985238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DB5B4-3916-411A-976C-FC7E8B022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96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46B4-8150-4182-9BE3-65D808985238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DB5B4-3916-411A-976C-FC7E8B022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65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46B4-8150-4182-9BE3-65D808985238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DB5B4-3916-411A-976C-FC7E8B022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253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46B4-8150-4182-9BE3-65D808985238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DB5B4-3916-411A-976C-FC7E8B022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49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46B4-8150-4182-9BE3-65D808985238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DB5B4-3916-411A-976C-FC7E8B022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195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46B4-8150-4182-9BE3-65D808985238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DB5B4-3916-411A-976C-FC7E8B022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20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46B4-8150-4182-9BE3-65D808985238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DB5B4-3916-411A-976C-FC7E8B022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090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46B4-8150-4182-9BE3-65D808985238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DB5B4-3916-411A-976C-FC7E8B022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45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46B4-8150-4182-9BE3-65D808985238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DB5B4-3916-411A-976C-FC7E8B022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00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C46B4-8150-4182-9BE3-65D808985238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DB5B4-3916-411A-976C-FC7E8B022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659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ro.wikipedia.org/wiki/Desen_tehnic" TargetMode="External"/><Relationship Id="rId7" Type="http://schemas.openxmlformats.org/officeDocument/2006/relationships/hyperlink" Target="https://ro.wikipedia.org/wiki/Creion" TargetMode="Externa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o.wikipedia.org/wiki/Hart%C4%83" TargetMode="External"/><Relationship Id="rId5" Type="http://schemas.openxmlformats.org/officeDocument/2006/relationships/hyperlink" Target="https://ro.wikipedia.org/w/index.php?title=Arc_de_cerc&amp;action=edit&amp;redlink=1" TargetMode="External"/><Relationship Id="rId4" Type="http://schemas.openxmlformats.org/officeDocument/2006/relationships/hyperlink" Target="https://ro.wikipedia.org/wiki/Cerc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o.wikipedia.org/wiki/Creion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hyperlink" Target="https://ro.wikipedia.org/wiki/Instrument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o.wikipedia.org/wiki/Triunghi_dreptunghic" TargetMode="External"/><Relationship Id="rId5" Type="http://schemas.openxmlformats.org/officeDocument/2006/relationships/hyperlink" Target="https://ro.wikipedia.org/wiki/Unghi_drept" TargetMode="External"/><Relationship Id="rId4" Type="http://schemas.openxmlformats.org/officeDocument/2006/relationships/hyperlink" Target="https://ro.wikipedia.org/wiki/Desen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ro.wikipedia.org/wiki/Perpendicularitate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ro.wikipedia.org/wiki/Raportor#cite_note-1" TargetMode="External"/><Relationship Id="rId2" Type="http://schemas.openxmlformats.org/officeDocument/2006/relationships/hyperlink" Target="https://ro.wikipedia.org/wiki/Francez%C4%8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hyperlink" Target="https://ro.wikipedia.org/wiki/Unghi" TargetMode="External"/><Relationship Id="rId4" Type="http://schemas.openxmlformats.org/officeDocument/2006/relationships/hyperlink" Target="https://ro.wikipedia.org/wiki/Papet%C4%83ri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ro.wikipedia.org/wiki/Desen" TargetMode="External"/><Relationship Id="rId3" Type="http://schemas.openxmlformats.org/officeDocument/2006/relationships/hyperlink" Target="https://ro.wikipedia.org/wiki/Rigl%C4%83#cite_note-1" TargetMode="External"/><Relationship Id="rId7" Type="http://schemas.openxmlformats.org/officeDocument/2006/relationships/hyperlink" Target="https://ro.wikipedia.org/wiki/Construc%C8%9Bii" TargetMode="External"/><Relationship Id="rId12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o.wikipedia.org/wiki/Inginerie" TargetMode="External"/><Relationship Id="rId11" Type="http://schemas.openxmlformats.org/officeDocument/2006/relationships/hyperlink" Target="https://ro.wikipedia.org/wiki/Plastic" TargetMode="External"/><Relationship Id="rId5" Type="http://schemas.openxmlformats.org/officeDocument/2006/relationships/hyperlink" Target="https://ro.wikipedia.org/wiki/Desen_tehnic" TargetMode="External"/><Relationship Id="rId10" Type="http://schemas.openxmlformats.org/officeDocument/2006/relationships/hyperlink" Target="https://ro.wikipedia.org/wiki/Metal" TargetMode="External"/><Relationship Id="rId4" Type="http://schemas.openxmlformats.org/officeDocument/2006/relationships/hyperlink" Target="https://ro.wikipedia.org/wiki/Geometrie" TargetMode="External"/><Relationship Id="rId9" Type="http://schemas.openxmlformats.org/officeDocument/2006/relationships/hyperlink" Target="https://ro.wikipedia.org/wiki/Lem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ubstituent conținut 4"/>
          <p:cNvPicPr>
            <a:picLocks noGrp="1"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20"/>
          <a:stretch/>
        </p:blipFill>
        <p:spPr>
          <a:xfrm>
            <a:off x="0" y="5551"/>
            <a:ext cx="12192000" cy="68524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5526" y="5551"/>
            <a:ext cx="10033262" cy="1210507"/>
          </a:xfrm>
        </p:spPr>
        <p:txBody>
          <a:bodyPr>
            <a:noAutofit/>
          </a:bodyPr>
          <a:lstStyle/>
          <a:p>
            <a:r>
              <a:rPr lang="ro-RO" sz="5400" dirty="0">
                <a:solidFill>
                  <a:srgbClr val="FF0000"/>
                </a:solidFill>
                <a:latin typeface="Algerian" panose="04020705040A02060702" pitchFamily="82" charset="0"/>
              </a:rPr>
              <a:t>Instrumente geometrice</a:t>
            </a:r>
            <a:endParaRPr lang="en-US" sz="54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8509" y="6132945"/>
            <a:ext cx="9144000" cy="408709"/>
          </a:xfrm>
        </p:spPr>
        <p:txBody>
          <a:bodyPr>
            <a:normAutofit lnSpcReduction="10000"/>
          </a:bodyPr>
          <a:lstStyle/>
          <a:p>
            <a:r>
              <a:rPr lang="ro-MD" dirty="0" smtClean="0">
                <a:solidFill>
                  <a:srgbClr val="002060"/>
                </a:solidFill>
              </a:rPr>
              <a:t>www.abc-math.com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5" name="besame-much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1925" y="1891434"/>
            <a:ext cx="487363" cy="4873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1394482"/>
            <a:ext cx="8031637" cy="453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8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ubstituent conținut 4"/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20"/>
          <a:stretch/>
        </p:blipFill>
        <p:spPr>
          <a:xfrm>
            <a:off x="0" y="5551"/>
            <a:ext cx="12192000" cy="68524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lgerian" panose="04020705040A02060702" pitchFamily="82" charset="0"/>
              </a:rPr>
              <a:t>compasul</a:t>
            </a:r>
            <a:endParaRPr lang="en-US" dirty="0"/>
          </a:p>
        </p:txBody>
      </p:sp>
      <p:pic>
        <p:nvPicPr>
          <p:cNvPr id="11266" name="Picture 2" descr="Imagini pentru compasul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2589">
            <a:off x="3164944" y="2010450"/>
            <a:ext cx="652359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95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0677"/>
          </a:xfrm>
        </p:spPr>
        <p:txBody>
          <a:bodyPr>
            <a:normAutofit fontScale="90000"/>
          </a:bodyPr>
          <a:lstStyle/>
          <a:p>
            <a:r>
              <a:rPr lang="en-US" sz="6600" dirty="0" err="1" smtClean="0">
                <a:solidFill>
                  <a:srgbClr val="FF0000"/>
                </a:solidFill>
                <a:latin typeface="Algerian" panose="04020705040A02060702" pitchFamily="82" charset="0"/>
              </a:rPr>
              <a:t>compasul</a:t>
            </a:r>
            <a:endParaRPr lang="en-US" sz="66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6148" name="Picture 4" descr="Imagini pentru math compas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992" y="952276"/>
            <a:ext cx="4270343" cy="542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2937" y="1492124"/>
            <a:ext cx="7503737" cy="4731793"/>
          </a:xfrm>
        </p:spPr>
        <p:txBody>
          <a:bodyPr>
            <a:normAutofit lnSpcReduction="10000"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Compasul</a:t>
            </a:r>
            <a:r>
              <a:rPr lang="en-US" dirty="0">
                <a:solidFill>
                  <a:srgbClr val="002060"/>
                </a:solidFill>
              </a:rPr>
              <a:t> </a:t>
            </a:r>
            <a:r>
              <a:rPr lang="en-US" dirty="0" err="1">
                <a:solidFill>
                  <a:srgbClr val="002060"/>
                </a:solidFill>
              </a:rPr>
              <a:t>este</a:t>
            </a:r>
            <a:r>
              <a:rPr lang="en-US" dirty="0">
                <a:solidFill>
                  <a:srgbClr val="002060"/>
                </a:solidFill>
              </a:rPr>
              <a:t> un instrument </a:t>
            </a:r>
            <a:r>
              <a:rPr lang="en-US" dirty="0" err="1">
                <a:solidFill>
                  <a:srgbClr val="002060"/>
                </a:solidFill>
              </a:rPr>
              <a:t>folosit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în</a:t>
            </a:r>
            <a:r>
              <a:rPr lang="en-US" dirty="0">
                <a:solidFill>
                  <a:srgbClr val="002060"/>
                </a:solidFill>
              </a:rPr>
              <a:t> </a:t>
            </a:r>
            <a:r>
              <a:rPr lang="en-US" dirty="0" err="1">
                <a:solidFill>
                  <a:srgbClr val="002060"/>
                </a:solidFill>
                <a:hlinkClick r:id="rId3" tooltip="Desen tehnic"/>
              </a:rPr>
              <a:t>desenul</a:t>
            </a:r>
            <a:r>
              <a:rPr lang="en-US" dirty="0">
                <a:solidFill>
                  <a:srgbClr val="002060"/>
                </a:solidFill>
                <a:hlinkClick r:id="rId3" tooltip="Desen tehnic"/>
              </a:rPr>
              <a:t> </a:t>
            </a:r>
            <a:r>
              <a:rPr lang="en-US" dirty="0" err="1">
                <a:solidFill>
                  <a:srgbClr val="002060"/>
                </a:solidFill>
                <a:hlinkClick r:id="rId3" tooltip="Desen tehnic"/>
              </a:rPr>
              <a:t>tehnic</a:t>
            </a:r>
            <a:r>
              <a:rPr lang="en-US" dirty="0">
                <a:solidFill>
                  <a:srgbClr val="002060"/>
                </a:solidFill>
              </a:rPr>
              <a:t> </a:t>
            </a:r>
            <a:r>
              <a:rPr lang="en-US" dirty="0" err="1">
                <a:solidFill>
                  <a:srgbClr val="002060"/>
                </a:solidFill>
              </a:rPr>
              <a:t>pentru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trasarea</a:t>
            </a:r>
            <a:r>
              <a:rPr lang="en-US" dirty="0">
                <a:solidFill>
                  <a:srgbClr val="002060"/>
                </a:solidFill>
              </a:rPr>
              <a:t> </a:t>
            </a:r>
            <a:r>
              <a:rPr lang="en-US" dirty="0" err="1">
                <a:solidFill>
                  <a:srgbClr val="002060"/>
                </a:solidFill>
                <a:hlinkClick r:id="rId4" tooltip="Cerc"/>
              </a:rPr>
              <a:t>cercurilor</a:t>
            </a:r>
            <a:r>
              <a:rPr lang="en-US" dirty="0">
                <a:solidFill>
                  <a:srgbClr val="002060"/>
                </a:solidFill>
              </a:rPr>
              <a:t> 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 </a:t>
            </a:r>
            <a:r>
              <a:rPr lang="en-US" dirty="0" err="1">
                <a:solidFill>
                  <a:srgbClr val="002060"/>
                </a:solidFill>
                <a:hlinkClick r:id="rId5" tooltip="Arc de cerc — pagină inexistentă"/>
              </a:rPr>
              <a:t>arcelor</a:t>
            </a:r>
            <a:r>
              <a:rPr lang="en-US" dirty="0">
                <a:solidFill>
                  <a:srgbClr val="002060"/>
                </a:solidFill>
                <a:hlinkClick r:id="rId5" tooltip="Arc de cerc — pagină inexistentă"/>
              </a:rPr>
              <a:t> de </a:t>
            </a:r>
            <a:r>
              <a:rPr lang="en-US" dirty="0" err="1">
                <a:solidFill>
                  <a:srgbClr val="002060"/>
                </a:solidFill>
                <a:hlinkClick r:id="rId5" tooltip="Arc de cerc — pagină inexistentă"/>
              </a:rPr>
              <a:t>cerc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pentru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măsurarea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lungimilor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în</a:t>
            </a:r>
            <a:r>
              <a:rPr lang="en-US" dirty="0">
                <a:solidFill>
                  <a:srgbClr val="002060"/>
                </a:solidFill>
              </a:rPr>
              <a:t> particular </a:t>
            </a:r>
            <a:r>
              <a:rPr lang="en-US" dirty="0" err="1">
                <a:solidFill>
                  <a:srgbClr val="002060"/>
                </a:solidFill>
              </a:rPr>
              <a:t>pe</a:t>
            </a:r>
            <a:r>
              <a:rPr lang="en-US" dirty="0">
                <a:solidFill>
                  <a:srgbClr val="002060"/>
                </a:solidFill>
              </a:rPr>
              <a:t> </a:t>
            </a:r>
            <a:r>
              <a:rPr lang="en-US" dirty="0" err="1">
                <a:solidFill>
                  <a:srgbClr val="002060"/>
                </a:solidFill>
                <a:hlinkClick r:id="rId6" tooltip="Hartă"/>
              </a:rPr>
              <a:t>hărți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  <a:p>
            <a:r>
              <a:rPr lang="en-US" dirty="0" err="1">
                <a:solidFill>
                  <a:srgbClr val="002060"/>
                </a:solidFill>
              </a:rPr>
              <a:t>Compasul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este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compus</a:t>
            </a:r>
            <a:r>
              <a:rPr lang="en-US" dirty="0">
                <a:solidFill>
                  <a:srgbClr val="002060"/>
                </a:solidFill>
              </a:rPr>
              <a:t> din </a:t>
            </a:r>
            <a:r>
              <a:rPr lang="en-US" dirty="0" err="1">
                <a:solidFill>
                  <a:srgbClr val="002060"/>
                </a:solidFill>
              </a:rPr>
              <a:t>două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brațe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îmbinate</a:t>
            </a:r>
            <a:r>
              <a:rPr lang="en-US" dirty="0">
                <a:solidFill>
                  <a:srgbClr val="002060"/>
                </a:solidFill>
              </a:rPr>
              <a:t> la un </a:t>
            </a:r>
            <a:r>
              <a:rPr lang="en-US" dirty="0" err="1">
                <a:solidFill>
                  <a:srgbClr val="002060"/>
                </a:solidFill>
              </a:rPr>
              <a:t>capăt</a:t>
            </a:r>
            <a:r>
              <a:rPr lang="en-US" dirty="0">
                <a:solidFill>
                  <a:srgbClr val="002060"/>
                </a:solidFill>
              </a:rPr>
              <a:t>. De </a:t>
            </a:r>
            <a:r>
              <a:rPr lang="en-US" dirty="0" err="1">
                <a:solidFill>
                  <a:srgbClr val="002060"/>
                </a:solidFill>
              </a:rPr>
              <a:t>obicei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unul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dintre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brațe</a:t>
            </a:r>
            <a:r>
              <a:rPr lang="en-US" dirty="0">
                <a:solidFill>
                  <a:srgbClr val="002060"/>
                </a:solidFill>
              </a:rPr>
              <a:t> are la </a:t>
            </a:r>
            <a:r>
              <a:rPr lang="en-US" dirty="0" err="1">
                <a:solidFill>
                  <a:srgbClr val="002060"/>
                </a:solidFill>
              </a:rPr>
              <a:t>celălalt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capăt</a:t>
            </a:r>
            <a:r>
              <a:rPr lang="en-US" dirty="0">
                <a:solidFill>
                  <a:srgbClr val="002060"/>
                </a:solidFill>
              </a:rPr>
              <a:t> un ac, </a:t>
            </a:r>
            <a:r>
              <a:rPr lang="en-US" dirty="0" err="1">
                <a:solidFill>
                  <a:srgbClr val="002060"/>
                </a:solidFill>
              </a:rPr>
              <a:t>iar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celălalt</a:t>
            </a:r>
            <a:r>
              <a:rPr lang="en-US" dirty="0">
                <a:solidFill>
                  <a:srgbClr val="002060"/>
                </a:solidFill>
              </a:rPr>
              <a:t> un </a:t>
            </a:r>
            <a:r>
              <a:rPr lang="en-US" dirty="0" err="1">
                <a:solidFill>
                  <a:srgbClr val="002060"/>
                </a:solidFill>
                <a:hlinkClick r:id="rId7" tooltip="Creion"/>
              </a:rPr>
              <a:t>creion</a:t>
            </a:r>
            <a:r>
              <a:rPr lang="en-US" dirty="0">
                <a:solidFill>
                  <a:srgbClr val="002060"/>
                </a:solidFill>
              </a:rPr>
              <a:t> 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 un alt instrument de </a:t>
            </a:r>
            <a:r>
              <a:rPr lang="en-US" dirty="0" err="1">
                <a:solidFill>
                  <a:srgbClr val="002060"/>
                </a:solidFill>
              </a:rPr>
              <a:t>trasat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Pentru</a:t>
            </a:r>
            <a:r>
              <a:rPr lang="en-US" dirty="0">
                <a:solidFill>
                  <a:srgbClr val="002060"/>
                </a:solidFill>
              </a:rPr>
              <a:t> a </a:t>
            </a:r>
            <a:r>
              <a:rPr lang="en-US" dirty="0" err="1">
                <a:solidFill>
                  <a:srgbClr val="002060"/>
                </a:solidFill>
              </a:rPr>
              <a:t>desena</a:t>
            </a:r>
            <a:r>
              <a:rPr lang="en-US" dirty="0">
                <a:solidFill>
                  <a:srgbClr val="002060"/>
                </a:solidFill>
              </a:rPr>
              <a:t> un </a:t>
            </a:r>
            <a:r>
              <a:rPr lang="en-US" dirty="0" err="1">
                <a:solidFill>
                  <a:srgbClr val="002060"/>
                </a:solidFill>
              </a:rPr>
              <a:t>cerc</a:t>
            </a:r>
            <a:r>
              <a:rPr lang="en-US" dirty="0">
                <a:solidFill>
                  <a:srgbClr val="002060"/>
                </a:solidFill>
              </a:rPr>
              <a:t>, se </a:t>
            </a:r>
            <a:r>
              <a:rPr lang="en-US" dirty="0" err="1">
                <a:solidFill>
                  <a:srgbClr val="002060"/>
                </a:solidFill>
              </a:rPr>
              <a:t>fixează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acul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hârtie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în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centrul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cercului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după</a:t>
            </a:r>
            <a:r>
              <a:rPr lang="en-US" dirty="0">
                <a:solidFill>
                  <a:srgbClr val="002060"/>
                </a:solidFill>
              </a:rPr>
              <a:t> care, </a:t>
            </a:r>
            <a:r>
              <a:rPr lang="en-US" dirty="0" err="1">
                <a:solidFill>
                  <a:srgbClr val="002060"/>
                </a:solidFill>
              </a:rPr>
              <a:t>ținând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brațele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în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unghi</a:t>
            </a:r>
            <a:r>
              <a:rPr lang="en-US" dirty="0">
                <a:solidFill>
                  <a:srgbClr val="002060"/>
                </a:solidFill>
              </a:rPr>
              <a:t> constant, se </a:t>
            </a:r>
            <a:r>
              <a:rPr lang="en-US" dirty="0" err="1">
                <a:solidFill>
                  <a:srgbClr val="002060"/>
                </a:solidFill>
              </a:rPr>
              <a:t>mișcă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brațul</a:t>
            </a:r>
            <a:r>
              <a:rPr lang="en-US" dirty="0">
                <a:solidFill>
                  <a:srgbClr val="002060"/>
                </a:solidFill>
              </a:rPr>
              <a:t> cu </a:t>
            </a:r>
            <a:r>
              <a:rPr lang="en-US" dirty="0" err="1">
                <a:solidFill>
                  <a:srgbClr val="002060"/>
                </a:solidFill>
              </a:rPr>
              <a:t>creionul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hârtie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Există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compasuri</a:t>
            </a:r>
            <a:r>
              <a:rPr lang="en-US" dirty="0">
                <a:solidFill>
                  <a:srgbClr val="002060"/>
                </a:solidFill>
              </a:rPr>
              <a:t> cu </a:t>
            </a:r>
            <a:r>
              <a:rPr lang="en-US" dirty="0" err="1">
                <a:solidFill>
                  <a:srgbClr val="002060"/>
                </a:solidFill>
              </a:rPr>
              <a:t>două</a:t>
            </a:r>
            <a:r>
              <a:rPr lang="en-US" dirty="0">
                <a:solidFill>
                  <a:srgbClr val="002060"/>
                </a:solidFill>
              </a:rPr>
              <a:t> ace, </a:t>
            </a:r>
            <a:r>
              <a:rPr lang="en-US" dirty="0" err="1">
                <a:solidFill>
                  <a:srgbClr val="002060"/>
                </a:solidFill>
              </a:rPr>
              <a:t>folosite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doar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pentru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măsurarea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distanțelor</a:t>
            </a:r>
            <a:r>
              <a:rPr lang="en-US" dirty="0" smtClean="0">
                <a:solidFill>
                  <a:srgbClr val="002060"/>
                </a:solidFill>
              </a:rPr>
              <a:t>.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00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ubstituent conținut 4"/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20"/>
          <a:stretch/>
        </p:blipFill>
        <p:spPr>
          <a:xfrm>
            <a:off x="0" y="5551"/>
            <a:ext cx="12192000" cy="68524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lgerian" panose="04020705040A02060702" pitchFamily="82" charset="0"/>
              </a:rPr>
              <a:t>compasul</a:t>
            </a:r>
            <a:endParaRPr lang="en-US" dirty="0"/>
          </a:p>
        </p:txBody>
      </p:sp>
      <p:pic>
        <p:nvPicPr>
          <p:cNvPr id="10242" name="Picture 2" descr="Imagini pentru compasul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29966"/>
            <a:ext cx="4346542" cy="501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68888" y="1027906"/>
            <a:ext cx="53849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o-MD" sz="2800" dirty="0" smtClean="0">
                <a:solidFill>
                  <a:prstClr val="black"/>
                </a:solidFill>
              </a:rPr>
              <a:t>	</a:t>
            </a:r>
            <a:r>
              <a:rPr lang="en-US" sz="3200" dirty="0" err="1" smtClean="0">
                <a:solidFill>
                  <a:srgbClr val="002060"/>
                </a:solidFill>
              </a:rPr>
              <a:t>Compasul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este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compus</a:t>
            </a:r>
            <a:r>
              <a:rPr lang="en-US" sz="3200" dirty="0">
                <a:solidFill>
                  <a:srgbClr val="002060"/>
                </a:solidFill>
              </a:rPr>
              <a:t> din </a:t>
            </a:r>
            <a:r>
              <a:rPr lang="en-US" sz="3200" dirty="0" err="1">
                <a:solidFill>
                  <a:srgbClr val="002060"/>
                </a:solidFill>
              </a:rPr>
              <a:t>două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brațe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îmbinate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>
                <a:solidFill>
                  <a:srgbClr val="002060"/>
                </a:solidFill>
              </a:rPr>
              <a:t>la un </a:t>
            </a:r>
            <a:r>
              <a:rPr lang="en-US" sz="3200" dirty="0" err="1">
                <a:solidFill>
                  <a:srgbClr val="002060"/>
                </a:solidFill>
              </a:rPr>
              <a:t>capăt</a:t>
            </a:r>
            <a:r>
              <a:rPr lang="en-US" sz="3200" dirty="0">
                <a:solidFill>
                  <a:srgbClr val="002060"/>
                </a:solidFill>
              </a:rPr>
              <a:t>. </a:t>
            </a:r>
            <a:endParaRPr lang="en-US" sz="3200" dirty="0" smtClean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solidFill>
                  <a:srgbClr val="002060"/>
                </a:solidFill>
              </a:rPr>
              <a:t>De </a:t>
            </a:r>
            <a:r>
              <a:rPr lang="en-US" sz="3200" dirty="0" err="1">
                <a:solidFill>
                  <a:srgbClr val="002060"/>
                </a:solidFill>
              </a:rPr>
              <a:t>obicei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err="1">
                <a:solidFill>
                  <a:srgbClr val="002060"/>
                </a:solidFill>
              </a:rPr>
              <a:t>unul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dintre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brațe</a:t>
            </a:r>
            <a:r>
              <a:rPr lang="en-US" sz="3200" dirty="0">
                <a:solidFill>
                  <a:srgbClr val="002060"/>
                </a:solidFill>
              </a:rPr>
              <a:t> are la </a:t>
            </a:r>
            <a:r>
              <a:rPr lang="en-US" sz="3200" dirty="0" err="1" smtClean="0">
                <a:solidFill>
                  <a:srgbClr val="002060"/>
                </a:solidFill>
              </a:rPr>
              <a:t>celălalt</a:t>
            </a:r>
            <a:r>
              <a:rPr lang="ro-MD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capăt</a:t>
            </a:r>
            <a:r>
              <a:rPr lang="en-US" sz="3200" dirty="0">
                <a:solidFill>
                  <a:srgbClr val="002060"/>
                </a:solidFill>
              </a:rPr>
              <a:t> un ac, </a:t>
            </a:r>
            <a:r>
              <a:rPr lang="en-US" sz="3200" dirty="0" err="1">
                <a:solidFill>
                  <a:srgbClr val="002060"/>
                </a:solidFill>
              </a:rPr>
              <a:t>iar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celălalt</a:t>
            </a:r>
            <a:r>
              <a:rPr lang="en-US" sz="3200" dirty="0">
                <a:solidFill>
                  <a:srgbClr val="002060"/>
                </a:solidFill>
              </a:rPr>
              <a:t> un </a:t>
            </a:r>
            <a:r>
              <a:rPr lang="en-US" sz="3200" dirty="0" err="1">
                <a:solidFill>
                  <a:srgbClr val="002060"/>
                </a:solidFill>
                <a:hlinkClick r:id="rId4" tooltip="Creion"/>
              </a:rPr>
              <a:t>creion</a:t>
            </a:r>
            <a:r>
              <a:rPr lang="en-US" sz="3200" dirty="0">
                <a:solidFill>
                  <a:srgbClr val="002060"/>
                </a:solidFill>
              </a:rPr>
              <a:t> </a:t>
            </a:r>
            <a:r>
              <a:rPr lang="en-US" sz="3200" dirty="0" err="1" smtClean="0">
                <a:solidFill>
                  <a:srgbClr val="002060"/>
                </a:solidFill>
              </a:rPr>
              <a:t>sau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>
                <a:solidFill>
                  <a:srgbClr val="002060"/>
                </a:solidFill>
              </a:rPr>
              <a:t>un alt instrument de </a:t>
            </a:r>
            <a:r>
              <a:rPr lang="en-US" sz="3200" dirty="0" err="1">
                <a:solidFill>
                  <a:srgbClr val="002060"/>
                </a:solidFill>
              </a:rPr>
              <a:t>trasat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945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ubstituent conținut 4"/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20"/>
          <a:stretch/>
        </p:blipFill>
        <p:spPr>
          <a:xfrm>
            <a:off x="8371" y="5551"/>
            <a:ext cx="12192000" cy="68524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946" y="46941"/>
            <a:ext cx="10515600" cy="1325563"/>
          </a:xfrm>
        </p:spPr>
        <p:txBody>
          <a:bodyPr/>
          <a:lstStyle/>
          <a:p>
            <a:r>
              <a:rPr lang="ro-MD" dirty="0" smtClean="0">
                <a:solidFill>
                  <a:srgbClr val="FF0000"/>
                </a:solidFill>
                <a:latin typeface="Algerian" panose="04020705040A02060702" pitchFamily="82" charset="0"/>
              </a:rPr>
              <a:t>ECHERUL</a:t>
            </a:r>
            <a:endParaRPr lang="en-US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157" y="1035828"/>
            <a:ext cx="11892843" cy="3079423"/>
          </a:xfrm>
        </p:spPr>
        <p:txBody>
          <a:bodyPr>
            <a:noAutofit/>
          </a:bodyPr>
          <a:lstStyle/>
          <a:p>
            <a:pPr lvl="1"/>
            <a:r>
              <a:rPr lang="en-US" sz="3600" dirty="0"/>
              <a:t>Un </a:t>
            </a:r>
            <a:r>
              <a:rPr lang="en-US" sz="3600" b="1" dirty="0" err="1"/>
              <a:t>echer</a:t>
            </a:r>
            <a:r>
              <a:rPr lang="en-US" sz="3600" dirty="0"/>
              <a:t> </a:t>
            </a:r>
            <a:r>
              <a:rPr lang="en-US" sz="3600" dirty="0" err="1"/>
              <a:t>este</a:t>
            </a:r>
            <a:r>
              <a:rPr lang="en-US" sz="3600" dirty="0"/>
              <a:t> un </a:t>
            </a:r>
            <a:r>
              <a:rPr lang="en-US" sz="3600" dirty="0">
                <a:hlinkClick r:id="rId3" tooltip="Instrument"/>
              </a:rPr>
              <a:t>instrument</a:t>
            </a:r>
            <a:r>
              <a:rPr lang="en-US" sz="3600" dirty="0"/>
              <a:t> de </a:t>
            </a:r>
            <a:r>
              <a:rPr lang="en-US" sz="3600" dirty="0" err="1"/>
              <a:t>măsură</a:t>
            </a:r>
            <a:r>
              <a:rPr lang="en-US" sz="3600" dirty="0"/>
              <a:t> </a:t>
            </a:r>
            <a:r>
              <a:rPr lang="en-US" sz="3600" dirty="0" err="1"/>
              <a:t>și</a:t>
            </a:r>
            <a:r>
              <a:rPr lang="en-US" sz="3600" dirty="0"/>
              <a:t> </a:t>
            </a:r>
            <a:r>
              <a:rPr lang="en-US" sz="3600" dirty="0" err="1">
                <a:hlinkClick r:id="rId4" tooltip="Desen"/>
              </a:rPr>
              <a:t>desen</a:t>
            </a:r>
            <a:r>
              <a:rPr lang="en-US" sz="3600" dirty="0"/>
              <a:t> </a:t>
            </a:r>
            <a:r>
              <a:rPr lang="en-US" sz="3600" dirty="0" err="1"/>
              <a:t>alcătuit</a:t>
            </a:r>
            <a:r>
              <a:rPr lang="en-US" sz="3600" dirty="0"/>
              <a:t> din </a:t>
            </a:r>
            <a:r>
              <a:rPr lang="en-US" sz="3600" dirty="0" err="1"/>
              <a:t>două</a:t>
            </a:r>
            <a:r>
              <a:rPr lang="en-US" sz="3600" dirty="0"/>
              <a:t> </a:t>
            </a:r>
            <a:r>
              <a:rPr lang="en-US" sz="3600" dirty="0" err="1"/>
              <a:t>părți</a:t>
            </a:r>
            <a:r>
              <a:rPr lang="en-US" sz="3600" dirty="0"/>
              <a:t> </a:t>
            </a:r>
            <a:r>
              <a:rPr lang="en-US" sz="3600" dirty="0" err="1"/>
              <a:t>liniare</a:t>
            </a:r>
            <a:r>
              <a:rPr lang="en-US" sz="3600" dirty="0"/>
              <a:t> </a:t>
            </a:r>
            <a:r>
              <a:rPr lang="en-US" sz="3600" dirty="0" err="1"/>
              <a:t>îmbinate</a:t>
            </a:r>
            <a:r>
              <a:rPr lang="en-US" sz="3600" dirty="0"/>
              <a:t> </a:t>
            </a:r>
            <a:r>
              <a:rPr lang="en-US" sz="3600" dirty="0" err="1"/>
              <a:t>în</a:t>
            </a:r>
            <a:r>
              <a:rPr lang="en-US" sz="3600" dirty="0"/>
              <a:t> </a:t>
            </a:r>
            <a:r>
              <a:rPr lang="en-US" sz="3600" dirty="0" err="1">
                <a:hlinkClick r:id="rId5" tooltip="Unghi drept"/>
              </a:rPr>
              <a:t>unghi</a:t>
            </a:r>
            <a:r>
              <a:rPr lang="en-US" sz="3600" dirty="0">
                <a:hlinkClick r:id="rId5" tooltip="Unghi drept"/>
              </a:rPr>
              <a:t> </a:t>
            </a:r>
            <a:r>
              <a:rPr lang="en-US" sz="3600" dirty="0" err="1">
                <a:hlinkClick r:id="rId5" tooltip="Unghi drept"/>
              </a:rPr>
              <a:t>drept</a:t>
            </a:r>
            <a:r>
              <a:rPr lang="en-US" sz="3600" dirty="0"/>
              <a:t> </a:t>
            </a:r>
            <a:r>
              <a:rPr lang="en-US" sz="3600" dirty="0" smtClean="0"/>
              <a:t>Are </a:t>
            </a:r>
            <a:r>
              <a:rPr lang="en-US" sz="3600" dirty="0"/>
              <a:t>forma de </a:t>
            </a:r>
            <a:r>
              <a:rPr lang="en-US" sz="3600" dirty="0" err="1">
                <a:hlinkClick r:id="rId6" tooltip="Triunghi dreptunghic"/>
              </a:rPr>
              <a:t>triunghi</a:t>
            </a:r>
            <a:r>
              <a:rPr lang="en-US" sz="3600" dirty="0">
                <a:hlinkClick r:id="rId6" tooltip="Triunghi dreptunghic"/>
              </a:rPr>
              <a:t> </a:t>
            </a:r>
            <a:r>
              <a:rPr lang="en-US" sz="3600" dirty="0" err="1">
                <a:hlinkClick r:id="rId6" tooltip="Triunghi dreptunghic"/>
              </a:rPr>
              <a:t>dreptunghic</a:t>
            </a:r>
            <a:r>
              <a:rPr lang="en-US" sz="3600" dirty="0"/>
              <a:t>.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54711" t="43251" b="11097"/>
          <a:stretch/>
        </p:blipFill>
        <p:spPr>
          <a:xfrm>
            <a:off x="1876603" y="2749430"/>
            <a:ext cx="3963255" cy="3995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Imagini pentru Набор треугольников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4" r="28914" b="33201"/>
          <a:stretch/>
        </p:blipFill>
        <p:spPr bwMode="auto">
          <a:xfrm rot="20540667">
            <a:off x="7458436" y="3190119"/>
            <a:ext cx="4029986" cy="276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0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ubstituent conținut 4"/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20"/>
          <a:stretch/>
        </p:blipFill>
        <p:spPr>
          <a:xfrm>
            <a:off x="8371" y="5551"/>
            <a:ext cx="12192000" cy="68524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946" y="46942"/>
            <a:ext cx="10515600" cy="688350"/>
          </a:xfrm>
        </p:spPr>
        <p:txBody>
          <a:bodyPr>
            <a:normAutofit fontScale="90000"/>
          </a:bodyPr>
          <a:lstStyle/>
          <a:p>
            <a:r>
              <a:rPr lang="ro-MD" dirty="0" smtClean="0">
                <a:solidFill>
                  <a:srgbClr val="FF0000"/>
                </a:solidFill>
                <a:latin typeface="Algerian" panose="04020705040A02060702" pitchFamily="82" charset="0"/>
              </a:rPr>
              <a:t>ECHERUL</a:t>
            </a:r>
            <a:endParaRPr lang="en-US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157" y="593890"/>
            <a:ext cx="11892843" cy="3521362"/>
          </a:xfrm>
        </p:spPr>
        <p:txBody>
          <a:bodyPr>
            <a:noAutofit/>
          </a:bodyPr>
          <a:lstStyle/>
          <a:p>
            <a:pPr lvl="1"/>
            <a:r>
              <a:rPr lang="en-US" sz="5400" dirty="0">
                <a:solidFill>
                  <a:srgbClr val="002060"/>
                </a:solidFill>
              </a:rPr>
              <a:t>Un </a:t>
            </a:r>
            <a:r>
              <a:rPr lang="en-US" sz="5400" b="1" dirty="0" err="1">
                <a:solidFill>
                  <a:srgbClr val="002060"/>
                </a:solidFill>
              </a:rPr>
              <a:t>echer</a:t>
            </a:r>
            <a:r>
              <a:rPr lang="en-US" sz="5400" dirty="0">
                <a:solidFill>
                  <a:srgbClr val="002060"/>
                </a:solidFill>
              </a:rPr>
              <a:t> </a:t>
            </a:r>
            <a:r>
              <a:rPr lang="en-US" sz="5400" dirty="0" err="1">
                <a:solidFill>
                  <a:srgbClr val="002060"/>
                </a:solidFill>
              </a:rPr>
              <a:t>este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</a:rPr>
              <a:t>servește</a:t>
            </a:r>
            <a:r>
              <a:rPr lang="en-US" sz="5400" dirty="0" smtClean="0">
                <a:solidFill>
                  <a:srgbClr val="002060"/>
                </a:solidFill>
              </a:rPr>
              <a:t> </a:t>
            </a:r>
            <a:r>
              <a:rPr lang="en-US" sz="5400" dirty="0">
                <a:solidFill>
                  <a:srgbClr val="002060"/>
                </a:solidFill>
              </a:rPr>
              <a:t>la </a:t>
            </a:r>
            <a:r>
              <a:rPr lang="en-US" sz="5400" dirty="0" err="1">
                <a:solidFill>
                  <a:srgbClr val="002060"/>
                </a:solidFill>
              </a:rPr>
              <a:t>trasarea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și</a:t>
            </a:r>
            <a:r>
              <a:rPr lang="en-US" sz="5400" dirty="0">
                <a:solidFill>
                  <a:srgbClr val="002060"/>
                </a:solidFill>
              </a:rPr>
              <a:t> la </a:t>
            </a:r>
            <a:r>
              <a:rPr lang="en-US" sz="5400" dirty="0" err="1">
                <a:solidFill>
                  <a:srgbClr val="002060"/>
                </a:solidFill>
              </a:rPr>
              <a:t>verificarea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unghiurilor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drepte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și</a:t>
            </a:r>
            <a:r>
              <a:rPr lang="en-US" sz="5400" dirty="0">
                <a:solidFill>
                  <a:srgbClr val="002060"/>
                </a:solidFill>
              </a:rPr>
              <a:t> a </a:t>
            </a:r>
            <a:r>
              <a:rPr lang="en-US" sz="5400" dirty="0" err="1">
                <a:solidFill>
                  <a:srgbClr val="002060"/>
                </a:solidFill>
                <a:hlinkClick r:id="rId3" tooltip="Perpendicularitate"/>
              </a:rPr>
              <a:t>perpendicularității</a:t>
            </a:r>
            <a:r>
              <a:rPr lang="en-US" sz="5400" dirty="0">
                <a:solidFill>
                  <a:srgbClr val="002060"/>
                </a:solidFill>
              </a:rPr>
              <a:t> a </a:t>
            </a:r>
            <a:r>
              <a:rPr lang="en-US" sz="5400" dirty="0" err="1">
                <a:solidFill>
                  <a:srgbClr val="002060"/>
                </a:solidFill>
              </a:rPr>
              <a:t>două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drepte</a:t>
            </a:r>
            <a:r>
              <a:rPr lang="en-US" sz="5400" dirty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19" y="3535052"/>
            <a:ext cx="11318606" cy="309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ubstituent conținut 4"/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20"/>
          <a:stretch/>
        </p:blipFill>
        <p:spPr>
          <a:xfrm>
            <a:off x="0" y="5551"/>
            <a:ext cx="12192000" cy="68524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261" y="300560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 smtClean="0">
                <a:solidFill>
                  <a:srgbClr val="002060"/>
                </a:solidFill>
                <a:latin typeface="Algerian" panose="04020705040A02060702" pitchFamily="82" charset="0"/>
              </a:rPr>
              <a:t>ECHERUL</a:t>
            </a:r>
            <a:endParaRPr lang="en-US" sz="7200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4657" y="1885361"/>
            <a:ext cx="11502685" cy="471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8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MD" dirty="0" smtClean="0">
                <a:solidFill>
                  <a:srgbClr val="FF0000"/>
                </a:solidFill>
                <a:latin typeface="Algerian" panose="04020705040A02060702" pitchFamily="82" charset="0"/>
              </a:rPr>
              <a:t>Echerul și rigla</a:t>
            </a:r>
            <a:endParaRPr lang="en-US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o-MD" dirty="0" smtClean="0"/>
              <a:t>P</a:t>
            </a:r>
            <a:r>
              <a:rPr lang="en-US" dirty="0" err="1" smtClean="0"/>
              <a:t>entru</a:t>
            </a:r>
            <a:r>
              <a:rPr lang="en-US" dirty="0" smtClean="0"/>
              <a:t> </a:t>
            </a:r>
            <a:r>
              <a:rPr lang="en-US" dirty="0"/>
              <a:t>a </a:t>
            </a:r>
            <a:r>
              <a:rPr lang="en-US" dirty="0" err="1"/>
              <a:t>desena</a:t>
            </a:r>
            <a:r>
              <a:rPr lang="en-US" dirty="0"/>
              <a:t> </a:t>
            </a:r>
            <a:r>
              <a:rPr lang="en-US" dirty="0" err="1"/>
              <a:t>două</a:t>
            </a:r>
            <a:r>
              <a:rPr lang="en-US" dirty="0"/>
              <a:t> </a:t>
            </a:r>
            <a:r>
              <a:rPr lang="en-US" dirty="0" err="1"/>
              <a:t>drepte</a:t>
            </a:r>
            <a:r>
              <a:rPr lang="en-US" dirty="0"/>
              <a:t> </a:t>
            </a:r>
            <a:r>
              <a:rPr lang="en-US" dirty="0" err="1"/>
              <a:t>paralele</a:t>
            </a:r>
            <a:r>
              <a:rPr lang="en-US" dirty="0"/>
              <a:t>, </a:t>
            </a:r>
            <a:r>
              <a:rPr lang="en-US" dirty="0" err="1"/>
              <a:t>putem</a:t>
            </a:r>
            <a:r>
              <a:rPr lang="en-US" dirty="0"/>
              <a:t> </a:t>
            </a:r>
            <a:r>
              <a:rPr lang="en-US" dirty="0" err="1"/>
              <a:t>folosi</a:t>
            </a:r>
            <a:r>
              <a:rPr lang="en-US" dirty="0"/>
              <a:t> </a:t>
            </a:r>
            <a:r>
              <a:rPr lang="en-US" dirty="0" err="1"/>
              <a:t>rigla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echerul</a:t>
            </a:r>
            <a:r>
              <a:rPr lang="en-US" dirty="0" smtClean="0"/>
              <a:t>.</a:t>
            </a:r>
            <a:endParaRPr lang="ro-MD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059" y="3207862"/>
            <a:ext cx="10117881" cy="29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23551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Raportorul</a:t>
            </a:r>
            <a:r>
              <a:rPr lang="en-US" dirty="0">
                <a:solidFill>
                  <a:srgbClr val="002060"/>
                </a:solidFill>
              </a:rPr>
              <a:t>, din </a:t>
            </a:r>
            <a:r>
              <a:rPr lang="en-US" dirty="0" err="1">
                <a:solidFill>
                  <a:srgbClr val="002060"/>
                </a:solidFill>
                <a:hlinkClick r:id="rId2" tooltip="Franceză"/>
              </a:rPr>
              <a:t>franceză</a:t>
            </a:r>
            <a:r>
              <a:rPr lang="en-US" dirty="0">
                <a:solidFill>
                  <a:srgbClr val="002060"/>
                </a:solidFill>
              </a:rPr>
              <a:t> </a:t>
            </a:r>
            <a:r>
              <a:rPr lang="en-US" i="1" dirty="0">
                <a:solidFill>
                  <a:srgbClr val="002060"/>
                </a:solidFill>
              </a:rPr>
              <a:t>rapporteur</a:t>
            </a:r>
            <a:r>
              <a:rPr lang="en-US" baseline="30000" dirty="0">
                <a:solidFill>
                  <a:srgbClr val="002060"/>
                </a:solidFill>
                <a:hlinkClick r:id="rId3"/>
              </a:rPr>
              <a:t>[1]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este</a:t>
            </a:r>
            <a:r>
              <a:rPr lang="en-US" dirty="0">
                <a:solidFill>
                  <a:srgbClr val="002060"/>
                </a:solidFill>
              </a:rPr>
              <a:t> un instrument de </a:t>
            </a:r>
            <a:r>
              <a:rPr lang="en-US" dirty="0" err="1">
                <a:solidFill>
                  <a:srgbClr val="002060"/>
                </a:solidFill>
                <a:hlinkClick r:id="rId4" tooltip="Papetărie"/>
              </a:rPr>
              <a:t>papetărie</a:t>
            </a:r>
            <a:r>
              <a:rPr lang="en-US" dirty="0">
                <a:solidFill>
                  <a:srgbClr val="002060"/>
                </a:solidFill>
              </a:rPr>
              <a:t> </a:t>
            </a:r>
            <a:r>
              <a:rPr lang="en-US" dirty="0" err="1">
                <a:solidFill>
                  <a:srgbClr val="002060"/>
                </a:solidFill>
              </a:rPr>
              <a:t>gradat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utilizat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pentru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măsurarea</a:t>
            </a:r>
            <a:r>
              <a:rPr lang="en-US" dirty="0">
                <a:solidFill>
                  <a:srgbClr val="002060"/>
                </a:solidFill>
              </a:rPr>
              <a:t> </a:t>
            </a:r>
            <a:r>
              <a:rPr lang="en-US" dirty="0" err="1">
                <a:solidFill>
                  <a:srgbClr val="002060"/>
                </a:solidFill>
                <a:hlinkClick r:id="rId5" tooltip="Unghi"/>
              </a:rPr>
              <a:t>unghiurilor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Unitatea</a:t>
            </a:r>
            <a:r>
              <a:rPr lang="en-US" dirty="0">
                <a:solidFill>
                  <a:srgbClr val="002060"/>
                </a:solidFill>
              </a:rPr>
              <a:t> de </a:t>
            </a:r>
            <a:r>
              <a:rPr lang="en-US" dirty="0" err="1">
                <a:solidFill>
                  <a:srgbClr val="002060"/>
                </a:solidFill>
              </a:rPr>
              <a:t>măsură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folosită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este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gradul</a:t>
            </a:r>
            <a:r>
              <a:rPr lang="en-US" dirty="0">
                <a:solidFill>
                  <a:srgbClr val="002060"/>
                </a:solidFill>
              </a:rPr>
              <a:t>.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8194" name="Picture 2" descr="https://rkg.kz/d/41521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671" y="2381806"/>
            <a:ext cx="714065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99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ubstituent conținut 4"/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20"/>
          <a:stretch/>
        </p:blipFill>
        <p:spPr>
          <a:xfrm>
            <a:off x="0" y="5551"/>
            <a:ext cx="12192000" cy="685244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8509" y="6132945"/>
            <a:ext cx="9144000" cy="408709"/>
          </a:xfrm>
        </p:spPr>
        <p:txBody>
          <a:bodyPr>
            <a:normAutofit lnSpcReduction="10000"/>
          </a:bodyPr>
          <a:lstStyle/>
          <a:p>
            <a:r>
              <a:rPr lang="ro-MD" dirty="0" smtClean="0">
                <a:solidFill>
                  <a:srgbClr val="002060"/>
                </a:solidFill>
              </a:rPr>
              <a:t>www.abc-math.com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1200" y="221242"/>
            <a:ext cx="2030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Raportorul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47" y="895546"/>
            <a:ext cx="11562234" cy="510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4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MD" sz="6600" dirty="0" smtClean="0">
                <a:solidFill>
                  <a:srgbClr val="002060"/>
                </a:solidFill>
                <a:latin typeface="Algerian" panose="04020705040A02060702" pitchFamily="82" charset="0"/>
              </a:rPr>
              <a:t>EXERSĂM</a:t>
            </a:r>
            <a:endParaRPr lang="en-US" sz="6600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109" y="1772239"/>
            <a:ext cx="11642103" cy="490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2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fb.ru/misc/i/gallery/97794/283779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16"/>
            <a:ext cx="12191999" cy="681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12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MD" sz="7200" dirty="0" smtClean="0">
                <a:solidFill>
                  <a:srgbClr val="002060"/>
                </a:solidFill>
                <a:latin typeface="Algerian" panose="04020705040A02060702" pitchFamily="82" charset="0"/>
              </a:rPr>
              <a:t>ÎMI AMINTESC</a:t>
            </a:r>
            <a:endParaRPr lang="en-US" sz="7200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281" y="2341137"/>
            <a:ext cx="11537517" cy="369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4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ubstituent conținut 4"/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20"/>
          <a:stretch/>
        </p:blipFill>
        <p:spPr>
          <a:xfrm>
            <a:off x="0" y="5551"/>
            <a:ext cx="12192000" cy="68524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MD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RIGLA GRADATĂ</a:t>
            </a:r>
            <a:endParaRPr lang="en-US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02379">
            <a:off x="1505342" y="2995470"/>
            <a:ext cx="7277100" cy="1419225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73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ubstituent conținut 4"/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20"/>
          <a:stretch/>
        </p:blipFill>
        <p:spPr>
          <a:xfrm>
            <a:off x="67373" y="80965"/>
            <a:ext cx="12192000" cy="68524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MD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RIGLA GRADATĂ</a:t>
            </a:r>
            <a:endParaRPr lang="en-US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1913" y="1690688"/>
            <a:ext cx="1179746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Rigla</a:t>
            </a:r>
            <a:r>
              <a:rPr lang="en-US" sz="3200" dirty="0"/>
              <a:t>, </a:t>
            </a:r>
            <a:r>
              <a:rPr lang="en-US" sz="3200" dirty="0" err="1"/>
              <a:t>numită</a:t>
            </a:r>
            <a:r>
              <a:rPr lang="en-US" sz="3200" dirty="0"/>
              <a:t> </a:t>
            </a:r>
            <a:r>
              <a:rPr lang="en-US" sz="3200" dirty="0" err="1"/>
              <a:t>cel</a:t>
            </a:r>
            <a:r>
              <a:rPr lang="en-US" sz="3200" dirty="0"/>
              <a:t> </a:t>
            </a:r>
            <a:r>
              <a:rPr lang="en-US" sz="3200" dirty="0" err="1"/>
              <a:t>mai</a:t>
            </a:r>
            <a:r>
              <a:rPr lang="en-US" sz="3200" dirty="0"/>
              <a:t> des </a:t>
            </a:r>
            <a:r>
              <a:rPr lang="en-US" sz="3200" b="1" dirty="0"/>
              <a:t>lineal</a:t>
            </a:r>
            <a:r>
              <a:rPr lang="en-US" sz="3200" dirty="0"/>
              <a:t>, </a:t>
            </a:r>
            <a:r>
              <a:rPr lang="en-US" sz="3200" baseline="30000" dirty="0">
                <a:hlinkClick r:id="rId3"/>
              </a:rPr>
              <a:t>[1]</a:t>
            </a:r>
            <a:r>
              <a:rPr lang="en-US" sz="3200" dirty="0"/>
              <a:t> </a:t>
            </a:r>
            <a:r>
              <a:rPr lang="en-US" sz="3200" dirty="0" err="1"/>
              <a:t>este</a:t>
            </a:r>
            <a:r>
              <a:rPr lang="en-US" sz="3200" dirty="0"/>
              <a:t> un instrument </a:t>
            </a:r>
            <a:r>
              <a:rPr lang="en-US" sz="3200" dirty="0" err="1"/>
              <a:t>folosit</a:t>
            </a:r>
            <a:r>
              <a:rPr lang="en-US" sz="3200" dirty="0"/>
              <a:t> </a:t>
            </a:r>
            <a:r>
              <a:rPr lang="en-US" sz="3200" dirty="0" err="1" smtClean="0"/>
              <a:t>în</a:t>
            </a:r>
            <a:endParaRPr lang="en-US" sz="3200" dirty="0" smtClean="0"/>
          </a:p>
          <a:p>
            <a:r>
              <a:rPr lang="en-US" sz="3200" dirty="0"/>
              <a:t> </a:t>
            </a:r>
            <a:r>
              <a:rPr lang="en-US" sz="3200" dirty="0" err="1">
                <a:hlinkClick r:id="rId4" tooltip="Geometrie"/>
              </a:rPr>
              <a:t>geometrie</a:t>
            </a:r>
            <a:r>
              <a:rPr lang="en-US" sz="3200" dirty="0"/>
              <a:t>, </a:t>
            </a:r>
            <a:r>
              <a:rPr lang="en-US" sz="3200" dirty="0" err="1">
                <a:hlinkClick r:id="rId5" tooltip="Desen tehnic"/>
              </a:rPr>
              <a:t>desen</a:t>
            </a:r>
            <a:r>
              <a:rPr lang="en-US" sz="3200" dirty="0">
                <a:hlinkClick r:id="rId5" tooltip="Desen tehnic"/>
              </a:rPr>
              <a:t> </a:t>
            </a:r>
            <a:r>
              <a:rPr lang="en-US" sz="3200" dirty="0" err="1">
                <a:hlinkClick r:id="rId5" tooltip="Desen tehnic"/>
              </a:rPr>
              <a:t>tehnic</a:t>
            </a:r>
            <a:r>
              <a:rPr lang="en-US" sz="3200" dirty="0"/>
              <a:t> </a:t>
            </a:r>
            <a:r>
              <a:rPr lang="en-US" sz="3200" dirty="0" err="1"/>
              <a:t>și</a:t>
            </a:r>
            <a:r>
              <a:rPr lang="en-US" sz="3200" dirty="0"/>
              <a:t> </a:t>
            </a:r>
            <a:r>
              <a:rPr lang="en-US" sz="3200" dirty="0" err="1">
                <a:hlinkClick r:id="rId6" tooltip="Inginerie"/>
              </a:rPr>
              <a:t>inginerie</a:t>
            </a:r>
            <a:r>
              <a:rPr lang="en-US" sz="3200" dirty="0"/>
              <a:t> </a:t>
            </a:r>
            <a:r>
              <a:rPr lang="en-US" sz="3200" dirty="0" err="1"/>
              <a:t>sau</a:t>
            </a:r>
            <a:r>
              <a:rPr lang="en-US" sz="3200" dirty="0"/>
              <a:t> </a:t>
            </a:r>
            <a:r>
              <a:rPr lang="en-US" sz="3200" dirty="0" err="1">
                <a:hlinkClick r:id="rId7" tooltip="Construcții"/>
              </a:rPr>
              <a:t>construcții</a:t>
            </a:r>
            <a:r>
              <a:rPr lang="en-US" sz="3200" dirty="0"/>
              <a:t> </a:t>
            </a:r>
            <a:r>
              <a:rPr lang="en-US" sz="3200" dirty="0" err="1"/>
              <a:t>pentru</a:t>
            </a:r>
            <a:r>
              <a:rPr lang="en-US" sz="3200" dirty="0"/>
              <a:t> a </a:t>
            </a:r>
            <a:endParaRPr lang="en-US" sz="3200" dirty="0" smtClean="0"/>
          </a:p>
          <a:p>
            <a:r>
              <a:rPr lang="en-US" sz="3200" dirty="0" err="1" smtClean="0"/>
              <a:t>măsura</a:t>
            </a:r>
            <a:r>
              <a:rPr lang="en-US" sz="3200" dirty="0" smtClean="0"/>
              <a:t> </a:t>
            </a:r>
            <a:r>
              <a:rPr lang="en-US" sz="3200" dirty="0" err="1"/>
              <a:t>distanțe</a:t>
            </a:r>
            <a:r>
              <a:rPr lang="en-US" sz="3200" dirty="0"/>
              <a:t> (de </a:t>
            </a:r>
            <a:r>
              <a:rPr lang="en-US" sz="3200" dirty="0" err="1"/>
              <a:t>obicei</a:t>
            </a:r>
            <a:r>
              <a:rPr lang="en-US" sz="3200" dirty="0"/>
              <a:t> </a:t>
            </a:r>
            <a:r>
              <a:rPr lang="en-US" sz="3200" dirty="0" err="1"/>
              <a:t>scurte</a:t>
            </a:r>
            <a:r>
              <a:rPr lang="en-US" sz="3200" dirty="0"/>
              <a:t>) </a:t>
            </a:r>
            <a:r>
              <a:rPr lang="en-US" sz="3200" dirty="0" err="1"/>
              <a:t>și</a:t>
            </a:r>
            <a:r>
              <a:rPr lang="en-US" sz="3200" dirty="0"/>
              <a:t>/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pentru</a:t>
            </a:r>
            <a:r>
              <a:rPr lang="en-US" sz="3200" dirty="0"/>
              <a:t> a </a:t>
            </a:r>
            <a:r>
              <a:rPr lang="en-US" sz="3200" dirty="0" err="1">
                <a:hlinkClick r:id="rId8" tooltip="Desen"/>
              </a:rPr>
              <a:t>desena</a:t>
            </a:r>
            <a:r>
              <a:rPr lang="en-US" sz="3200" dirty="0"/>
              <a:t> </a:t>
            </a:r>
            <a:r>
              <a:rPr lang="en-US" sz="3200" dirty="0" err="1"/>
              <a:t>linii</a:t>
            </a:r>
            <a:r>
              <a:rPr lang="en-US" sz="3200" dirty="0"/>
              <a:t> </a:t>
            </a:r>
            <a:r>
              <a:rPr lang="en-US" sz="3200" dirty="0" err="1"/>
              <a:t>drepte</a:t>
            </a:r>
            <a:r>
              <a:rPr lang="en-US" sz="3200" dirty="0"/>
              <a:t>. </a:t>
            </a:r>
            <a:endParaRPr lang="en-US" sz="3200" dirty="0" smtClean="0"/>
          </a:p>
          <a:p>
            <a:r>
              <a:rPr lang="en-US" sz="3200" dirty="0" err="1" smtClean="0"/>
              <a:t>Constă</a:t>
            </a:r>
            <a:r>
              <a:rPr lang="en-US" sz="3200" dirty="0" smtClean="0"/>
              <a:t> </a:t>
            </a:r>
            <a:r>
              <a:rPr lang="en-US" sz="3200" dirty="0" err="1"/>
              <a:t>într</a:t>
            </a:r>
            <a:r>
              <a:rPr lang="en-US" sz="3200" dirty="0"/>
              <a:t>-o </a:t>
            </a:r>
            <a:r>
              <a:rPr lang="en-US" sz="3200" dirty="0" err="1"/>
              <a:t>bucată</a:t>
            </a:r>
            <a:r>
              <a:rPr lang="en-US" sz="3200" dirty="0"/>
              <a:t> </a:t>
            </a:r>
            <a:r>
              <a:rPr lang="en-US" sz="3200" dirty="0" err="1"/>
              <a:t>subțire</a:t>
            </a:r>
            <a:r>
              <a:rPr lang="en-US" sz="3200" dirty="0"/>
              <a:t> de </a:t>
            </a:r>
            <a:r>
              <a:rPr lang="en-US" sz="3200" dirty="0" err="1">
                <a:hlinkClick r:id="rId9" tooltip="Lemn"/>
              </a:rPr>
              <a:t>lemn</a:t>
            </a:r>
            <a:r>
              <a:rPr lang="en-US" sz="3200" dirty="0"/>
              <a:t>, </a:t>
            </a:r>
            <a:r>
              <a:rPr lang="en-US" sz="3200" dirty="0">
                <a:hlinkClick r:id="rId10" tooltip="Metal"/>
              </a:rPr>
              <a:t>metal</a:t>
            </a:r>
            <a:r>
              <a:rPr lang="en-US" sz="3200" dirty="0"/>
              <a:t> </a:t>
            </a:r>
            <a:r>
              <a:rPr lang="en-US" sz="3200" dirty="0" err="1"/>
              <a:t>sau</a:t>
            </a:r>
            <a:r>
              <a:rPr lang="en-US" sz="3200" dirty="0"/>
              <a:t> </a:t>
            </a:r>
            <a:r>
              <a:rPr lang="en-US" sz="3200" dirty="0">
                <a:hlinkClick r:id="rId11" tooltip="Plastic"/>
              </a:rPr>
              <a:t>plastic</a:t>
            </a:r>
            <a:r>
              <a:rPr lang="en-US" sz="3200" dirty="0"/>
              <a:t>, </a:t>
            </a:r>
            <a:endParaRPr lang="en-US" sz="3200" dirty="0" smtClean="0"/>
          </a:p>
          <a:p>
            <a:r>
              <a:rPr lang="en-US" sz="3200" dirty="0" smtClean="0"/>
              <a:t>de </a:t>
            </a:r>
            <a:r>
              <a:rPr lang="en-US" sz="3200" dirty="0" err="1"/>
              <a:t>obicei</a:t>
            </a:r>
            <a:r>
              <a:rPr lang="en-US" sz="3200" dirty="0"/>
              <a:t> </a:t>
            </a:r>
            <a:r>
              <a:rPr lang="en-US" sz="3200" dirty="0" err="1"/>
              <a:t>dreptunghiulară</a:t>
            </a:r>
            <a:r>
              <a:rPr lang="en-US" sz="3200" dirty="0"/>
              <a:t>, </a:t>
            </a:r>
            <a:r>
              <a:rPr lang="en-US" sz="3200" dirty="0" err="1"/>
              <a:t>uneori</a:t>
            </a:r>
            <a:r>
              <a:rPr lang="en-US" sz="3200" dirty="0"/>
              <a:t> </a:t>
            </a:r>
            <a:r>
              <a:rPr lang="en-US" sz="3200" dirty="0" err="1"/>
              <a:t>gradată</a:t>
            </a:r>
            <a:r>
              <a:rPr lang="en-US" sz="3200" dirty="0"/>
              <a:t> </a:t>
            </a:r>
            <a:r>
              <a:rPr lang="en-US" sz="3200" dirty="0" err="1"/>
              <a:t>pentru</a:t>
            </a:r>
            <a:r>
              <a:rPr lang="en-US" sz="3200" dirty="0"/>
              <a:t> </a:t>
            </a:r>
            <a:r>
              <a:rPr lang="en-US" sz="3200" dirty="0" err="1"/>
              <a:t>mai</a:t>
            </a:r>
            <a:r>
              <a:rPr lang="en-US" sz="3200" dirty="0"/>
              <a:t> </a:t>
            </a:r>
            <a:r>
              <a:rPr lang="en-US" sz="3200" dirty="0" err="1"/>
              <a:t>multă</a:t>
            </a:r>
            <a:r>
              <a:rPr lang="en-US" sz="3200" dirty="0"/>
              <a:t> </a:t>
            </a:r>
            <a:r>
              <a:rPr lang="en-US" sz="3200" dirty="0" err="1"/>
              <a:t>precizie</a:t>
            </a:r>
            <a:r>
              <a:rPr lang="en-US" sz="3200" dirty="0"/>
              <a:t>.</a:t>
            </a:r>
            <a:endParaRPr lang="en-US" sz="3200" dirty="0"/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2"/>
          <a:stretch>
            <a:fillRect/>
          </a:stretch>
        </p:blipFill>
        <p:spPr>
          <a:xfrm>
            <a:off x="4086983" y="4769962"/>
            <a:ext cx="3080530" cy="187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8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ubstituent conținut 4"/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20"/>
          <a:stretch/>
        </p:blipFill>
        <p:spPr>
          <a:xfrm>
            <a:off x="0" y="5551"/>
            <a:ext cx="12192000" cy="685244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8509" y="6132945"/>
            <a:ext cx="9144000" cy="408709"/>
          </a:xfrm>
        </p:spPr>
        <p:txBody>
          <a:bodyPr>
            <a:normAutofit lnSpcReduction="10000"/>
          </a:bodyPr>
          <a:lstStyle/>
          <a:p>
            <a:r>
              <a:rPr lang="ro-MD" dirty="0" smtClean="0">
                <a:solidFill>
                  <a:srgbClr val="002060"/>
                </a:solidFill>
              </a:rPr>
              <a:t>www.abc-math.com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2839" y="148171"/>
            <a:ext cx="5139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MD" sz="3200" b="1" dirty="0">
                <a:solidFill>
                  <a:srgbClr val="FF0000"/>
                </a:solidFill>
              </a:rPr>
              <a:t>Cum reprezentăm o dreaptă?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61" y="1021707"/>
            <a:ext cx="11384339" cy="491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0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MD" sz="7200" dirty="0">
                <a:solidFill>
                  <a:srgbClr val="002060"/>
                </a:solidFill>
                <a:latin typeface="Algerian" panose="04020705040A02060702" pitchFamily="82" charset="0"/>
              </a:rPr>
              <a:t>ÎMI AMINTESC</a:t>
            </a:r>
            <a:endParaRPr lang="en-US" sz="7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69"/>
          <a:stretch/>
        </p:blipFill>
        <p:spPr>
          <a:xfrm>
            <a:off x="60837" y="2403835"/>
            <a:ext cx="12070325" cy="358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3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ubstituent conținut 4"/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20"/>
          <a:stretch/>
        </p:blipFill>
        <p:spPr>
          <a:xfrm>
            <a:off x="0" y="0"/>
            <a:ext cx="12192000" cy="68524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MD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RIGLA GRADATĂ</a:t>
            </a:r>
            <a:endParaRPr lang="en-US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930977"/>
            <a:ext cx="10515600" cy="2245986"/>
          </a:xfrm>
        </p:spPr>
        <p:txBody>
          <a:bodyPr>
            <a:normAutofit lnSpcReduction="10000"/>
          </a:bodyPr>
          <a:lstStyle/>
          <a:p>
            <a:r>
              <a:rPr lang="en-US" sz="4000" dirty="0" err="1" smtClean="0">
                <a:solidFill>
                  <a:srgbClr val="002060"/>
                </a:solidFill>
              </a:rPr>
              <a:t>Lungimea</a:t>
            </a:r>
            <a:r>
              <a:rPr lang="ro-MD" sz="4000" dirty="0" smtClean="0">
                <a:solidFill>
                  <a:srgbClr val="002060"/>
                </a:solidFill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</a:rPr>
              <a:t>segmentului</a:t>
            </a:r>
            <a:r>
              <a:rPr lang="en-US" sz="4000" dirty="0" smtClean="0">
                <a:solidFill>
                  <a:srgbClr val="002060"/>
                </a:solidFill>
              </a:rPr>
              <a:t> </a:t>
            </a:r>
            <a:r>
              <a:rPr lang="en-US" sz="4000" dirty="0">
                <a:solidFill>
                  <a:srgbClr val="002060"/>
                </a:solidFill>
              </a:rPr>
              <a:t>se </a:t>
            </a:r>
            <a:r>
              <a:rPr lang="en-US" sz="4000" dirty="0" err="1">
                <a:solidFill>
                  <a:srgbClr val="002060"/>
                </a:solidFill>
              </a:rPr>
              <a:t>poate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determina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smtClean="0">
                <a:solidFill>
                  <a:srgbClr val="002060"/>
                </a:solidFill>
              </a:rPr>
              <a:t>cu</a:t>
            </a:r>
            <a:r>
              <a:rPr lang="ro-MD" sz="4000" dirty="0" smtClean="0">
                <a:solidFill>
                  <a:srgbClr val="002060"/>
                </a:solidFill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</a:rPr>
              <a:t>ajutorul</a:t>
            </a:r>
            <a:r>
              <a:rPr lang="en-US" sz="4000" dirty="0" smtClean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riglei</a:t>
            </a:r>
            <a:r>
              <a:rPr lang="en-US" sz="4000" dirty="0">
                <a:solidFill>
                  <a:srgbClr val="FF0000"/>
                </a:solidFill>
              </a:rPr>
              <a:t> gradate</a:t>
            </a:r>
            <a:r>
              <a:rPr lang="en-US" sz="4000" dirty="0">
                <a:solidFill>
                  <a:srgbClr val="002060"/>
                </a:solidFill>
              </a:rPr>
              <a:t>.</a:t>
            </a:r>
          </a:p>
          <a:p>
            <a:r>
              <a:rPr lang="en-US" sz="4000" dirty="0" err="1">
                <a:solidFill>
                  <a:srgbClr val="002060"/>
                </a:solidFill>
              </a:rPr>
              <a:t>Pentru</a:t>
            </a:r>
            <a:r>
              <a:rPr lang="en-US" sz="4000" dirty="0">
                <a:solidFill>
                  <a:srgbClr val="002060"/>
                </a:solidFill>
              </a:rPr>
              <a:t> a </a:t>
            </a:r>
            <a:r>
              <a:rPr lang="en-US" sz="4000" dirty="0" err="1">
                <a:solidFill>
                  <a:srgbClr val="002060"/>
                </a:solidFill>
              </a:rPr>
              <a:t>compara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lungimile</a:t>
            </a:r>
            <a:r>
              <a:rPr lang="en-US" sz="4000" dirty="0">
                <a:solidFill>
                  <a:srgbClr val="002060"/>
                </a:solidFill>
              </a:rPr>
              <a:t> a </a:t>
            </a:r>
            <a:r>
              <a:rPr lang="en-US" sz="4000" dirty="0" err="1" smtClean="0">
                <a:solidFill>
                  <a:srgbClr val="002060"/>
                </a:solidFill>
              </a:rPr>
              <a:t>două</a:t>
            </a:r>
            <a:r>
              <a:rPr lang="ro-MD" sz="4000" dirty="0" smtClean="0">
                <a:solidFill>
                  <a:srgbClr val="002060"/>
                </a:solidFill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</a:rPr>
              <a:t>segmente</a:t>
            </a:r>
            <a:r>
              <a:rPr lang="en-US" sz="4000" dirty="0" smtClean="0">
                <a:solidFill>
                  <a:srgbClr val="002060"/>
                </a:solidFill>
              </a:rPr>
              <a:t>,</a:t>
            </a:r>
            <a:r>
              <a:rPr lang="ro-MD" sz="4000" dirty="0" smtClean="0">
                <a:solidFill>
                  <a:srgbClr val="002060"/>
                </a:solidFill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</a:rPr>
              <a:t>putem</a:t>
            </a:r>
            <a:r>
              <a:rPr lang="en-US" sz="4000" dirty="0" smtClean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utiliza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rigla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</a:rPr>
              <a:t>gradată</a:t>
            </a:r>
            <a:r>
              <a:rPr lang="ro-MD" sz="4000" dirty="0" smtClean="0">
                <a:solidFill>
                  <a:srgbClr val="002060"/>
                </a:solidFill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</a:rPr>
              <a:t>sau</a:t>
            </a:r>
            <a:r>
              <a:rPr lang="en-US" sz="4000" dirty="0" smtClean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compasul</a:t>
            </a:r>
            <a:r>
              <a:rPr lang="en-US" sz="40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986" y="1811276"/>
            <a:ext cx="3737962" cy="17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9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4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ubstituent conținut 4"/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20"/>
          <a:stretch/>
        </p:blipFill>
        <p:spPr>
          <a:xfrm>
            <a:off x="0" y="5551"/>
            <a:ext cx="12192000" cy="68524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MD" dirty="0" smtClean="0">
                <a:solidFill>
                  <a:srgbClr val="FF0000"/>
                </a:solidFill>
                <a:latin typeface="Algerian" panose="04020705040A02060702" pitchFamily="82" charset="0"/>
              </a:rPr>
              <a:t>COMPASUL</a:t>
            </a:r>
            <a:endParaRPr lang="en-US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930977"/>
            <a:ext cx="10515600" cy="2245986"/>
          </a:xfrm>
        </p:spPr>
        <p:txBody>
          <a:bodyPr>
            <a:normAutofit lnSpcReduction="10000"/>
          </a:bodyPr>
          <a:lstStyle/>
          <a:p>
            <a:r>
              <a:rPr lang="en-US" sz="4000" dirty="0" err="1" smtClean="0">
                <a:solidFill>
                  <a:srgbClr val="002060"/>
                </a:solidFill>
              </a:rPr>
              <a:t>Lungimea</a:t>
            </a:r>
            <a:r>
              <a:rPr lang="ro-MD" sz="4000" dirty="0" smtClean="0">
                <a:solidFill>
                  <a:srgbClr val="002060"/>
                </a:solidFill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</a:rPr>
              <a:t>segmentului</a:t>
            </a:r>
            <a:r>
              <a:rPr lang="en-US" sz="4000" dirty="0" smtClean="0">
                <a:solidFill>
                  <a:srgbClr val="002060"/>
                </a:solidFill>
              </a:rPr>
              <a:t> </a:t>
            </a:r>
            <a:r>
              <a:rPr lang="en-US" sz="4000" dirty="0">
                <a:solidFill>
                  <a:srgbClr val="002060"/>
                </a:solidFill>
              </a:rPr>
              <a:t>se </a:t>
            </a:r>
            <a:r>
              <a:rPr lang="en-US" sz="4000" dirty="0" err="1">
                <a:solidFill>
                  <a:srgbClr val="002060"/>
                </a:solidFill>
              </a:rPr>
              <a:t>poate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determina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smtClean="0">
                <a:solidFill>
                  <a:srgbClr val="002060"/>
                </a:solidFill>
              </a:rPr>
              <a:t>cu</a:t>
            </a:r>
            <a:r>
              <a:rPr lang="ro-MD" sz="4000" dirty="0" smtClean="0">
                <a:solidFill>
                  <a:srgbClr val="002060"/>
                </a:solidFill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</a:rPr>
              <a:t>ajutorul</a:t>
            </a:r>
            <a:r>
              <a:rPr lang="en-US" sz="4000" dirty="0" smtClean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riglei</a:t>
            </a:r>
            <a:r>
              <a:rPr lang="en-US" sz="4000" dirty="0">
                <a:solidFill>
                  <a:srgbClr val="FF0000"/>
                </a:solidFill>
              </a:rPr>
              <a:t> gradate</a:t>
            </a:r>
            <a:r>
              <a:rPr lang="en-US" sz="4000" dirty="0">
                <a:solidFill>
                  <a:srgbClr val="002060"/>
                </a:solidFill>
              </a:rPr>
              <a:t>.</a:t>
            </a:r>
          </a:p>
          <a:p>
            <a:r>
              <a:rPr lang="en-US" sz="4000" dirty="0" err="1">
                <a:solidFill>
                  <a:srgbClr val="002060"/>
                </a:solidFill>
              </a:rPr>
              <a:t>Pentru</a:t>
            </a:r>
            <a:r>
              <a:rPr lang="en-US" sz="4000" dirty="0">
                <a:solidFill>
                  <a:srgbClr val="002060"/>
                </a:solidFill>
              </a:rPr>
              <a:t> a </a:t>
            </a:r>
            <a:r>
              <a:rPr lang="en-US" sz="4000" dirty="0" err="1">
                <a:solidFill>
                  <a:srgbClr val="002060"/>
                </a:solidFill>
              </a:rPr>
              <a:t>compara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lungimile</a:t>
            </a:r>
            <a:r>
              <a:rPr lang="en-US" sz="4000" dirty="0">
                <a:solidFill>
                  <a:srgbClr val="002060"/>
                </a:solidFill>
              </a:rPr>
              <a:t> a </a:t>
            </a:r>
            <a:r>
              <a:rPr lang="en-US" sz="4000" dirty="0" err="1" smtClean="0">
                <a:solidFill>
                  <a:srgbClr val="002060"/>
                </a:solidFill>
              </a:rPr>
              <a:t>două</a:t>
            </a:r>
            <a:r>
              <a:rPr lang="ro-MD" sz="4000" dirty="0" smtClean="0">
                <a:solidFill>
                  <a:srgbClr val="002060"/>
                </a:solidFill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</a:rPr>
              <a:t>segmente</a:t>
            </a:r>
            <a:r>
              <a:rPr lang="en-US" sz="4000" dirty="0" smtClean="0">
                <a:solidFill>
                  <a:srgbClr val="002060"/>
                </a:solidFill>
              </a:rPr>
              <a:t>,</a:t>
            </a:r>
            <a:r>
              <a:rPr lang="ro-MD" sz="4000" dirty="0" smtClean="0">
                <a:solidFill>
                  <a:srgbClr val="002060"/>
                </a:solidFill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</a:rPr>
              <a:t>putem</a:t>
            </a:r>
            <a:r>
              <a:rPr lang="en-US" sz="4000" dirty="0" smtClean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utiliza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rigla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</a:rPr>
              <a:t>gradată</a:t>
            </a:r>
            <a:r>
              <a:rPr lang="ro-MD" sz="4000" dirty="0" smtClean="0">
                <a:solidFill>
                  <a:srgbClr val="002060"/>
                </a:solidFill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</a:rPr>
              <a:t>sau</a:t>
            </a:r>
            <a:r>
              <a:rPr lang="en-US" sz="4000" dirty="0" smtClean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compasul</a:t>
            </a:r>
            <a:r>
              <a:rPr lang="en-US" sz="40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273" y="597759"/>
            <a:ext cx="5456527" cy="290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2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4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108</Words>
  <Application>Microsoft Office PowerPoint</Application>
  <PresentationFormat>Widescreen</PresentationFormat>
  <Paragraphs>37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Algerian</vt:lpstr>
      <vt:lpstr>Arial</vt:lpstr>
      <vt:lpstr>Calibri</vt:lpstr>
      <vt:lpstr>Calibri Light</vt:lpstr>
      <vt:lpstr>Office Theme</vt:lpstr>
      <vt:lpstr>Instrumente geometrice</vt:lpstr>
      <vt:lpstr>PowerPoint Presentation</vt:lpstr>
      <vt:lpstr>ÎMI AMINTESC</vt:lpstr>
      <vt:lpstr>RIGLA GRADATĂ</vt:lpstr>
      <vt:lpstr>RIGLA GRADATĂ</vt:lpstr>
      <vt:lpstr>PowerPoint Presentation</vt:lpstr>
      <vt:lpstr>ÎMI AMINTESC</vt:lpstr>
      <vt:lpstr>RIGLA GRADATĂ</vt:lpstr>
      <vt:lpstr>COMPASUL</vt:lpstr>
      <vt:lpstr>compasul</vt:lpstr>
      <vt:lpstr>compasul</vt:lpstr>
      <vt:lpstr>compasul</vt:lpstr>
      <vt:lpstr>ECHERUL</vt:lpstr>
      <vt:lpstr>ECHERUL</vt:lpstr>
      <vt:lpstr>ECHERUL</vt:lpstr>
      <vt:lpstr>Echerul și rigla</vt:lpstr>
      <vt:lpstr>Raportorul, din franceză rapporteur[1], este un instrument de papetărie gradat utilizat pentru măsurarea unghiurilor. Unitatea de măsură folosită este gradul.</vt:lpstr>
      <vt:lpstr>PowerPoint Presentation</vt:lpstr>
      <vt:lpstr>EXERSĂM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PIRAMIDA Recapitulare</dc:title>
  <dc:creator>Ludmila Gutu</dc:creator>
  <cp:lastModifiedBy>Ludmila Gutu</cp:lastModifiedBy>
  <cp:revision>30</cp:revision>
  <dcterms:created xsi:type="dcterms:W3CDTF">2020-03-18T14:41:23Z</dcterms:created>
  <dcterms:modified xsi:type="dcterms:W3CDTF">2020-03-19T21:09:47Z</dcterms:modified>
</cp:coreProperties>
</file>