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26" name="PlaceHolder 2"/>
          <p:cNvSpPr>
            <a:spLocks noGrp="1"/>
          </p:cNvSpPr>
          <p:nvPr>
            <p:ph type="body"/>
          </p:nvPr>
        </p:nvSpPr>
        <p:spPr>
          <a:xfrm>
            <a:off x="311760" y="1152360"/>
            <a:ext cx="852012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27" name="PlaceHolder 3"/>
          <p:cNvSpPr>
            <a:spLocks noGrp="1"/>
          </p:cNvSpPr>
          <p:nvPr>
            <p:ph type="body"/>
          </p:nvPr>
        </p:nvSpPr>
        <p:spPr>
          <a:xfrm>
            <a:off x="311760" y="2936880"/>
            <a:ext cx="8520120" cy="1629360"/>
          </a:xfrm>
          <a:prstGeom prst="rect">
            <a:avLst/>
          </a:prstGeom>
        </p:spPr>
        <p:txBody>
          <a:bodyPr lIns="0" tIns="0" rIns="0" bIns="0">
            <a:normAutofit/>
          </a:bodyPr>
          <a:lstStyle/>
          <a:p>
            <a:endParaRPr lang="el-GR" sz="1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29" name="PlaceHolder 2"/>
          <p:cNvSpPr>
            <a:spLocks noGrp="1"/>
          </p:cNvSpPr>
          <p:nvPr>
            <p:ph type="body"/>
          </p:nvPr>
        </p:nvSpPr>
        <p:spPr>
          <a:xfrm>
            <a:off x="311760" y="115236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30" name="PlaceHolder 3"/>
          <p:cNvSpPr>
            <a:spLocks noGrp="1"/>
          </p:cNvSpPr>
          <p:nvPr>
            <p:ph type="body"/>
          </p:nvPr>
        </p:nvSpPr>
        <p:spPr>
          <a:xfrm>
            <a:off x="4677840" y="115236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31" name="PlaceHolder 4"/>
          <p:cNvSpPr>
            <a:spLocks noGrp="1"/>
          </p:cNvSpPr>
          <p:nvPr>
            <p:ph type="body"/>
          </p:nvPr>
        </p:nvSpPr>
        <p:spPr>
          <a:xfrm>
            <a:off x="311760" y="293688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32" name="PlaceHolder 5"/>
          <p:cNvSpPr>
            <a:spLocks noGrp="1"/>
          </p:cNvSpPr>
          <p:nvPr>
            <p:ph type="body"/>
          </p:nvPr>
        </p:nvSpPr>
        <p:spPr>
          <a:xfrm>
            <a:off x="4677840" y="293688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34" name="PlaceHolder 2"/>
          <p:cNvSpPr>
            <a:spLocks noGrp="1"/>
          </p:cNvSpPr>
          <p:nvPr>
            <p:ph type="body"/>
          </p:nvPr>
        </p:nvSpPr>
        <p:spPr>
          <a:xfrm>
            <a:off x="311760" y="1152360"/>
            <a:ext cx="274320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35" name="PlaceHolder 3"/>
          <p:cNvSpPr>
            <a:spLocks noGrp="1"/>
          </p:cNvSpPr>
          <p:nvPr>
            <p:ph type="body"/>
          </p:nvPr>
        </p:nvSpPr>
        <p:spPr>
          <a:xfrm>
            <a:off x="3192480" y="1152360"/>
            <a:ext cx="274320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36" name="PlaceHolder 4"/>
          <p:cNvSpPr>
            <a:spLocks noGrp="1"/>
          </p:cNvSpPr>
          <p:nvPr>
            <p:ph type="body"/>
          </p:nvPr>
        </p:nvSpPr>
        <p:spPr>
          <a:xfrm>
            <a:off x="6073200" y="1152360"/>
            <a:ext cx="274320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37" name="PlaceHolder 5"/>
          <p:cNvSpPr>
            <a:spLocks noGrp="1"/>
          </p:cNvSpPr>
          <p:nvPr>
            <p:ph type="body"/>
          </p:nvPr>
        </p:nvSpPr>
        <p:spPr>
          <a:xfrm>
            <a:off x="311760" y="2936880"/>
            <a:ext cx="274320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38" name="PlaceHolder 6"/>
          <p:cNvSpPr>
            <a:spLocks noGrp="1"/>
          </p:cNvSpPr>
          <p:nvPr>
            <p:ph type="body"/>
          </p:nvPr>
        </p:nvSpPr>
        <p:spPr>
          <a:xfrm>
            <a:off x="3192480" y="2936880"/>
            <a:ext cx="274320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39" name="PlaceHolder 7"/>
          <p:cNvSpPr>
            <a:spLocks noGrp="1"/>
          </p:cNvSpPr>
          <p:nvPr>
            <p:ph type="body"/>
          </p:nvPr>
        </p:nvSpPr>
        <p:spPr>
          <a:xfrm>
            <a:off x="6073200" y="2936880"/>
            <a:ext cx="2743200" cy="1629360"/>
          </a:xfrm>
          <a:prstGeom prst="rect">
            <a:avLst/>
          </a:prstGeom>
        </p:spPr>
        <p:txBody>
          <a:bodyPr lIns="0" tIns="0" rIns="0" bIns="0">
            <a:normAutofit/>
          </a:bodyPr>
          <a:lstStyle/>
          <a:p>
            <a:endParaRPr lang="el-GR"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44" name="PlaceHolder 2"/>
          <p:cNvSpPr>
            <a:spLocks noGrp="1"/>
          </p:cNvSpPr>
          <p:nvPr>
            <p:ph type="subTitle"/>
          </p:nvPr>
        </p:nvSpPr>
        <p:spPr>
          <a:xfrm>
            <a:off x="311760" y="1152360"/>
            <a:ext cx="8520120" cy="34160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46" name="PlaceHolder 2"/>
          <p:cNvSpPr>
            <a:spLocks noGrp="1"/>
          </p:cNvSpPr>
          <p:nvPr>
            <p:ph type="body"/>
          </p:nvPr>
        </p:nvSpPr>
        <p:spPr>
          <a:xfrm>
            <a:off x="311760" y="1152360"/>
            <a:ext cx="8520120" cy="3416040"/>
          </a:xfrm>
          <a:prstGeom prst="rect">
            <a:avLst/>
          </a:prstGeom>
        </p:spPr>
        <p:txBody>
          <a:bodyPr lIns="0" tIns="0" rIns="0" bIns="0">
            <a:normAutofit/>
          </a:bodyPr>
          <a:lstStyle/>
          <a:p>
            <a:endParaRPr lang="el-GR"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48" name="PlaceHolder 2"/>
          <p:cNvSpPr>
            <a:spLocks noGrp="1"/>
          </p:cNvSpPr>
          <p:nvPr>
            <p:ph type="body"/>
          </p:nvPr>
        </p:nvSpPr>
        <p:spPr>
          <a:xfrm>
            <a:off x="311760" y="1152360"/>
            <a:ext cx="4157640" cy="341604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49" name="PlaceHolder 3"/>
          <p:cNvSpPr>
            <a:spLocks noGrp="1"/>
          </p:cNvSpPr>
          <p:nvPr>
            <p:ph type="body"/>
          </p:nvPr>
        </p:nvSpPr>
        <p:spPr>
          <a:xfrm>
            <a:off x="4677840" y="1152360"/>
            <a:ext cx="4157640" cy="3416040"/>
          </a:xfrm>
          <a:prstGeom prst="rect">
            <a:avLst/>
          </a:prstGeom>
        </p:spPr>
        <p:txBody>
          <a:bodyPr lIns="0" tIns="0" rIns="0" bIns="0">
            <a:normAutofit/>
          </a:bodyPr>
          <a:lstStyle/>
          <a:p>
            <a:endParaRPr lang="el-GR" sz="1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311760" y="444960"/>
            <a:ext cx="8520120" cy="28900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53" name="PlaceHolder 2"/>
          <p:cNvSpPr>
            <a:spLocks noGrp="1"/>
          </p:cNvSpPr>
          <p:nvPr>
            <p:ph type="body"/>
          </p:nvPr>
        </p:nvSpPr>
        <p:spPr>
          <a:xfrm>
            <a:off x="311760" y="115236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54" name="PlaceHolder 3"/>
          <p:cNvSpPr>
            <a:spLocks noGrp="1"/>
          </p:cNvSpPr>
          <p:nvPr>
            <p:ph type="body"/>
          </p:nvPr>
        </p:nvSpPr>
        <p:spPr>
          <a:xfrm>
            <a:off x="4677840" y="1152360"/>
            <a:ext cx="4157640" cy="341604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55" name="PlaceHolder 4"/>
          <p:cNvSpPr>
            <a:spLocks noGrp="1"/>
          </p:cNvSpPr>
          <p:nvPr>
            <p:ph type="body"/>
          </p:nvPr>
        </p:nvSpPr>
        <p:spPr>
          <a:xfrm>
            <a:off x="311760" y="293688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5" name="PlaceHolder 2"/>
          <p:cNvSpPr>
            <a:spLocks noGrp="1"/>
          </p:cNvSpPr>
          <p:nvPr>
            <p:ph type="subTitle"/>
          </p:nvPr>
        </p:nvSpPr>
        <p:spPr>
          <a:xfrm>
            <a:off x="311760" y="1152360"/>
            <a:ext cx="8520120" cy="34160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57" name="PlaceHolder 2"/>
          <p:cNvSpPr>
            <a:spLocks noGrp="1"/>
          </p:cNvSpPr>
          <p:nvPr>
            <p:ph type="body"/>
          </p:nvPr>
        </p:nvSpPr>
        <p:spPr>
          <a:xfrm>
            <a:off x="311760" y="1152360"/>
            <a:ext cx="4157640" cy="341604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58" name="PlaceHolder 3"/>
          <p:cNvSpPr>
            <a:spLocks noGrp="1"/>
          </p:cNvSpPr>
          <p:nvPr>
            <p:ph type="body"/>
          </p:nvPr>
        </p:nvSpPr>
        <p:spPr>
          <a:xfrm>
            <a:off x="4677840" y="115236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59" name="PlaceHolder 4"/>
          <p:cNvSpPr>
            <a:spLocks noGrp="1"/>
          </p:cNvSpPr>
          <p:nvPr>
            <p:ph type="body"/>
          </p:nvPr>
        </p:nvSpPr>
        <p:spPr>
          <a:xfrm>
            <a:off x="4677840" y="293688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61" name="PlaceHolder 2"/>
          <p:cNvSpPr>
            <a:spLocks noGrp="1"/>
          </p:cNvSpPr>
          <p:nvPr>
            <p:ph type="body"/>
          </p:nvPr>
        </p:nvSpPr>
        <p:spPr>
          <a:xfrm>
            <a:off x="311760" y="115236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62" name="PlaceHolder 3"/>
          <p:cNvSpPr>
            <a:spLocks noGrp="1"/>
          </p:cNvSpPr>
          <p:nvPr>
            <p:ph type="body"/>
          </p:nvPr>
        </p:nvSpPr>
        <p:spPr>
          <a:xfrm>
            <a:off x="4677840" y="115236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63" name="PlaceHolder 4"/>
          <p:cNvSpPr>
            <a:spLocks noGrp="1"/>
          </p:cNvSpPr>
          <p:nvPr>
            <p:ph type="body"/>
          </p:nvPr>
        </p:nvSpPr>
        <p:spPr>
          <a:xfrm>
            <a:off x="311760" y="2936880"/>
            <a:ext cx="8520120" cy="1629360"/>
          </a:xfrm>
          <a:prstGeom prst="rect">
            <a:avLst/>
          </a:prstGeom>
        </p:spPr>
        <p:txBody>
          <a:bodyPr lIns="0" tIns="0" rIns="0" bIns="0">
            <a:normAutofit/>
          </a:bodyPr>
          <a:lstStyle/>
          <a:p>
            <a:endParaRPr lang="el-GR"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65" name="PlaceHolder 2"/>
          <p:cNvSpPr>
            <a:spLocks noGrp="1"/>
          </p:cNvSpPr>
          <p:nvPr>
            <p:ph type="body"/>
          </p:nvPr>
        </p:nvSpPr>
        <p:spPr>
          <a:xfrm>
            <a:off x="311760" y="1152360"/>
            <a:ext cx="852012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66" name="PlaceHolder 3"/>
          <p:cNvSpPr>
            <a:spLocks noGrp="1"/>
          </p:cNvSpPr>
          <p:nvPr>
            <p:ph type="body"/>
          </p:nvPr>
        </p:nvSpPr>
        <p:spPr>
          <a:xfrm>
            <a:off x="311760" y="2936880"/>
            <a:ext cx="8520120" cy="1629360"/>
          </a:xfrm>
          <a:prstGeom prst="rect">
            <a:avLst/>
          </a:prstGeom>
        </p:spPr>
        <p:txBody>
          <a:bodyPr lIns="0" tIns="0" rIns="0" bIns="0">
            <a:normAutofit/>
          </a:bodyPr>
          <a:lstStyle/>
          <a:p>
            <a:endParaRPr lang="el-GR"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68" name="PlaceHolder 2"/>
          <p:cNvSpPr>
            <a:spLocks noGrp="1"/>
          </p:cNvSpPr>
          <p:nvPr>
            <p:ph type="body"/>
          </p:nvPr>
        </p:nvSpPr>
        <p:spPr>
          <a:xfrm>
            <a:off x="311760" y="115236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69" name="PlaceHolder 3"/>
          <p:cNvSpPr>
            <a:spLocks noGrp="1"/>
          </p:cNvSpPr>
          <p:nvPr>
            <p:ph type="body"/>
          </p:nvPr>
        </p:nvSpPr>
        <p:spPr>
          <a:xfrm>
            <a:off x="4677840" y="115236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70" name="PlaceHolder 4"/>
          <p:cNvSpPr>
            <a:spLocks noGrp="1"/>
          </p:cNvSpPr>
          <p:nvPr>
            <p:ph type="body"/>
          </p:nvPr>
        </p:nvSpPr>
        <p:spPr>
          <a:xfrm>
            <a:off x="311760" y="293688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71" name="PlaceHolder 5"/>
          <p:cNvSpPr>
            <a:spLocks noGrp="1"/>
          </p:cNvSpPr>
          <p:nvPr>
            <p:ph type="body"/>
          </p:nvPr>
        </p:nvSpPr>
        <p:spPr>
          <a:xfrm>
            <a:off x="4677840" y="293688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73" name="PlaceHolder 2"/>
          <p:cNvSpPr>
            <a:spLocks noGrp="1"/>
          </p:cNvSpPr>
          <p:nvPr>
            <p:ph type="body"/>
          </p:nvPr>
        </p:nvSpPr>
        <p:spPr>
          <a:xfrm>
            <a:off x="311760" y="1152360"/>
            <a:ext cx="274320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74" name="PlaceHolder 3"/>
          <p:cNvSpPr>
            <a:spLocks noGrp="1"/>
          </p:cNvSpPr>
          <p:nvPr>
            <p:ph type="body"/>
          </p:nvPr>
        </p:nvSpPr>
        <p:spPr>
          <a:xfrm>
            <a:off x="3192480" y="1152360"/>
            <a:ext cx="274320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75" name="PlaceHolder 4"/>
          <p:cNvSpPr>
            <a:spLocks noGrp="1"/>
          </p:cNvSpPr>
          <p:nvPr>
            <p:ph type="body"/>
          </p:nvPr>
        </p:nvSpPr>
        <p:spPr>
          <a:xfrm>
            <a:off x="6073200" y="1152360"/>
            <a:ext cx="274320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76" name="PlaceHolder 5"/>
          <p:cNvSpPr>
            <a:spLocks noGrp="1"/>
          </p:cNvSpPr>
          <p:nvPr>
            <p:ph type="body"/>
          </p:nvPr>
        </p:nvSpPr>
        <p:spPr>
          <a:xfrm>
            <a:off x="311760" y="2936880"/>
            <a:ext cx="274320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77" name="PlaceHolder 6"/>
          <p:cNvSpPr>
            <a:spLocks noGrp="1"/>
          </p:cNvSpPr>
          <p:nvPr>
            <p:ph type="body"/>
          </p:nvPr>
        </p:nvSpPr>
        <p:spPr>
          <a:xfrm>
            <a:off x="3192480" y="2936880"/>
            <a:ext cx="274320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78" name="PlaceHolder 7"/>
          <p:cNvSpPr>
            <a:spLocks noGrp="1"/>
          </p:cNvSpPr>
          <p:nvPr>
            <p:ph type="body"/>
          </p:nvPr>
        </p:nvSpPr>
        <p:spPr>
          <a:xfrm>
            <a:off x="6073200" y="2936880"/>
            <a:ext cx="2743200" cy="1629360"/>
          </a:xfrm>
          <a:prstGeom prst="rect">
            <a:avLst/>
          </a:prstGeom>
        </p:spPr>
        <p:txBody>
          <a:bodyPr lIns="0" tIns="0" rIns="0" bIns="0">
            <a:normAutofit/>
          </a:bodyPr>
          <a:lstStyle/>
          <a:p>
            <a:endParaRPr lang="el-GR" sz="1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7" name="PlaceHolder 2"/>
          <p:cNvSpPr>
            <a:spLocks noGrp="1"/>
          </p:cNvSpPr>
          <p:nvPr>
            <p:ph type="body"/>
          </p:nvPr>
        </p:nvSpPr>
        <p:spPr>
          <a:xfrm>
            <a:off x="311760" y="1152360"/>
            <a:ext cx="8520120" cy="3416040"/>
          </a:xfrm>
          <a:prstGeom prst="rect">
            <a:avLst/>
          </a:prstGeom>
        </p:spPr>
        <p:txBody>
          <a:bodyPr lIns="0" tIns="0" rIns="0" bIns="0">
            <a:normAutofit/>
          </a:bodyPr>
          <a:lstStyle/>
          <a:p>
            <a:endParaRPr lang="el-GR"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9" name="PlaceHolder 2"/>
          <p:cNvSpPr>
            <a:spLocks noGrp="1"/>
          </p:cNvSpPr>
          <p:nvPr>
            <p:ph type="body"/>
          </p:nvPr>
        </p:nvSpPr>
        <p:spPr>
          <a:xfrm>
            <a:off x="311760" y="1152360"/>
            <a:ext cx="4157640" cy="341604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10" name="PlaceHolder 3"/>
          <p:cNvSpPr>
            <a:spLocks noGrp="1"/>
          </p:cNvSpPr>
          <p:nvPr>
            <p:ph type="body"/>
          </p:nvPr>
        </p:nvSpPr>
        <p:spPr>
          <a:xfrm>
            <a:off x="4677840" y="1152360"/>
            <a:ext cx="4157640" cy="3416040"/>
          </a:xfrm>
          <a:prstGeom prst="rect">
            <a:avLst/>
          </a:prstGeom>
        </p:spPr>
        <p:txBody>
          <a:bodyPr lIns="0" tIns="0" rIns="0" bIns="0">
            <a:normAutofit/>
          </a:bodyPr>
          <a:lstStyle/>
          <a:p>
            <a:endParaRPr lang="el-GR" sz="14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311760" y="444960"/>
            <a:ext cx="8520120" cy="28900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14" name="PlaceHolder 2"/>
          <p:cNvSpPr>
            <a:spLocks noGrp="1"/>
          </p:cNvSpPr>
          <p:nvPr>
            <p:ph type="body"/>
          </p:nvPr>
        </p:nvSpPr>
        <p:spPr>
          <a:xfrm>
            <a:off x="311760" y="115236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15" name="PlaceHolder 3"/>
          <p:cNvSpPr>
            <a:spLocks noGrp="1"/>
          </p:cNvSpPr>
          <p:nvPr>
            <p:ph type="body"/>
          </p:nvPr>
        </p:nvSpPr>
        <p:spPr>
          <a:xfrm>
            <a:off x="4677840" y="1152360"/>
            <a:ext cx="4157640" cy="341604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16" name="PlaceHolder 4"/>
          <p:cNvSpPr>
            <a:spLocks noGrp="1"/>
          </p:cNvSpPr>
          <p:nvPr>
            <p:ph type="body"/>
          </p:nvPr>
        </p:nvSpPr>
        <p:spPr>
          <a:xfrm>
            <a:off x="311760" y="293688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18" name="PlaceHolder 2"/>
          <p:cNvSpPr>
            <a:spLocks noGrp="1"/>
          </p:cNvSpPr>
          <p:nvPr>
            <p:ph type="body"/>
          </p:nvPr>
        </p:nvSpPr>
        <p:spPr>
          <a:xfrm>
            <a:off x="311760" y="1152360"/>
            <a:ext cx="4157640" cy="341604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19" name="PlaceHolder 3"/>
          <p:cNvSpPr>
            <a:spLocks noGrp="1"/>
          </p:cNvSpPr>
          <p:nvPr>
            <p:ph type="body"/>
          </p:nvPr>
        </p:nvSpPr>
        <p:spPr>
          <a:xfrm>
            <a:off x="4677840" y="115236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20" name="PlaceHolder 4"/>
          <p:cNvSpPr>
            <a:spLocks noGrp="1"/>
          </p:cNvSpPr>
          <p:nvPr>
            <p:ph type="body"/>
          </p:nvPr>
        </p:nvSpPr>
        <p:spPr>
          <a:xfrm>
            <a:off x="4677840" y="293688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11760" y="444960"/>
            <a:ext cx="8520120" cy="623160"/>
          </a:xfrm>
          <a:prstGeom prst="rect">
            <a:avLst/>
          </a:prstGeom>
        </p:spPr>
        <p:txBody>
          <a:bodyPr lIns="0" tIns="0" rIns="0" bIns="0" anchor="ctr"/>
          <a:lstStyle/>
          <a:p>
            <a:endParaRPr lang="el-GR" sz="1400" b="0" strike="noStrike" spc="-1">
              <a:solidFill>
                <a:srgbClr val="000000"/>
              </a:solidFill>
              <a:latin typeface="Arial"/>
            </a:endParaRPr>
          </a:p>
        </p:txBody>
      </p:sp>
      <p:sp>
        <p:nvSpPr>
          <p:cNvPr id="22" name="PlaceHolder 2"/>
          <p:cNvSpPr>
            <a:spLocks noGrp="1"/>
          </p:cNvSpPr>
          <p:nvPr>
            <p:ph type="body"/>
          </p:nvPr>
        </p:nvSpPr>
        <p:spPr>
          <a:xfrm>
            <a:off x="311760" y="115236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23" name="PlaceHolder 3"/>
          <p:cNvSpPr>
            <a:spLocks noGrp="1"/>
          </p:cNvSpPr>
          <p:nvPr>
            <p:ph type="body"/>
          </p:nvPr>
        </p:nvSpPr>
        <p:spPr>
          <a:xfrm>
            <a:off x="4677840" y="1152360"/>
            <a:ext cx="4157640" cy="1629360"/>
          </a:xfrm>
          <a:prstGeom prst="rect">
            <a:avLst/>
          </a:prstGeom>
        </p:spPr>
        <p:txBody>
          <a:bodyPr lIns="0" tIns="0" rIns="0" bIns="0">
            <a:normAutofit/>
          </a:bodyPr>
          <a:lstStyle/>
          <a:p>
            <a:endParaRPr lang="el-GR" sz="1400" b="0" strike="noStrike" spc="-1">
              <a:solidFill>
                <a:srgbClr val="000000"/>
              </a:solidFill>
              <a:latin typeface="Arial"/>
            </a:endParaRPr>
          </a:p>
        </p:txBody>
      </p:sp>
      <p:sp>
        <p:nvSpPr>
          <p:cNvPr id="24" name="PlaceHolder 4"/>
          <p:cNvSpPr>
            <a:spLocks noGrp="1"/>
          </p:cNvSpPr>
          <p:nvPr>
            <p:ph type="body"/>
          </p:nvPr>
        </p:nvSpPr>
        <p:spPr>
          <a:xfrm>
            <a:off x="311760" y="2936880"/>
            <a:ext cx="8520120" cy="1629360"/>
          </a:xfrm>
          <a:prstGeom prst="rect">
            <a:avLst/>
          </a:prstGeom>
        </p:spPr>
        <p:txBody>
          <a:bodyPr lIns="0" tIns="0" rIns="0" bIns="0">
            <a:normAutofit/>
          </a:bodyPr>
          <a:lstStyle/>
          <a:p>
            <a:endParaRPr lang="el-GR"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CustomShape 1"/>
          <p:cNvSpPr/>
          <p:nvPr/>
        </p:nvSpPr>
        <p:spPr>
          <a:xfrm>
            <a:off x="80640" y="2651040"/>
            <a:ext cx="8982360" cy="2411280"/>
          </a:xfrm>
          <a:prstGeom prst="rect">
            <a:avLst/>
          </a:prstGeom>
          <a:solidFill>
            <a:schemeClr val="accent2"/>
          </a:solidFill>
          <a:ln>
            <a:noFill/>
          </a:ln>
        </p:spPr>
        <p:style>
          <a:lnRef idx="0">
            <a:scrgbClr r="0" g="0" b="0"/>
          </a:lnRef>
          <a:fillRef idx="0">
            <a:scrgbClr r="0" g="0" b="0"/>
          </a:fillRef>
          <a:effectRef idx="0">
            <a:scrgbClr r="0" g="0" b="0"/>
          </a:effectRef>
          <a:fontRef idx="minor"/>
        </p:style>
      </p:sp>
      <p:sp>
        <p:nvSpPr>
          <p:cNvPr id="5" name="PlaceHolder 2"/>
          <p:cNvSpPr>
            <a:spLocks noGrp="1"/>
          </p:cNvSpPr>
          <p:nvPr>
            <p:ph type="title"/>
          </p:nvPr>
        </p:nvSpPr>
        <p:spPr>
          <a:xfrm>
            <a:off x="486000" y="264600"/>
            <a:ext cx="8183520" cy="1473120"/>
          </a:xfrm>
          <a:prstGeom prst="rect">
            <a:avLst/>
          </a:prstGeom>
        </p:spPr>
        <p:txBody>
          <a:bodyPr tIns="91440" bIns="91440" anchor="b"/>
          <a:lstStyle/>
          <a:p>
            <a:r>
              <a:rPr lang="el-GR" sz="4200" b="0" strike="noStrike" spc="-1">
                <a:solidFill>
                  <a:srgbClr val="000000"/>
                </a:solidFill>
                <a:latin typeface="Arial"/>
              </a:rPr>
              <a:t>Πατήστε για επεξεργασία της μορφής κειμένου του τίτλου</a:t>
            </a:r>
          </a:p>
        </p:txBody>
      </p:sp>
      <p:sp>
        <p:nvSpPr>
          <p:cNvPr id="2" name="PlaceHolder 3"/>
          <p:cNvSpPr>
            <a:spLocks noGrp="1"/>
          </p:cNvSpPr>
          <p:nvPr>
            <p:ph type="sldNum"/>
          </p:nvPr>
        </p:nvSpPr>
        <p:spPr>
          <a:xfrm>
            <a:off x="8498160" y="4688640"/>
            <a:ext cx="548280" cy="393120"/>
          </a:xfrm>
          <a:prstGeom prst="rect">
            <a:avLst/>
          </a:prstGeom>
        </p:spPr>
        <p:txBody>
          <a:bodyPr tIns="91440" bIns="91440" anchor="ctr"/>
          <a:lstStyle/>
          <a:p>
            <a:pPr algn="r">
              <a:lnSpc>
                <a:spcPct val="100000"/>
              </a:lnSpc>
            </a:pPr>
            <a:fld id="{0BCEB9CF-4C3B-4EA8-9B83-2F98E4909F89}" type="slidenum">
              <a:rPr lang="el-GR" sz="1000" b="0" strike="noStrike" spc="-1">
                <a:solidFill>
                  <a:srgbClr val="FFFFFF"/>
                </a:solidFill>
                <a:latin typeface="Source Sans Pro"/>
                <a:ea typeface="Source Sans Pro"/>
              </a:rPr>
              <a:pPr algn="r">
                <a:lnSpc>
                  <a:spcPct val="100000"/>
                </a:lnSpc>
              </a:pPr>
              <a:t>‹#›</a:t>
            </a:fld>
            <a:endParaRPr lang="el-GR" sz="1000" b="0" strike="noStrike" spc="-1">
              <a:latin typeface="Times New Roman"/>
            </a:endParaRPr>
          </a:p>
        </p:txBody>
      </p:sp>
      <p:sp>
        <p:nvSpPr>
          <p:cNvPr id="3" name="PlaceHolder 4"/>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1400" b="0" strike="noStrike" spc="-1">
                <a:solidFill>
                  <a:srgbClr val="000000"/>
                </a:solidFill>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1400" b="0" strike="noStrike" spc="-1">
                <a:solidFill>
                  <a:srgbClr val="000000"/>
                </a:solidFill>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1400" b="0" strike="noStrike" spc="-1">
                <a:solidFill>
                  <a:srgbClr val="000000"/>
                </a:solidFill>
                <a:latin typeface="Arial"/>
              </a:rPr>
              <a:t>Τρίτο επίπεδο διάρθρωσης</a:t>
            </a:r>
          </a:p>
          <a:p>
            <a:pPr marL="1728000" lvl="3" indent="-216000">
              <a:spcBef>
                <a:spcPts val="567"/>
              </a:spcBef>
              <a:buClr>
                <a:srgbClr val="000000"/>
              </a:buClr>
              <a:buSzPct val="75000"/>
              <a:buFont typeface="Symbol" charset="2"/>
              <a:buChar char=""/>
            </a:pPr>
            <a:r>
              <a:rPr lang="el-GR" sz="1400" b="0" strike="noStrike" spc="-1">
                <a:solidFill>
                  <a:srgbClr val="000000"/>
                </a:solidFill>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solidFill>
                  <a:srgbClr val="000000"/>
                </a:solidFill>
                <a:latin typeface="Arial"/>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solidFill>
                  <a:srgbClr val="000000"/>
                </a:solidFill>
                <a:latin typeface="Arial"/>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solidFill>
                  <a:srgbClr val="000000"/>
                </a:solid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311760" y="444960"/>
            <a:ext cx="8520120" cy="623160"/>
          </a:xfrm>
          <a:prstGeom prst="rect">
            <a:avLst/>
          </a:prstGeom>
        </p:spPr>
        <p:txBody>
          <a:bodyPr tIns="91440" bIns="91440"/>
          <a:lstStyle/>
          <a:p>
            <a:r>
              <a:rPr lang="el-GR" sz="3000" b="0" strike="noStrike" spc="-1">
                <a:solidFill>
                  <a:srgbClr val="000000"/>
                </a:solidFill>
                <a:latin typeface="Arial"/>
              </a:rPr>
              <a:t>Πατήστε για επεξεργασία της μορφής κειμένου του τίτλου</a:t>
            </a:r>
          </a:p>
        </p:txBody>
      </p:sp>
      <p:sp>
        <p:nvSpPr>
          <p:cNvPr id="41" name="PlaceHolder 2"/>
          <p:cNvSpPr>
            <a:spLocks noGrp="1"/>
          </p:cNvSpPr>
          <p:nvPr>
            <p:ph type="body"/>
          </p:nvPr>
        </p:nvSpPr>
        <p:spPr>
          <a:xfrm>
            <a:off x="311760" y="1152360"/>
            <a:ext cx="8520120" cy="3416040"/>
          </a:xfrm>
          <a:prstGeom prst="rect">
            <a:avLst/>
          </a:prstGeom>
        </p:spPr>
        <p:txBody>
          <a:bodyPr tIns="91440" bIns="91440"/>
          <a:lstStyle/>
          <a:p>
            <a:pPr marL="432000" indent="-324000">
              <a:spcBef>
                <a:spcPts val="1417"/>
              </a:spcBef>
              <a:buClr>
                <a:srgbClr val="000000"/>
              </a:buClr>
              <a:buSzPct val="45000"/>
              <a:buFont typeface="Wingdings" charset="2"/>
              <a:buChar char=""/>
            </a:pPr>
            <a:r>
              <a:rPr lang="el-GR" sz="1800" b="0" strike="noStrike" spc="-1">
                <a:solidFill>
                  <a:srgbClr val="000000"/>
                </a:solidFill>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1800" b="0" strike="noStrike" spc="-1">
                <a:solidFill>
                  <a:srgbClr val="000000"/>
                </a:solidFill>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1800" b="0" strike="noStrike" spc="-1">
                <a:solidFill>
                  <a:srgbClr val="000000"/>
                </a:solidFill>
                <a:latin typeface="Arial"/>
              </a:rPr>
              <a:t>Τρίτο επίπεδο διάρθρωσης</a:t>
            </a:r>
          </a:p>
          <a:p>
            <a:pPr marL="1728000" lvl="3" indent="-216000">
              <a:spcBef>
                <a:spcPts val="567"/>
              </a:spcBef>
              <a:buClr>
                <a:srgbClr val="000000"/>
              </a:buClr>
              <a:buSzPct val="75000"/>
              <a:buFont typeface="Symbol" charset="2"/>
              <a:buChar char=""/>
            </a:pPr>
            <a:r>
              <a:rPr lang="el-GR" sz="1800" b="0" strike="noStrike" spc="-1">
                <a:solidFill>
                  <a:srgbClr val="000000"/>
                </a:solidFill>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1800" b="0" strike="noStrike" spc="-1">
                <a:solidFill>
                  <a:srgbClr val="000000"/>
                </a:solidFill>
                <a:latin typeface="Arial"/>
              </a:rPr>
              <a:t>Πέμπτο επίπεδο διάρθρωσης</a:t>
            </a:r>
          </a:p>
          <a:p>
            <a:pPr marL="2592000" lvl="5" indent="-216000">
              <a:spcBef>
                <a:spcPts val="283"/>
              </a:spcBef>
              <a:buClr>
                <a:srgbClr val="000000"/>
              </a:buClr>
              <a:buSzPct val="45000"/>
              <a:buFont typeface="Wingdings" charset="2"/>
              <a:buChar char=""/>
            </a:pPr>
            <a:r>
              <a:rPr lang="el-GR" sz="1800" b="0" strike="noStrike" spc="-1">
                <a:solidFill>
                  <a:srgbClr val="000000"/>
                </a:solidFill>
                <a:latin typeface="Arial"/>
              </a:rPr>
              <a:t>Έκτο επίπεδο διάρθρωσης</a:t>
            </a:r>
          </a:p>
          <a:p>
            <a:pPr marL="3024000" lvl="6" indent="-216000">
              <a:spcBef>
                <a:spcPts val="283"/>
              </a:spcBef>
              <a:buClr>
                <a:srgbClr val="000000"/>
              </a:buClr>
              <a:buSzPct val="45000"/>
              <a:buFont typeface="Wingdings" charset="2"/>
              <a:buChar char=""/>
            </a:pPr>
            <a:r>
              <a:rPr lang="el-GR" sz="1800" b="0" strike="noStrike" spc="-1">
                <a:solidFill>
                  <a:srgbClr val="000000"/>
                </a:solidFill>
                <a:latin typeface="Arial"/>
              </a:rPr>
              <a:t>Έβδομο επίπεδο διάρθρωσης</a:t>
            </a:r>
          </a:p>
        </p:txBody>
      </p:sp>
      <p:sp>
        <p:nvSpPr>
          <p:cNvPr id="42" name="PlaceHolder 3"/>
          <p:cNvSpPr>
            <a:spLocks noGrp="1"/>
          </p:cNvSpPr>
          <p:nvPr>
            <p:ph type="sldNum"/>
          </p:nvPr>
        </p:nvSpPr>
        <p:spPr>
          <a:xfrm>
            <a:off x="8498160" y="4688640"/>
            <a:ext cx="548280" cy="393120"/>
          </a:xfrm>
          <a:prstGeom prst="rect">
            <a:avLst/>
          </a:prstGeom>
        </p:spPr>
        <p:txBody>
          <a:bodyPr tIns="91440" bIns="91440" anchor="ctr"/>
          <a:lstStyle/>
          <a:p>
            <a:pPr algn="r">
              <a:lnSpc>
                <a:spcPct val="100000"/>
              </a:lnSpc>
            </a:pPr>
            <a:fld id="{D21A0E72-C7D3-47B5-8A84-A5991D3CE140}" type="slidenum">
              <a:rPr lang="el-GR" sz="1000" b="0" strike="noStrike" spc="-1">
                <a:solidFill>
                  <a:srgbClr val="7F7F7F"/>
                </a:solidFill>
                <a:latin typeface="Source Sans Pro"/>
                <a:ea typeface="Source Sans Pro"/>
              </a:rPr>
              <a:pPr algn="r">
                <a:lnSpc>
                  <a:spcPct val="100000"/>
                </a:lnSpc>
              </a:pPr>
              <a:t>‹#›</a:t>
            </a:fld>
            <a:endParaRPr lang="el-GR"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Shape 1"/>
          <p:cNvSpPr txBox="1"/>
          <p:nvPr/>
        </p:nvSpPr>
        <p:spPr>
          <a:xfrm>
            <a:off x="0" y="155160"/>
            <a:ext cx="9143640" cy="2652840"/>
          </a:xfrm>
          <a:prstGeom prst="rect">
            <a:avLst/>
          </a:prstGeom>
          <a:noFill/>
          <a:ln>
            <a:noFill/>
          </a:ln>
        </p:spPr>
        <p:txBody>
          <a:bodyPr tIns="91440" bIns="91440" anchor="b"/>
          <a:lstStyle/>
          <a:p>
            <a:pPr algn="ctr">
              <a:lnSpc>
                <a:spcPct val="100000"/>
              </a:lnSpc>
            </a:pPr>
            <a:r>
              <a:t/>
            </a:r>
            <a:br/>
            <a:r>
              <a:t/>
            </a:r>
            <a:br/>
            <a:r>
              <a:rPr lang="el-GR" sz="4200" b="1" strike="noStrike" spc="-1">
                <a:solidFill>
                  <a:srgbClr val="000000"/>
                </a:solidFill>
                <a:latin typeface="Palatino Linotype"/>
                <a:ea typeface="Palatino Linotype"/>
              </a:rPr>
              <a:t>The Monastery of Prophet Ilias         </a:t>
            </a:r>
            <a:r>
              <a:t/>
            </a:r>
            <a:br/>
            <a:r>
              <a:rPr lang="el-GR" sz="4200" b="1" strike="noStrike" spc="-1">
                <a:solidFill>
                  <a:srgbClr val="000000"/>
                </a:solidFill>
                <a:latin typeface="Palatino Linotype"/>
                <a:ea typeface="Palatino Linotype"/>
              </a:rPr>
              <a:t>Iliovounio - Preveza  </a:t>
            </a:r>
            <a:r>
              <a:rPr lang="el-GR" sz="4200" b="1" strike="noStrike" spc="-1">
                <a:solidFill>
                  <a:srgbClr val="000000"/>
                </a:solidFill>
                <a:latin typeface="Raleway"/>
                <a:ea typeface="Raleway"/>
              </a:rPr>
              <a:t>                                                                                                          </a:t>
            </a:r>
            <a:endParaRPr lang="el-GR" sz="4200" b="0" strike="noStrike" spc="-1">
              <a:solidFill>
                <a:srgbClr val="000000"/>
              </a:solidFill>
              <a:latin typeface="Arial"/>
            </a:endParaRPr>
          </a:p>
        </p:txBody>
      </p:sp>
      <p:sp>
        <p:nvSpPr>
          <p:cNvPr id="80" name="TextShape 2"/>
          <p:cNvSpPr txBox="1"/>
          <p:nvPr/>
        </p:nvSpPr>
        <p:spPr>
          <a:xfrm>
            <a:off x="360" y="857238"/>
            <a:ext cx="9143640" cy="4026882"/>
          </a:xfrm>
          <a:prstGeom prst="rect">
            <a:avLst/>
          </a:prstGeom>
          <a:noFill/>
          <a:ln>
            <a:noFill/>
          </a:ln>
        </p:spPr>
        <p:txBody>
          <a:bodyPr tIns="91440" bIns="91440"/>
          <a:lstStyle/>
          <a:p>
            <a:pPr>
              <a:lnSpc>
                <a:spcPct val="100000"/>
              </a:lnSpc>
            </a:pPr>
            <a:endParaRPr lang="el-GR" sz="3200" b="0" strike="noStrike" spc="-1" dirty="0">
              <a:latin typeface="Arial"/>
            </a:endParaRPr>
          </a:p>
          <a:p>
            <a:pPr>
              <a:lnSpc>
                <a:spcPct val="100000"/>
              </a:lnSpc>
            </a:pPr>
            <a:endParaRPr lang="el-GR" sz="3200" b="0" strike="noStrike" spc="-1" dirty="0">
              <a:latin typeface="Arial"/>
            </a:endParaRPr>
          </a:p>
          <a:p>
            <a:pPr>
              <a:lnSpc>
                <a:spcPct val="100000"/>
              </a:lnSpc>
            </a:pPr>
            <a:endParaRPr lang="el-GR" sz="3200" b="0" strike="noStrike" spc="-1" dirty="0">
              <a:latin typeface="Arial"/>
            </a:endParaRPr>
          </a:p>
          <a:p>
            <a:pPr>
              <a:lnSpc>
                <a:spcPct val="100000"/>
              </a:lnSpc>
            </a:pPr>
            <a:endParaRPr lang="el-GR" sz="3200" b="0" strike="noStrike" spc="-1" dirty="0">
              <a:latin typeface="Arial"/>
            </a:endParaRPr>
          </a:p>
          <a:p>
            <a:pPr>
              <a:lnSpc>
                <a:spcPct val="100000"/>
              </a:lnSpc>
            </a:pPr>
            <a:endParaRPr lang="el-GR" sz="3200" b="0" strike="noStrike" spc="-1" dirty="0">
              <a:latin typeface="Arial"/>
            </a:endParaRPr>
          </a:p>
          <a:p>
            <a:pPr>
              <a:lnSpc>
                <a:spcPct val="100000"/>
              </a:lnSpc>
            </a:pPr>
            <a:endParaRPr lang="el-GR" sz="3200" b="0" strike="noStrike" spc="-1" dirty="0">
              <a:latin typeface="Arial"/>
            </a:endParaRPr>
          </a:p>
          <a:p>
            <a:pPr>
              <a:lnSpc>
                <a:spcPct val="100000"/>
              </a:lnSpc>
            </a:pP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Senior</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High</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School</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of</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Thesprotikο</a:t>
            </a:r>
            <a:r>
              <a:rPr lang="el-GR" sz="2400" b="0" strike="noStrike" spc="-1" dirty="0">
                <a:solidFill>
                  <a:srgbClr val="000000"/>
                </a:solidFill>
                <a:latin typeface="Palatino Linotype"/>
                <a:ea typeface="Palatino Linotype"/>
              </a:rPr>
              <a:t>      </a:t>
            </a:r>
            <a:endParaRPr lang="el-GR" sz="2400" b="0" strike="noStrike" spc="-1" dirty="0">
              <a:latin typeface="Arial"/>
            </a:endParaRPr>
          </a:p>
          <a:p>
            <a:pPr>
              <a:lnSpc>
                <a:spcPct val="100000"/>
              </a:lnSpc>
            </a:pP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Erasmus</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Vasileios</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Zormpas</a:t>
            </a:r>
            <a:r>
              <a:rPr lang="el-GR" sz="2400" b="0" strike="noStrike" spc="-1" dirty="0">
                <a:solidFill>
                  <a:srgbClr val="000000"/>
                </a:solidFill>
                <a:latin typeface="Palatino Linotype"/>
                <a:ea typeface="Palatino Linotype"/>
              </a:rPr>
              <a:t>” </a:t>
            </a:r>
            <a:endParaRPr lang="el-GR" sz="2400" b="0" strike="noStrike" spc="-1" dirty="0">
              <a:latin typeface="Arial"/>
            </a:endParaRPr>
          </a:p>
          <a:p>
            <a:pPr>
              <a:lnSpc>
                <a:spcPct val="100000"/>
              </a:lnSpc>
            </a:pPr>
            <a:r>
              <a:rPr lang="el-GR" sz="2400" b="0" strike="noStrike" spc="-1" dirty="0">
                <a:solidFill>
                  <a:srgbClr val="000000"/>
                </a:solidFill>
                <a:latin typeface="Palatino Linotype"/>
                <a:ea typeface="Palatino Linotype"/>
              </a:rPr>
              <a:t>   ARCH                                                                       </a:t>
            </a:r>
            <a:r>
              <a:rPr lang="el-GR" sz="2400" b="0" strike="noStrike" spc="-1" dirty="0" err="1">
                <a:solidFill>
                  <a:srgbClr val="000000"/>
                </a:solidFill>
                <a:latin typeface="Palatino Linotype"/>
                <a:ea typeface="Palatino Linotype"/>
              </a:rPr>
              <a:t>December</a:t>
            </a:r>
            <a:r>
              <a:rPr lang="el-GR" sz="2400" b="0" strike="noStrike" spc="-1" dirty="0">
                <a:solidFill>
                  <a:srgbClr val="000000"/>
                </a:solidFill>
                <a:latin typeface="Palatino Linotype"/>
                <a:ea typeface="Palatino Linotype"/>
              </a:rPr>
              <a:t> 2019</a:t>
            </a:r>
            <a:endParaRPr lang="el-GR" sz="24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311760" y="444960"/>
            <a:ext cx="8520120" cy="623160"/>
          </a:xfrm>
          <a:prstGeom prst="rect">
            <a:avLst/>
          </a:prstGeom>
          <a:noFill/>
          <a:ln>
            <a:noFill/>
          </a:ln>
        </p:spPr>
        <p:txBody>
          <a:bodyPr tIns="91440" bIns="91440"/>
          <a:lstStyle/>
          <a:p>
            <a:endParaRPr lang="el-GR" sz="1400" b="0" strike="noStrike" spc="-1">
              <a:solidFill>
                <a:srgbClr val="000000"/>
              </a:solidFill>
              <a:latin typeface="Arial"/>
            </a:endParaRPr>
          </a:p>
        </p:txBody>
      </p:sp>
      <p:sp>
        <p:nvSpPr>
          <p:cNvPr id="102" name="TextShape 2"/>
          <p:cNvSpPr txBox="1"/>
          <p:nvPr/>
        </p:nvSpPr>
        <p:spPr>
          <a:xfrm>
            <a:off x="204480" y="893160"/>
            <a:ext cx="8831880" cy="4250160"/>
          </a:xfrm>
          <a:prstGeom prst="rect">
            <a:avLst/>
          </a:prstGeom>
          <a:noFill/>
          <a:ln>
            <a:noFill/>
          </a:ln>
        </p:spPr>
        <p:txBody>
          <a:bodyPr tIns="91440" bIns="91440"/>
          <a:lstStyle/>
          <a:p>
            <a:pPr>
              <a:lnSpc>
                <a:spcPct val="115000"/>
              </a:lnSpc>
            </a:pPr>
            <a:r>
              <a:rPr lang="el-GR" sz="2400" b="0" strike="noStrike" spc="-1">
                <a:solidFill>
                  <a:srgbClr val="000000"/>
                </a:solidFill>
                <a:latin typeface="Palatino Linotype"/>
                <a:ea typeface="Palatino Linotype"/>
              </a:rPr>
              <a:t>  Here is a view</a:t>
            </a:r>
            <a:endParaRPr lang="el-GR" sz="2400" b="0" strike="noStrike" spc="-1">
              <a:solidFill>
                <a:srgbClr val="000000"/>
              </a:solidFill>
              <a:latin typeface="Arial"/>
            </a:endParaRPr>
          </a:p>
          <a:p>
            <a:pPr>
              <a:lnSpc>
                <a:spcPct val="115000"/>
              </a:lnSpc>
              <a:spcBef>
                <a:spcPts val="1599"/>
              </a:spcBef>
            </a:pPr>
            <a:r>
              <a:rPr lang="el-GR" sz="2400" b="0" strike="noStrike" spc="-1">
                <a:solidFill>
                  <a:srgbClr val="000000"/>
                </a:solidFill>
                <a:latin typeface="Palatino Linotype"/>
                <a:ea typeface="Palatino Linotype"/>
              </a:rPr>
              <a:t>of the interior </a:t>
            </a:r>
            <a:endParaRPr lang="el-GR" sz="2400" b="0" strike="noStrike" spc="-1">
              <a:solidFill>
                <a:srgbClr val="000000"/>
              </a:solidFill>
              <a:latin typeface="Arial"/>
            </a:endParaRPr>
          </a:p>
          <a:p>
            <a:pPr>
              <a:lnSpc>
                <a:spcPct val="115000"/>
              </a:lnSpc>
              <a:spcBef>
                <a:spcPts val="1599"/>
              </a:spcBef>
            </a:pPr>
            <a:r>
              <a:rPr lang="el-GR" sz="2400" b="0" strike="noStrike" spc="-1">
                <a:solidFill>
                  <a:srgbClr val="000000"/>
                </a:solidFill>
                <a:latin typeface="Palatino Linotype"/>
                <a:ea typeface="Palatino Linotype"/>
              </a:rPr>
              <a:t>of the monastery </a:t>
            </a:r>
            <a:endParaRPr lang="el-GR" sz="2400" b="0" strike="noStrike" spc="-1">
              <a:solidFill>
                <a:srgbClr val="000000"/>
              </a:solidFill>
              <a:latin typeface="Arial"/>
            </a:endParaRPr>
          </a:p>
          <a:p>
            <a:pPr>
              <a:lnSpc>
                <a:spcPct val="115000"/>
              </a:lnSpc>
              <a:spcBef>
                <a:spcPts val="1599"/>
              </a:spcBef>
            </a:pPr>
            <a:r>
              <a:rPr lang="el-GR" sz="2400" b="0" strike="noStrike" spc="-1">
                <a:solidFill>
                  <a:srgbClr val="000000"/>
                </a:solidFill>
                <a:latin typeface="Palatino Linotype"/>
                <a:ea typeface="Palatino Linotype"/>
              </a:rPr>
              <a:t>and the astonishing</a:t>
            </a:r>
            <a:endParaRPr lang="el-GR" sz="2400" b="0" strike="noStrike" spc="-1">
              <a:solidFill>
                <a:srgbClr val="000000"/>
              </a:solidFill>
              <a:latin typeface="Arial"/>
            </a:endParaRPr>
          </a:p>
          <a:p>
            <a:pPr>
              <a:lnSpc>
                <a:spcPct val="115000"/>
              </a:lnSpc>
              <a:spcBef>
                <a:spcPts val="1599"/>
              </a:spcBef>
            </a:pPr>
            <a:r>
              <a:rPr lang="el-GR" sz="2400" b="0" strike="noStrike" spc="-1">
                <a:solidFill>
                  <a:srgbClr val="000000"/>
                </a:solidFill>
                <a:latin typeface="Palatino Linotype"/>
                <a:ea typeface="Palatino Linotype"/>
              </a:rPr>
              <a:t>icons</a:t>
            </a:r>
            <a:endParaRPr lang="el-GR" sz="2400" b="0" strike="noStrike" spc="-1">
              <a:solidFill>
                <a:srgbClr val="000000"/>
              </a:solidFill>
              <a:latin typeface="Arial"/>
            </a:endParaRPr>
          </a:p>
          <a:p>
            <a:pPr>
              <a:lnSpc>
                <a:spcPct val="115000"/>
              </a:lnSpc>
              <a:spcBef>
                <a:spcPts val="1599"/>
              </a:spcBef>
            </a:pPr>
            <a:endParaRPr lang="el-GR" sz="2400" b="0" strike="noStrike" spc="-1">
              <a:solidFill>
                <a:srgbClr val="000000"/>
              </a:solidFill>
              <a:latin typeface="Arial"/>
            </a:endParaRPr>
          </a:p>
          <a:p>
            <a:pPr>
              <a:lnSpc>
                <a:spcPct val="115000"/>
              </a:lnSpc>
              <a:spcBef>
                <a:spcPts val="1599"/>
              </a:spcBef>
            </a:pPr>
            <a:endParaRPr lang="el-GR" sz="2400" b="0" strike="noStrike" spc="-1">
              <a:solidFill>
                <a:srgbClr val="000000"/>
              </a:solidFill>
              <a:latin typeface="Arial"/>
            </a:endParaRPr>
          </a:p>
          <a:p>
            <a:pPr>
              <a:lnSpc>
                <a:spcPct val="115000"/>
              </a:lnSpc>
              <a:spcBef>
                <a:spcPts val="1599"/>
              </a:spcBef>
            </a:pPr>
            <a:endParaRPr lang="el-GR" sz="2400" b="0" strike="noStrike" spc="-1">
              <a:solidFill>
                <a:srgbClr val="000000"/>
              </a:solidFill>
              <a:latin typeface="Arial"/>
            </a:endParaRPr>
          </a:p>
          <a:p>
            <a:pPr>
              <a:lnSpc>
                <a:spcPct val="115000"/>
              </a:lnSpc>
              <a:spcBef>
                <a:spcPts val="1599"/>
              </a:spcBef>
            </a:pPr>
            <a:endParaRPr lang="el-GR" sz="2400" b="0" strike="noStrike" spc="-1">
              <a:solidFill>
                <a:srgbClr val="000000"/>
              </a:solidFill>
              <a:latin typeface="Arial"/>
            </a:endParaRPr>
          </a:p>
          <a:p>
            <a:pPr>
              <a:lnSpc>
                <a:spcPct val="115000"/>
              </a:lnSpc>
              <a:spcBef>
                <a:spcPts val="1599"/>
              </a:spcBef>
              <a:spcAft>
                <a:spcPts val="1599"/>
              </a:spcAft>
            </a:pPr>
            <a:endParaRPr lang="el-GR" sz="2400" b="0" strike="noStrike" spc="-1">
              <a:solidFill>
                <a:srgbClr val="000000"/>
              </a:solidFill>
              <a:latin typeface="Arial"/>
            </a:endParaRPr>
          </a:p>
        </p:txBody>
      </p:sp>
      <p:pic>
        <p:nvPicPr>
          <p:cNvPr id="103" name="Google Shape;118;p22"/>
          <p:cNvPicPr/>
          <p:nvPr/>
        </p:nvPicPr>
        <p:blipFill>
          <a:blip r:embed="rId2"/>
          <a:stretch/>
        </p:blipFill>
        <p:spPr>
          <a:xfrm>
            <a:off x="3417120" y="1235160"/>
            <a:ext cx="5142960" cy="3366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311760" y="444960"/>
            <a:ext cx="8520120" cy="623160"/>
          </a:xfrm>
          <a:prstGeom prst="rect">
            <a:avLst/>
          </a:prstGeom>
          <a:noFill/>
          <a:ln>
            <a:noFill/>
          </a:ln>
        </p:spPr>
        <p:txBody>
          <a:bodyPr tIns="91440" bIns="91440"/>
          <a:lstStyle/>
          <a:p>
            <a:endParaRPr lang="el-GR" sz="1400" b="0" strike="noStrike" spc="-1">
              <a:solidFill>
                <a:srgbClr val="000000"/>
              </a:solidFill>
              <a:latin typeface="Arial"/>
            </a:endParaRPr>
          </a:p>
        </p:txBody>
      </p:sp>
      <p:sp>
        <p:nvSpPr>
          <p:cNvPr id="105" name="TextShape 2"/>
          <p:cNvSpPr txBox="1"/>
          <p:nvPr/>
        </p:nvSpPr>
        <p:spPr>
          <a:xfrm>
            <a:off x="311760" y="1152360"/>
            <a:ext cx="8520120" cy="3416040"/>
          </a:xfrm>
          <a:prstGeom prst="rect">
            <a:avLst/>
          </a:prstGeom>
          <a:noFill/>
          <a:ln>
            <a:noFill/>
          </a:ln>
        </p:spPr>
        <p:txBody>
          <a:bodyPr tIns="91440" bIns="91440"/>
          <a:lstStyle/>
          <a:p>
            <a:endParaRPr lang="el-GR" sz="1400" b="0" strike="noStrike" spc="-1">
              <a:solidFill>
                <a:srgbClr val="000000"/>
              </a:solidFill>
              <a:latin typeface="Arial"/>
            </a:endParaRPr>
          </a:p>
        </p:txBody>
      </p:sp>
      <p:pic>
        <p:nvPicPr>
          <p:cNvPr id="106" name="Google Shape;125;p23"/>
          <p:cNvPicPr/>
          <p:nvPr/>
        </p:nvPicPr>
        <p:blipFill>
          <a:blip r:embed="rId2"/>
          <a:stretch/>
        </p:blipFill>
        <p:spPr>
          <a:xfrm>
            <a:off x="801360" y="111600"/>
            <a:ext cx="3113280" cy="2129400"/>
          </a:xfrm>
          <a:prstGeom prst="rect">
            <a:avLst/>
          </a:prstGeom>
          <a:ln>
            <a:noFill/>
          </a:ln>
        </p:spPr>
      </p:pic>
      <p:pic>
        <p:nvPicPr>
          <p:cNvPr id="107" name="Google Shape;126;p23"/>
          <p:cNvPicPr/>
          <p:nvPr/>
        </p:nvPicPr>
        <p:blipFill>
          <a:blip r:embed="rId3"/>
          <a:stretch/>
        </p:blipFill>
        <p:spPr>
          <a:xfrm>
            <a:off x="633240" y="2428920"/>
            <a:ext cx="3449520" cy="2428560"/>
          </a:xfrm>
          <a:prstGeom prst="rect">
            <a:avLst/>
          </a:prstGeom>
          <a:ln>
            <a:noFill/>
          </a:ln>
        </p:spPr>
      </p:pic>
      <p:pic>
        <p:nvPicPr>
          <p:cNvPr id="108" name="Google Shape;127;p23"/>
          <p:cNvPicPr/>
          <p:nvPr/>
        </p:nvPicPr>
        <p:blipFill>
          <a:blip r:embed="rId4"/>
          <a:stretch/>
        </p:blipFill>
        <p:spPr>
          <a:xfrm>
            <a:off x="4314240" y="845280"/>
            <a:ext cx="4660560" cy="359532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311760" y="444960"/>
            <a:ext cx="8520120" cy="623160"/>
          </a:xfrm>
          <a:prstGeom prst="rect">
            <a:avLst/>
          </a:prstGeom>
          <a:noFill/>
          <a:ln>
            <a:noFill/>
          </a:ln>
        </p:spPr>
        <p:txBody>
          <a:bodyPr tIns="91440" bIns="91440"/>
          <a:lstStyle/>
          <a:p>
            <a:endParaRPr lang="el-GR" sz="1400" b="0" strike="noStrike" spc="-1">
              <a:solidFill>
                <a:srgbClr val="000000"/>
              </a:solidFill>
              <a:latin typeface="Arial"/>
            </a:endParaRPr>
          </a:p>
        </p:txBody>
      </p:sp>
      <p:sp>
        <p:nvSpPr>
          <p:cNvPr id="110" name="TextShape 2"/>
          <p:cNvSpPr txBox="1"/>
          <p:nvPr/>
        </p:nvSpPr>
        <p:spPr>
          <a:xfrm>
            <a:off x="311760" y="642924"/>
            <a:ext cx="8831880" cy="4416516"/>
          </a:xfrm>
          <a:prstGeom prst="rect">
            <a:avLst/>
          </a:prstGeom>
          <a:noFill/>
          <a:ln>
            <a:noFill/>
          </a:ln>
        </p:spPr>
        <p:txBody>
          <a:bodyPr tIns="91440" bIns="91440"/>
          <a:lstStyle/>
          <a:p>
            <a:pPr>
              <a:lnSpc>
                <a:spcPct val="115000"/>
              </a:lnSpc>
            </a:pP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Although</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the</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monastery</a:t>
            </a:r>
            <a:endParaRPr lang="el-GR" sz="2400" b="0" strike="noStrike" spc="-1" dirty="0">
              <a:solidFill>
                <a:srgbClr val="000000"/>
              </a:solidFill>
              <a:latin typeface="Arial"/>
            </a:endParaRPr>
          </a:p>
          <a:p>
            <a:pPr>
              <a:lnSpc>
                <a:spcPct val="115000"/>
              </a:lnSpc>
              <a:spcBef>
                <a:spcPts val="1599"/>
              </a:spcBef>
            </a:pPr>
            <a:r>
              <a:rPr lang="el-GR" sz="2400" b="0" strike="noStrike" spc="-1" dirty="0" err="1">
                <a:solidFill>
                  <a:srgbClr val="000000"/>
                </a:solidFill>
                <a:latin typeface="Palatino Linotype"/>
                <a:ea typeface="Palatino Linotype"/>
              </a:rPr>
              <a:t>is</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still</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considered</a:t>
            </a:r>
            <a:endParaRPr lang="el-GR" sz="2400" b="0" strike="noStrike" spc="-1" dirty="0">
              <a:solidFill>
                <a:srgbClr val="000000"/>
              </a:solidFill>
              <a:latin typeface="Arial"/>
            </a:endParaRPr>
          </a:p>
          <a:p>
            <a:pPr>
              <a:lnSpc>
                <a:spcPct val="115000"/>
              </a:lnSpc>
              <a:spcBef>
                <a:spcPts val="1599"/>
              </a:spcBef>
            </a:pPr>
            <a:r>
              <a:rPr lang="el-GR" sz="2400" b="0" strike="noStrike" spc="-1" dirty="0" err="1">
                <a:solidFill>
                  <a:srgbClr val="000000"/>
                </a:solidFill>
                <a:latin typeface="Palatino Linotype"/>
                <a:ea typeface="Palatino Linotype"/>
              </a:rPr>
              <a:t>to</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be</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functioning</a:t>
            </a:r>
            <a:endParaRPr lang="el-GR" sz="2400" b="0" strike="noStrike" spc="-1" dirty="0">
              <a:solidFill>
                <a:srgbClr val="000000"/>
              </a:solidFill>
              <a:latin typeface="Arial"/>
            </a:endParaRPr>
          </a:p>
          <a:p>
            <a:pPr>
              <a:lnSpc>
                <a:spcPct val="115000"/>
              </a:lnSpc>
              <a:spcBef>
                <a:spcPts val="1599"/>
              </a:spcBef>
            </a:pPr>
            <a:r>
              <a:rPr lang="el-GR" sz="2400" b="0" strike="noStrike" spc="-1" dirty="0" err="1">
                <a:solidFill>
                  <a:srgbClr val="000000"/>
                </a:solidFill>
                <a:latin typeface="Palatino Linotype"/>
                <a:ea typeface="Palatino Linotype"/>
              </a:rPr>
              <a:t>unfortunately</a:t>
            </a:r>
            <a:r>
              <a:rPr lang="el-GR" sz="2400" b="0" strike="noStrike" spc="-1" dirty="0">
                <a:solidFill>
                  <a:srgbClr val="000000"/>
                </a:solidFill>
                <a:latin typeface="Palatino Linotype"/>
                <a:ea typeface="Palatino Linotype"/>
              </a:rPr>
              <a:t>,</a:t>
            </a:r>
            <a:endParaRPr lang="el-GR" sz="2400" b="0" strike="noStrike" spc="-1" dirty="0">
              <a:solidFill>
                <a:srgbClr val="000000"/>
              </a:solidFill>
              <a:latin typeface="Arial"/>
            </a:endParaRPr>
          </a:p>
          <a:p>
            <a:pPr>
              <a:lnSpc>
                <a:spcPct val="115000"/>
              </a:lnSpc>
              <a:spcBef>
                <a:spcPts val="1599"/>
              </a:spcBef>
            </a:pPr>
            <a:r>
              <a:rPr lang="el-GR" sz="2400" b="0" strike="noStrike" spc="-1" dirty="0" err="1">
                <a:solidFill>
                  <a:srgbClr val="000000"/>
                </a:solidFill>
                <a:latin typeface="Palatino Linotype"/>
                <a:ea typeface="Palatino Linotype"/>
              </a:rPr>
              <a:t>it</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is</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abandoned</a:t>
            </a:r>
            <a:r>
              <a:rPr lang="el-GR" sz="2400" b="0" strike="noStrike" spc="-1" dirty="0">
                <a:solidFill>
                  <a:srgbClr val="000000"/>
                </a:solidFill>
                <a:latin typeface="Palatino Linotype"/>
                <a:ea typeface="Palatino Linotype"/>
              </a:rPr>
              <a:t>.</a:t>
            </a:r>
            <a:endParaRPr lang="el-GR" sz="2400" b="0" strike="noStrike" spc="-1" dirty="0">
              <a:solidFill>
                <a:srgbClr val="000000"/>
              </a:solidFill>
              <a:latin typeface="Arial"/>
            </a:endParaRPr>
          </a:p>
          <a:p>
            <a:pPr>
              <a:lnSpc>
                <a:spcPct val="115000"/>
              </a:lnSpc>
              <a:spcBef>
                <a:spcPts val="1599"/>
              </a:spcBef>
              <a:spcAft>
                <a:spcPts val="1599"/>
              </a:spcAft>
            </a:pPr>
            <a:endParaRPr lang="el-GR" sz="2400" b="0" strike="noStrike" spc="-1" dirty="0">
              <a:solidFill>
                <a:srgbClr val="000000"/>
              </a:solidFill>
              <a:latin typeface="Arial"/>
            </a:endParaRPr>
          </a:p>
        </p:txBody>
      </p:sp>
      <p:pic>
        <p:nvPicPr>
          <p:cNvPr id="5" name="4 - Εικόνα" descr="DSC00531.JPG"/>
          <p:cNvPicPr>
            <a:picLocks noChangeAspect="1"/>
          </p:cNvPicPr>
          <p:nvPr/>
        </p:nvPicPr>
        <p:blipFill>
          <a:blip r:embed="rId2" cstate="print"/>
          <a:stretch>
            <a:fillRect/>
          </a:stretch>
        </p:blipFill>
        <p:spPr>
          <a:xfrm>
            <a:off x="3557004" y="1428742"/>
            <a:ext cx="5586996" cy="3714758"/>
          </a:xfrm>
          <a:prstGeom prst="rect">
            <a:avLst/>
          </a:prstGeom>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311760" y="444960"/>
            <a:ext cx="8520120" cy="623160"/>
          </a:xfrm>
          <a:prstGeom prst="rect">
            <a:avLst/>
          </a:prstGeom>
          <a:noFill/>
          <a:ln>
            <a:noFill/>
          </a:ln>
        </p:spPr>
        <p:txBody>
          <a:bodyPr tIns="91440" bIns="91440"/>
          <a:lstStyle/>
          <a:p>
            <a:endParaRPr lang="el-GR" sz="1400" b="0" strike="noStrike" spc="-1">
              <a:solidFill>
                <a:srgbClr val="000000"/>
              </a:solidFill>
              <a:latin typeface="Arial"/>
            </a:endParaRPr>
          </a:p>
        </p:txBody>
      </p:sp>
      <p:sp>
        <p:nvSpPr>
          <p:cNvPr id="113" name="TextShape 2"/>
          <p:cNvSpPr txBox="1"/>
          <p:nvPr/>
        </p:nvSpPr>
        <p:spPr>
          <a:xfrm>
            <a:off x="365400" y="627480"/>
            <a:ext cx="8520120" cy="3304800"/>
          </a:xfrm>
          <a:prstGeom prst="rect">
            <a:avLst/>
          </a:prstGeom>
          <a:noFill/>
          <a:ln>
            <a:noFill/>
          </a:ln>
        </p:spPr>
        <p:txBody>
          <a:bodyPr tIns="91440" bIns="91440"/>
          <a:lstStyle/>
          <a:p>
            <a:pPr algn="ctr">
              <a:lnSpc>
                <a:spcPct val="115000"/>
              </a:lnSpc>
            </a:pPr>
            <a:r>
              <a:rPr lang="el-GR" sz="4800" b="0" strike="noStrike" spc="-1">
                <a:solidFill>
                  <a:srgbClr val="000000"/>
                </a:solidFill>
                <a:latin typeface="Palatino Linotype"/>
                <a:ea typeface="Palatino Linotype"/>
              </a:rPr>
              <a:t>THANK YOU </a:t>
            </a:r>
            <a:endParaRPr lang="el-GR" sz="4800" b="0" strike="noStrike" spc="-1">
              <a:solidFill>
                <a:srgbClr val="000000"/>
              </a:solidFill>
              <a:latin typeface="Arial"/>
            </a:endParaRPr>
          </a:p>
          <a:p>
            <a:pPr algn="ctr">
              <a:lnSpc>
                <a:spcPct val="115000"/>
              </a:lnSpc>
              <a:spcBef>
                <a:spcPts val="1599"/>
              </a:spcBef>
            </a:pPr>
            <a:r>
              <a:rPr lang="el-GR" sz="4800" b="0" strike="noStrike" spc="-1">
                <a:solidFill>
                  <a:srgbClr val="000000"/>
                </a:solidFill>
                <a:latin typeface="Palatino Linotype"/>
                <a:ea typeface="Palatino Linotype"/>
              </a:rPr>
              <a:t>FOR </a:t>
            </a:r>
            <a:endParaRPr lang="el-GR" sz="4800" b="0" strike="noStrike" spc="-1">
              <a:solidFill>
                <a:srgbClr val="000000"/>
              </a:solidFill>
              <a:latin typeface="Arial"/>
            </a:endParaRPr>
          </a:p>
          <a:p>
            <a:pPr algn="ctr">
              <a:lnSpc>
                <a:spcPct val="115000"/>
              </a:lnSpc>
              <a:spcBef>
                <a:spcPts val="1599"/>
              </a:spcBef>
            </a:pPr>
            <a:r>
              <a:rPr lang="el-GR" sz="4800" b="0" strike="noStrike" spc="-1">
                <a:solidFill>
                  <a:srgbClr val="000000"/>
                </a:solidFill>
                <a:latin typeface="Palatino Linotype"/>
                <a:ea typeface="Palatino Linotype"/>
              </a:rPr>
              <a:t>YOUR </a:t>
            </a:r>
            <a:endParaRPr lang="el-GR" sz="4800" b="0" strike="noStrike" spc="-1">
              <a:solidFill>
                <a:srgbClr val="000000"/>
              </a:solidFill>
              <a:latin typeface="Arial"/>
            </a:endParaRPr>
          </a:p>
          <a:p>
            <a:pPr algn="ctr">
              <a:lnSpc>
                <a:spcPct val="115000"/>
              </a:lnSpc>
              <a:spcBef>
                <a:spcPts val="1599"/>
              </a:spcBef>
              <a:spcAft>
                <a:spcPts val="1599"/>
              </a:spcAft>
            </a:pPr>
            <a:r>
              <a:rPr lang="el-GR" sz="4800" b="0" strike="noStrike" spc="-1">
                <a:solidFill>
                  <a:srgbClr val="000000"/>
                </a:solidFill>
                <a:latin typeface="Palatino Linotype"/>
                <a:ea typeface="Palatino Linotype"/>
              </a:rPr>
              <a:t>ATTENTION</a:t>
            </a:r>
            <a:endParaRPr lang="el-GR" sz="48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311760" y="123480"/>
            <a:ext cx="8520120" cy="623160"/>
          </a:xfrm>
          <a:prstGeom prst="rect">
            <a:avLst/>
          </a:prstGeom>
          <a:noFill/>
          <a:ln>
            <a:noFill/>
          </a:ln>
        </p:spPr>
        <p:txBody>
          <a:bodyPr tIns="91440" bIns="91440"/>
          <a:lstStyle/>
          <a:p>
            <a:endParaRPr lang="el-GR" sz="1400" b="0" strike="noStrike" spc="-1">
              <a:solidFill>
                <a:srgbClr val="000000"/>
              </a:solidFill>
              <a:latin typeface="Arial"/>
            </a:endParaRPr>
          </a:p>
        </p:txBody>
      </p:sp>
      <p:sp>
        <p:nvSpPr>
          <p:cNvPr id="82" name="TextShape 2"/>
          <p:cNvSpPr txBox="1"/>
          <p:nvPr/>
        </p:nvSpPr>
        <p:spPr>
          <a:xfrm>
            <a:off x="311760" y="1152360"/>
            <a:ext cx="8520120" cy="3416040"/>
          </a:xfrm>
          <a:prstGeom prst="rect">
            <a:avLst/>
          </a:prstGeom>
          <a:noFill/>
          <a:ln>
            <a:noFill/>
          </a:ln>
        </p:spPr>
        <p:txBody>
          <a:bodyPr tIns="91440" bIns="91440"/>
          <a:lstStyle/>
          <a:p>
            <a:endParaRPr lang="el-GR" sz="1400" b="0" strike="noStrike" spc="-1">
              <a:solidFill>
                <a:srgbClr val="000000"/>
              </a:solidFill>
              <a:latin typeface="Arial"/>
            </a:endParaRPr>
          </a:p>
        </p:txBody>
      </p:sp>
      <p:pic>
        <p:nvPicPr>
          <p:cNvPr id="83" name="Google Shape;66;p14"/>
          <p:cNvPicPr/>
          <p:nvPr/>
        </p:nvPicPr>
        <p:blipFill>
          <a:blip r:embed="rId2"/>
          <a:stretch/>
        </p:blipFill>
        <p:spPr>
          <a:xfrm>
            <a:off x="1176840" y="747000"/>
            <a:ext cx="6671160" cy="3969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192960" y="117720"/>
            <a:ext cx="8950680" cy="950040"/>
          </a:xfrm>
          <a:prstGeom prst="rect">
            <a:avLst/>
          </a:prstGeom>
          <a:noFill/>
          <a:ln>
            <a:noFill/>
          </a:ln>
        </p:spPr>
        <p:txBody>
          <a:bodyPr tIns="91440" bIns="91440"/>
          <a:lstStyle/>
          <a:p>
            <a:pPr>
              <a:lnSpc>
                <a:spcPct val="100000"/>
              </a:lnSpc>
            </a:pPr>
            <a:r>
              <a:rPr lang="el-GR" sz="3000" b="1" strike="noStrike" spc="-1">
                <a:solidFill>
                  <a:srgbClr val="000000"/>
                </a:solidFill>
                <a:latin typeface="Palatino Linotype"/>
                <a:ea typeface="Palatino Linotype"/>
              </a:rPr>
              <a:t>Location and History</a:t>
            </a:r>
            <a:endParaRPr lang="el-GR" sz="3000" b="0" strike="noStrike" spc="-1">
              <a:solidFill>
                <a:srgbClr val="000000"/>
              </a:solidFill>
              <a:latin typeface="Arial"/>
            </a:endParaRPr>
          </a:p>
        </p:txBody>
      </p:sp>
      <p:sp>
        <p:nvSpPr>
          <p:cNvPr id="85" name="TextShape 2"/>
          <p:cNvSpPr txBox="1"/>
          <p:nvPr/>
        </p:nvSpPr>
        <p:spPr>
          <a:xfrm>
            <a:off x="321480" y="809640"/>
            <a:ext cx="8822160" cy="4333320"/>
          </a:xfrm>
          <a:prstGeom prst="rect">
            <a:avLst/>
          </a:prstGeom>
          <a:noFill/>
          <a:ln>
            <a:noFill/>
          </a:ln>
        </p:spPr>
        <p:txBody>
          <a:bodyPr tIns="91440" bIns="91440"/>
          <a:lstStyle/>
          <a:p>
            <a:pPr>
              <a:lnSpc>
                <a:spcPct val="115000"/>
              </a:lnSpc>
            </a:pPr>
            <a:r>
              <a:rPr lang="el-GR" sz="2400" b="0" strike="noStrike" spc="-1">
                <a:solidFill>
                  <a:srgbClr val="000000"/>
                </a:solidFill>
                <a:latin typeface="Palatino Linotype"/>
                <a:ea typeface="Palatino Linotype"/>
              </a:rPr>
              <a:t>  The holy monastery of Prophet Ilias is built on a small plateau on the top of the Iliovounion mountain, between the villages of N. Kerasounta and Stefani. The monastery was once destroyed,</a:t>
            </a:r>
            <a:endParaRPr lang="el-GR" sz="2400" b="0" strike="noStrike" spc="-1">
              <a:solidFill>
                <a:srgbClr val="000000"/>
              </a:solidFill>
              <a:latin typeface="Arial"/>
            </a:endParaRPr>
          </a:p>
          <a:p>
            <a:pPr>
              <a:lnSpc>
                <a:spcPct val="115000"/>
              </a:lnSpc>
              <a:spcBef>
                <a:spcPts val="1599"/>
              </a:spcBef>
            </a:pPr>
            <a:r>
              <a:rPr lang="el-GR" sz="2400" b="0" strike="noStrike" spc="-1">
                <a:solidFill>
                  <a:srgbClr val="000000"/>
                </a:solidFill>
                <a:latin typeface="Palatino Linotype"/>
                <a:ea typeface="Palatino Linotype"/>
              </a:rPr>
              <a:t> but then was rebuilt in a cave under</a:t>
            </a:r>
            <a:endParaRPr lang="el-GR" sz="2400" b="0" strike="noStrike" spc="-1">
              <a:solidFill>
                <a:srgbClr val="000000"/>
              </a:solidFill>
              <a:latin typeface="Arial"/>
            </a:endParaRPr>
          </a:p>
          <a:p>
            <a:pPr>
              <a:lnSpc>
                <a:spcPct val="115000"/>
              </a:lnSpc>
              <a:spcBef>
                <a:spcPts val="1599"/>
              </a:spcBef>
            </a:pPr>
            <a:r>
              <a:rPr lang="el-GR" sz="2400" b="0" strike="noStrike" spc="-1">
                <a:solidFill>
                  <a:srgbClr val="000000"/>
                </a:solidFill>
                <a:latin typeface="Palatino Linotype"/>
                <a:ea typeface="Palatino Linotype"/>
              </a:rPr>
              <a:t> the summit of the mountain.</a:t>
            </a:r>
            <a:endParaRPr lang="el-GR" sz="2400" b="0" strike="noStrike" spc="-1">
              <a:solidFill>
                <a:srgbClr val="000000"/>
              </a:solidFill>
              <a:latin typeface="Arial"/>
            </a:endParaRPr>
          </a:p>
          <a:p>
            <a:pPr>
              <a:lnSpc>
                <a:spcPct val="115000"/>
              </a:lnSpc>
              <a:spcBef>
                <a:spcPts val="1599"/>
              </a:spcBef>
            </a:pPr>
            <a:r>
              <a:rPr lang="el-GR" sz="2400" b="0" strike="noStrike" spc="-1">
                <a:solidFill>
                  <a:srgbClr val="000000"/>
                </a:solidFill>
                <a:latin typeface="Palatino Linotype"/>
                <a:ea typeface="Palatino Linotype"/>
              </a:rPr>
              <a:t>The renovation of the monastery</a:t>
            </a:r>
            <a:endParaRPr lang="el-GR" sz="2400" b="0" strike="noStrike" spc="-1">
              <a:solidFill>
                <a:srgbClr val="000000"/>
              </a:solidFill>
              <a:latin typeface="Arial"/>
            </a:endParaRPr>
          </a:p>
          <a:p>
            <a:pPr>
              <a:lnSpc>
                <a:spcPct val="115000"/>
              </a:lnSpc>
              <a:spcBef>
                <a:spcPts val="1599"/>
              </a:spcBef>
            </a:pPr>
            <a:r>
              <a:rPr lang="el-GR" sz="2400" b="0" strike="noStrike" spc="-1">
                <a:solidFill>
                  <a:srgbClr val="000000"/>
                </a:solidFill>
                <a:latin typeface="Palatino Linotype"/>
                <a:ea typeface="Palatino Linotype"/>
              </a:rPr>
              <a:t> took place in 1852.</a:t>
            </a:r>
            <a:endParaRPr lang="el-GR" sz="2400" b="0" strike="noStrike" spc="-1">
              <a:solidFill>
                <a:srgbClr val="000000"/>
              </a:solidFill>
              <a:latin typeface="Arial"/>
            </a:endParaRPr>
          </a:p>
          <a:p>
            <a:pPr>
              <a:lnSpc>
                <a:spcPct val="115000"/>
              </a:lnSpc>
              <a:spcBef>
                <a:spcPts val="1599"/>
              </a:spcBef>
            </a:pPr>
            <a:endParaRPr lang="el-GR" sz="2400" b="0" strike="noStrike" spc="-1">
              <a:solidFill>
                <a:srgbClr val="000000"/>
              </a:solidFill>
              <a:latin typeface="Arial"/>
            </a:endParaRPr>
          </a:p>
          <a:p>
            <a:pPr>
              <a:lnSpc>
                <a:spcPct val="115000"/>
              </a:lnSpc>
              <a:spcBef>
                <a:spcPts val="1599"/>
              </a:spcBef>
              <a:spcAft>
                <a:spcPts val="1599"/>
              </a:spcAft>
            </a:pPr>
            <a:endParaRPr lang="el-GR" sz="2400" b="0" strike="noStrike" spc="-1">
              <a:solidFill>
                <a:srgbClr val="000000"/>
              </a:solidFill>
              <a:latin typeface="Arial"/>
            </a:endParaRPr>
          </a:p>
        </p:txBody>
      </p:sp>
      <p:pic>
        <p:nvPicPr>
          <p:cNvPr id="86" name="Google Shape;73;p15"/>
          <p:cNvPicPr/>
          <p:nvPr/>
        </p:nvPicPr>
        <p:blipFill>
          <a:blip r:embed="rId2"/>
          <a:stretch/>
        </p:blipFill>
        <p:spPr>
          <a:xfrm>
            <a:off x="5493600" y="2571840"/>
            <a:ext cx="3485880" cy="24458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300600" y="154800"/>
            <a:ext cx="8843040" cy="934560"/>
          </a:xfrm>
          <a:prstGeom prst="rect">
            <a:avLst/>
          </a:prstGeom>
          <a:noFill/>
          <a:ln>
            <a:noFill/>
          </a:ln>
        </p:spPr>
        <p:txBody>
          <a:bodyPr tIns="91440" bIns="91440"/>
          <a:lstStyle/>
          <a:p>
            <a:pPr>
              <a:lnSpc>
                <a:spcPct val="100000"/>
              </a:lnSpc>
            </a:pPr>
            <a:r>
              <a:rPr lang="el-GR" sz="3000" b="1" strike="noStrike" spc="-1">
                <a:solidFill>
                  <a:srgbClr val="000000"/>
                </a:solidFill>
                <a:latin typeface="Palatino Linotype"/>
                <a:ea typeface="Palatino Linotype"/>
              </a:rPr>
              <a:t>Location and History</a:t>
            </a:r>
            <a:endParaRPr lang="el-GR" sz="3000" b="0" strike="noStrike" spc="-1">
              <a:solidFill>
                <a:srgbClr val="000000"/>
              </a:solidFill>
              <a:latin typeface="Arial"/>
            </a:endParaRPr>
          </a:p>
        </p:txBody>
      </p:sp>
      <p:sp>
        <p:nvSpPr>
          <p:cNvPr id="88" name="TextShape 2"/>
          <p:cNvSpPr txBox="1"/>
          <p:nvPr/>
        </p:nvSpPr>
        <p:spPr>
          <a:xfrm>
            <a:off x="203760" y="840600"/>
            <a:ext cx="8939880" cy="4302360"/>
          </a:xfrm>
          <a:prstGeom prst="rect">
            <a:avLst/>
          </a:prstGeom>
          <a:noFill/>
          <a:ln>
            <a:noFill/>
          </a:ln>
        </p:spPr>
        <p:txBody>
          <a:bodyPr tIns="91440" bIns="91440"/>
          <a:lstStyle/>
          <a:p>
            <a:pPr>
              <a:lnSpc>
                <a:spcPct val="115000"/>
              </a:lnSpc>
            </a:pPr>
            <a:r>
              <a:rPr lang="el-GR" sz="2400" b="0" strike="noStrike" spc="-1">
                <a:solidFill>
                  <a:srgbClr val="000000"/>
                </a:solidFill>
                <a:latin typeface="Palatino Linotype"/>
                <a:ea typeface="Palatino Linotype"/>
              </a:rPr>
              <a:t>  The monastery was the wealthiest one in the province of Louros. </a:t>
            </a:r>
            <a:endParaRPr lang="el-GR" sz="2400" b="0" strike="noStrike" spc="-1">
              <a:solidFill>
                <a:srgbClr val="000000"/>
              </a:solidFill>
              <a:latin typeface="Arial"/>
            </a:endParaRPr>
          </a:p>
          <a:p>
            <a:pPr>
              <a:lnSpc>
                <a:spcPct val="115000"/>
              </a:lnSpc>
              <a:spcBef>
                <a:spcPts val="1599"/>
              </a:spcBef>
            </a:pPr>
            <a:r>
              <a:rPr lang="el-GR" sz="2400" b="0" strike="noStrike" spc="-1">
                <a:solidFill>
                  <a:srgbClr val="000000"/>
                </a:solidFill>
                <a:latin typeface="Palatino Linotype"/>
                <a:ea typeface="Palatino Linotype"/>
              </a:rPr>
              <a:t>  That’s the reason why it donated money to the local schools and even contributed to the construction of the Louros (Kalogeros) Bridge by spending 1000 Ottoman pounds for it. </a:t>
            </a:r>
            <a:endParaRPr lang="el-GR" sz="2400" b="0" strike="noStrike" spc="-1">
              <a:solidFill>
                <a:srgbClr val="000000"/>
              </a:solidFill>
              <a:latin typeface="Arial"/>
            </a:endParaRPr>
          </a:p>
          <a:p>
            <a:pPr>
              <a:lnSpc>
                <a:spcPct val="115000"/>
              </a:lnSpc>
              <a:spcBef>
                <a:spcPts val="1599"/>
              </a:spcBef>
            </a:pPr>
            <a:r>
              <a:rPr lang="el-GR" sz="2400" b="0" strike="noStrike" spc="-1">
                <a:solidFill>
                  <a:srgbClr val="000000"/>
                </a:solidFill>
                <a:latin typeface="Palatino Linotype"/>
                <a:ea typeface="Palatino Linotype"/>
              </a:rPr>
              <a:t>  Remarkable examples of such acts were the abbots Dionysus B’ and Ierotheos Mpaikos.</a:t>
            </a:r>
            <a:endParaRPr lang="el-GR" sz="2400" b="0" strike="noStrike" spc="-1">
              <a:solidFill>
                <a:srgbClr val="000000"/>
              </a:solidFill>
              <a:latin typeface="Arial"/>
            </a:endParaRPr>
          </a:p>
          <a:p>
            <a:pPr>
              <a:lnSpc>
                <a:spcPct val="115000"/>
              </a:lnSpc>
              <a:spcBef>
                <a:spcPts val="1599"/>
              </a:spcBef>
            </a:pPr>
            <a:r>
              <a:rPr lang="el-GR" sz="2400" b="0" strike="noStrike" spc="-1">
                <a:solidFill>
                  <a:srgbClr val="000000"/>
                </a:solidFill>
                <a:latin typeface="Palatino Linotype"/>
                <a:ea typeface="Palatino Linotype"/>
              </a:rPr>
              <a:t>  </a:t>
            </a:r>
            <a:endParaRPr lang="el-GR" sz="2400" b="0" strike="noStrike" spc="-1">
              <a:solidFill>
                <a:srgbClr val="000000"/>
              </a:solidFill>
              <a:latin typeface="Arial"/>
            </a:endParaRPr>
          </a:p>
          <a:p>
            <a:pPr>
              <a:lnSpc>
                <a:spcPct val="115000"/>
              </a:lnSpc>
              <a:spcBef>
                <a:spcPts val="1599"/>
              </a:spcBef>
              <a:spcAft>
                <a:spcPts val="1599"/>
              </a:spcAft>
            </a:pPr>
            <a:endParaRPr lang="el-GR" sz="24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192960" y="128520"/>
            <a:ext cx="8972280" cy="864360"/>
          </a:xfrm>
          <a:prstGeom prst="rect">
            <a:avLst/>
          </a:prstGeom>
          <a:noFill/>
          <a:ln>
            <a:noFill/>
          </a:ln>
        </p:spPr>
        <p:txBody>
          <a:bodyPr tIns="91440" bIns="91440"/>
          <a:lstStyle/>
          <a:p>
            <a:pPr>
              <a:lnSpc>
                <a:spcPct val="100000"/>
              </a:lnSpc>
            </a:pPr>
            <a:r>
              <a:rPr lang="el-GR" sz="3000" b="1" strike="noStrike" spc="-1">
                <a:solidFill>
                  <a:srgbClr val="000000"/>
                </a:solidFill>
                <a:latin typeface="Palatino Linotype"/>
                <a:ea typeface="Palatino Linotype"/>
              </a:rPr>
              <a:t>The exterior</a:t>
            </a:r>
            <a:endParaRPr lang="el-GR" sz="3000" b="0" strike="noStrike" spc="-1">
              <a:solidFill>
                <a:srgbClr val="000000"/>
              </a:solidFill>
              <a:latin typeface="Arial"/>
            </a:endParaRPr>
          </a:p>
        </p:txBody>
      </p:sp>
      <p:sp>
        <p:nvSpPr>
          <p:cNvPr id="90" name="TextShape 2"/>
          <p:cNvSpPr txBox="1"/>
          <p:nvPr/>
        </p:nvSpPr>
        <p:spPr>
          <a:xfrm>
            <a:off x="-116640" y="992880"/>
            <a:ext cx="8822520" cy="4150080"/>
          </a:xfrm>
          <a:prstGeom prst="rect">
            <a:avLst/>
          </a:prstGeom>
          <a:noFill/>
          <a:ln>
            <a:noFill/>
          </a:ln>
        </p:spPr>
        <p:txBody>
          <a:bodyPr tIns="91440" bIns="91440"/>
          <a:lstStyle/>
          <a:p>
            <a:pPr>
              <a:lnSpc>
                <a:spcPct val="115000"/>
              </a:lnSpc>
            </a:pPr>
            <a:r>
              <a:rPr lang="el-GR" sz="2400" b="0" strike="noStrike" spc="-1">
                <a:solidFill>
                  <a:srgbClr val="000000"/>
                </a:solidFill>
                <a:latin typeface="Palatino Linotype"/>
                <a:ea typeface="Palatino Linotype"/>
              </a:rPr>
              <a:t>The entrance is located on the southern side of the temple and the floor is nearly 6 steps lower than the  ground .</a:t>
            </a:r>
            <a:endParaRPr lang="el-GR" sz="2400" b="0" strike="noStrike" spc="-1">
              <a:solidFill>
                <a:srgbClr val="000000"/>
              </a:solidFill>
              <a:latin typeface="Arial"/>
            </a:endParaRPr>
          </a:p>
          <a:p>
            <a:pPr>
              <a:lnSpc>
                <a:spcPct val="115000"/>
              </a:lnSpc>
              <a:spcBef>
                <a:spcPts val="1599"/>
              </a:spcBef>
            </a:pPr>
            <a:r>
              <a:rPr lang="el-GR" sz="2400" b="0" strike="noStrike" spc="-1">
                <a:solidFill>
                  <a:srgbClr val="000000"/>
                </a:solidFill>
                <a:latin typeface="Palatino Linotype"/>
                <a:ea typeface="Palatino Linotype"/>
              </a:rPr>
              <a:t>Above the entrance on the southern side  </a:t>
            </a:r>
            <a:endParaRPr lang="el-GR" sz="2400" b="0" strike="noStrike" spc="-1">
              <a:solidFill>
                <a:srgbClr val="000000"/>
              </a:solidFill>
              <a:latin typeface="Arial"/>
            </a:endParaRPr>
          </a:p>
          <a:p>
            <a:pPr>
              <a:lnSpc>
                <a:spcPct val="115000"/>
              </a:lnSpc>
              <a:spcBef>
                <a:spcPts val="1599"/>
              </a:spcBef>
            </a:pPr>
            <a:r>
              <a:rPr lang="el-GR" sz="2400" b="0" strike="noStrike" spc="-1">
                <a:solidFill>
                  <a:srgbClr val="000000"/>
                </a:solidFill>
                <a:latin typeface="Palatino Linotype"/>
                <a:ea typeface="Palatino Linotype"/>
              </a:rPr>
              <a:t>an epigraph that confirms the renovation</a:t>
            </a:r>
            <a:endParaRPr lang="el-GR" sz="2400" b="0" strike="noStrike" spc="-1">
              <a:solidFill>
                <a:srgbClr val="000000"/>
              </a:solidFill>
              <a:latin typeface="Arial"/>
            </a:endParaRPr>
          </a:p>
          <a:p>
            <a:pPr>
              <a:lnSpc>
                <a:spcPct val="115000"/>
              </a:lnSpc>
              <a:spcBef>
                <a:spcPts val="1599"/>
              </a:spcBef>
            </a:pPr>
            <a:r>
              <a:rPr lang="el-GR" sz="2400" b="0" strike="noStrike" spc="-1">
                <a:solidFill>
                  <a:srgbClr val="000000"/>
                </a:solidFill>
                <a:latin typeface="Palatino Linotype"/>
                <a:ea typeface="Palatino Linotype"/>
              </a:rPr>
              <a:t>of the monastery in 1852 is inscribed.</a:t>
            </a:r>
            <a:endParaRPr lang="el-GR" sz="2400" b="0" strike="noStrike" spc="-1">
              <a:solidFill>
                <a:srgbClr val="000000"/>
              </a:solidFill>
              <a:latin typeface="Arial"/>
            </a:endParaRPr>
          </a:p>
          <a:p>
            <a:pPr>
              <a:lnSpc>
                <a:spcPct val="115000"/>
              </a:lnSpc>
              <a:spcBef>
                <a:spcPts val="1599"/>
              </a:spcBef>
              <a:spcAft>
                <a:spcPts val="1599"/>
              </a:spcAft>
            </a:pPr>
            <a:endParaRPr lang="el-GR" sz="2400" b="0" strike="noStrike" spc="-1">
              <a:solidFill>
                <a:srgbClr val="000000"/>
              </a:solidFill>
              <a:latin typeface="Arial"/>
            </a:endParaRPr>
          </a:p>
        </p:txBody>
      </p:sp>
      <p:pic>
        <p:nvPicPr>
          <p:cNvPr id="91" name="Google Shape;86;p17"/>
          <p:cNvPicPr/>
          <p:nvPr/>
        </p:nvPicPr>
        <p:blipFill>
          <a:blip r:embed="rId2"/>
          <a:stretch/>
        </p:blipFill>
        <p:spPr>
          <a:xfrm>
            <a:off x="5536800" y="2088000"/>
            <a:ext cx="3319200" cy="29912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226080" y="230040"/>
            <a:ext cx="8917560" cy="623160"/>
          </a:xfrm>
          <a:prstGeom prst="rect">
            <a:avLst/>
          </a:prstGeom>
          <a:noFill/>
          <a:ln>
            <a:noFill/>
          </a:ln>
        </p:spPr>
        <p:txBody>
          <a:bodyPr tIns="91440" bIns="91440"/>
          <a:lstStyle/>
          <a:p>
            <a:pPr>
              <a:lnSpc>
                <a:spcPct val="100000"/>
              </a:lnSpc>
            </a:pPr>
            <a:r>
              <a:rPr lang="el-GR" sz="3000" b="1" strike="noStrike" spc="-1">
                <a:solidFill>
                  <a:srgbClr val="000000"/>
                </a:solidFill>
                <a:latin typeface="Palatino Linotype"/>
                <a:ea typeface="Palatino Linotype"/>
              </a:rPr>
              <a:t>The exterior</a:t>
            </a:r>
            <a:endParaRPr lang="el-GR" sz="3000" b="0" strike="noStrike" spc="-1">
              <a:solidFill>
                <a:srgbClr val="000000"/>
              </a:solidFill>
              <a:latin typeface="Arial"/>
            </a:endParaRPr>
          </a:p>
        </p:txBody>
      </p:sp>
      <p:sp>
        <p:nvSpPr>
          <p:cNvPr id="93" name="TextShape 2"/>
          <p:cNvSpPr txBox="1"/>
          <p:nvPr/>
        </p:nvSpPr>
        <p:spPr>
          <a:xfrm>
            <a:off x="311760" y="1297800"/>
            <a:ext cx="8520120" cy="3270960"/>
          </a:xfrm>
          <a:prstGeom prst="rect">
            <a:avLst/>
          </a:prstGeom>
          <a:noFill/>
          <a:ln>
            <a:noFill/>
          </a:ln>
        </p:spPr>
        <p:txBody>
          <a:bodyPr tIns="91440" bIns="91440"/>
          <a:lstStyle/>
          <a:p>
            <a:pPr>
              <a:lnSpc>
                <a:spcPct val="115000"/>
              </a:lnSpc>
            </a:pPr>
            <a:endParaRPr lang="el-GR" sz="1400" b="0" strike="noStrike" spc="-1">
              <a:solidFill>
                <a:srgbClr val="000000"/>
              </a:solidFill>
              <a:latin typeface="Arial"/>
            </a:endParaRPr>
          </a:p>
          <a:p>
            <a:pPr>
              <a:lnSpc>
                <a:spcPct val="115000"/>
              </a:lnSpc>
              <a:spcBef>
                <a:spcPts val="1599"/>
              </a:spcBef>
            </a:pPr>
            <a:r>
              <a:rPr lang="el-GR" sz="2400" b="0" strike="noStrike" spc="-1">
                <a:solidFill>
                  <a:srgbClr val="000000"/>
                </a:solidFill>
                <a:latin typeface="Palatino Linotype"/>
                <a:ea typeface="Palatino Linotype"/>
              </a:rPr>
              <a:t>The bell tower is built in 1908 in a </a:t>
            </a:r>
            <a:endParaRPr lang="el-GR" sz="2400" b="0" strike="noStrike" spc="-1">
              <a:solidFill>
                <a:srgbClr val="000000"/>
              </a:solidFill>
              <a:latin typeface="Arial"/>
            </a:endParaRPr>
          </a:p>
          <a:p>
            <a:pPr>
              <a:lnSpc>
                <a:spcPct val="115000"/>
              </a:lnSpc>
              <a:spcBef>
                <a:spcPts val="1599"/>
              </a:spcBef>
            </a:pPr>
            <a:r>
              <a:rPr lang="el-GR" sz="2400" b="0" strike="noStrike" spc="-1">
                <a:solidFill>
                  <a:srgbClr val="000000"/>
                </a:solidFill>
                <a:latin typeface="Palatino Linotype"/>
                <a:ea typeface="Palatino Linotype"/>
              </a:rPr>
              <a:t>prominent position on the western part </a:t>
            </a:r>
            <a:endParaRPr lang="el-GR" sz="2400" b="0" strike="noStrike" spc="-1">
              <a:solidFill>
                <a:srgbClr val="000000"/>
              </a:solidFill>
              <a:latin typeface="Arial"/>
            </a:endParaRPr>
          </a:p>
          <a:p>
            <a:pPr>
              <a:lnSpc>
                <a:spcPct val="115000"/>
              </a:lnSpc>
              <a:spcBef>
                <a:spcPts val="1599"/>
              </a:spcBef>
            </a:pPr>
            <a:r>
              <a:rPr lang="el-GR" sz="2400" b="0" strike="noStrike" spc="-1">
                <a:solidFill>
                  <a:srgbClr val="000000"/>
                </a:solidFill>
                <a:latin typeface="Palatino Linotype"/>
                <a:ea typeface="Palatino Linotype"/>
              </a:rPr>
              <a:t>of the monastery.</a:t>
            </a:r>
            <a:endParaRPr lang="el-GR" sz="2400" b="0" strike="noStrike" spc="-1">
              <a:solidFill>
                <a:srgbClr val="000000"/>
              </a:solidFill>
              <a:latin typeface="Arial"/>
            </a:endParaRPr>
          </a:p>
          <a:p>
            <a:pPr>
              <a:lnSpc>
                <a:spcPct val="115000"/>
              </a:lnSpc>
              <a:spcBef>
                <a:spcPts val="1599"/>
              </a:spcBef>
              <a:spcAft>
                <a:spcPts val="1599"/>
              </a:spcAft>
            </a:pPr>
            <a:endParaRPr lang="el-GR" sz="2400" b="0" strike="noStrike" spc="-1">
              <a:solidFill>
                <a:srgbClr val="000000"/>
              </a:solidFill>
              <a:latin typeface="Arial"/>
            </a:endParaRPr>
          </a:p>
        </p:txBody>
      </p:sp>
      <p:pic>
        <p:nvPicPr>
          <p:cNvPr id="94" name="Google Shape;93;p18"/>
          <p:cNvPicPr/>
          <p:nvPr/>
        </p:nvPicPr>
        <p:blipFill>
          <a:blip r:embed="rId2"/>
          <a:stretch/>
        </p:blipFill>
        <p:spPr>
          <a:xfrm>
            <a:off x="5762520" y="770760"/>
            <a:ext cx="2273760" cy="41792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311400" y="133560"/>
            <a:ext cx="8831880" cy="677160"/>
          </a:xfrm>
          <a:prstGeom prst="rect">
            <a:avLst/>
          </a:prstGeom>
          <a:noFill/>
          <a:ln>
            <a:noFill/>
          </a:ln>
        </p:spPr>
        <p:txBody>
          <a:bodyPr tIns="91440" bIns="91440"/>
          <a:lstStyle/>
          <a:p>
            <a:pPr>
              <a:lnSpc>
                <a:spcPct val="100000"/>
              </a:lnSpc>
            </a:pPr>
            <a:r>
              <a:rPr lang="el-GR" sz="3000" b="1" strike="noStrike" spc="-1">
                <a:solidFill>
                  <a:srgbClr val="000000"/>
                </a:solidFill>
                <a:latin typeface="Palatino Linotype"/>
                <a:ea typeface="Palatino Linotype"/>
              </a:rPr>
              <a:t>The interior</a:t>
            </a:r>
            <a:endParaRPr lang="el-GR" sz="3000" b="0" strike="noStrike" spc="-1">
              <a:solidFill>
                <a:srgbClr val="000000"/>
              </a:solidFill>
              <a:latin typeface="Arial"/>
            </a:endParaRPr>
          </a:p>
        </p:txBody>
      </p:sp>
      <p:sp>
        <p:nvSpPr>
          <p:cNvPr id="96" name="TextShape 2"/>
          <p:cNvSpPr txBox="1"/>
          <p:nvPr/>
        </p:nvSpPr>
        <p:spPr>
          <a:xfrm>
            <a:off x="203760" y="1152360"/>
            <a:ext cx="8939880" cy="3990600"/>
          </a:xfrm>
          <a:prstGeom prst="rect">
            <a:avLst/>
          </a:prstGeom>
          <a:noFill/>
          <a:ln>
            <a:noFill/>
          </a:ln>
        </p:spPr>
        <p:txBody>
          <a:bodyPr tIns="91440" bIns="91440"/>
          <a:lstStyle/>
          <a:p>
            <a:pPr>
              <a:lnSpc>
                <a:spcPct val="115000"/>
              </a:lnSpc>
            </a:pPr>
            <a:r>
              <a:rPr lang="el-GR" sz="2400" b="0" strike="noStrike" spc="-1">
                <a:solidFill>
                  <a:srgbClr val="000000"/>
                </a:solidFill>
                <a:latin typeface="Palatino Linotype"/>
                <a:ea typeface="Palatino Linotype"/>
              </a:rPr>
              <a:t>  The cathedral of the monastery, three aisled basilica is divided into narthex, the main temple and the sanctuary. The first one lacks iconographies as well as the two last mentioned are full of ruined murals dating back to 1878.</a:t>
            </a:r>
            <a:endParaRPr lang="el-GR" sz="2400" b="0" strike="noStrike" spc="-1">
              <a:solidFill>
                <a:srgbClr val="000000"/>
              </a:solidFill>
              <a:latin typeface="Arial"/>
            </a:endParaRPr>
          </a:p>
          <a:p>
            <a:pPr>
              <a:lnSpc>
                <a:spcPct val="115000"/>
              </a:lnSpc>
              <a:spcBef>
                <a:spcPts val="1599"/>
              </a:spcBef>
              <a:spcAft>
                <a:spcPts val="1599"/>
              </a:spcAft>
            </a:pPr>
            <a:r>
              <a:rPr lang="el-GR" sz="2400" b="0" strike="noStrike" spc="-1">
                <a:solidFill>
                  <a:srgbClr val="000000"/>
                </a:solidFill>
                <a:latin typeface="Palatino Linotype"/>
                <a:ea typeface="Palatino Linotype"/>
              </a:rPr>
              <a:t>  The narthex is seperated from the main temple with an old trellis, while the main temple with two rows of three pillars in three aisles.</a:t>
            </a:r>
            <a:endParaRPr lang="el-GR" sz="2400" b="0" strike="noStrike" spc="-1">
              <a:solidFill>
                <a:srgbClr val="000000"/>
              </a:solidFill>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311760" y="198000"/>
            <a:ext cx="8520120" cy="623160"/>
          </a:xfrm>
          <a:prstGeom prst="rect">
            <a:avLst/>
          </a:prstGeom>
          <a:noFill/>
          <a:ln>
            <a:noFill/>
          </a:ln>
        </p:spPr>
        <p:txBody>
          <a:bodyPr tIns="91440" bIns="91440"/>
          <a:lstStyle/>
          <a:p>
            <a:pPr>
              <a:lnSpc>
                <a:spcPct val="100000"/>
              </a:lnSpc>
            </a:pPr>
            <a:r>
              <a:rPr lang="el-GR" sz="3000" b="1" strike="noStrike" spc="-1">
                <a:solidFill>
                  <a:srgbClr val="000000"/>
                </a:solidFill>
                <a:latin typeface="Palatino Linotype"/>
                <a:ea typeface="Palatino Linotype"/>
              </a:rPr>
              <a:t>The interior</a:t>
            </a:r>
            <a:endParaRPr lang="el-GR" sz="3000" b="0" strike="noStrike" spc="-1">
              <a:solidFill>
                <a:srgbClr val="000000"/>
              </a:solidFill>
              <a:latin typeface="Arial"/>
            </a:endParaRPr>
          </a:p>
        </p:txBody>
      </p:sp>
      <p:sp>
        <p:nvSpPr>
          <p:cNvPr id="98" name="TextShape 2"/>
          <p:cNvSpPr txBox="1"/>
          <p:nvPr/>
        </p:nvSpPr>
        <p:spPr>
          <a:xfrm>
            <a:off x="311760" y="1152360"/>
            <a:ext cx="8831880" cy="3990600"/>
          </a:xfrm>
          <a:prstGeom prst="rect">
            <a:avLst/>
          </a:prstGeom>
          <a:noFill/>
          <a:ln>
            <a:noFill/>
          </a:ln>
        </p:spPr>
        <p:txBody>
          <a:bodyPr tIns="91440" bIns="91440"/>
          <a:lstStyle/>
          <a:p>
            <a:pPr>
              <a:lnSpc>
                <a:spcPct val="115000"/>
              </a:lnSpc>
            </a:pPr>
            <a:r>
              <a:rPr lang="el-GR" sz="2400" b="0" strike="noStrike" spc="-1" dirty="0" err="1">
                <a:solidFill>
                  <a:srgbClr val="000000"/>
                </a:solidFill>
                <a:latin typeface="Palatino Linotype"/>
                <a:ea typeface="Palatino Linotype"/>
              </a:rPr>
              <a:t>There</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are</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nine</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domes</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in</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total</a:t>
            </a:r>
            <a:r>
              <a:rPr lang="el-GR" sz="2400" b="0" strike="noStrike" spc="-1" dirty="0">
                <a:solidFill>
                  <a:srgbClr val="000000"/>
                </a:solidFill>
                <a:latin typeface="Palatino Linotype"/>
                <a:ea typeface="Palatino Linotype"/>
              </a:rPr>
              <a:t>:</a:t>
            </a:r>
            <a:endParaRPr lang="el-GR" sz="2400" b="0" strike="noStrike" spc="-1" dirty="0">
              <a:solidFill>
                <a:srgbClr val="000000"/>
              </a:solidFill>
              <a:latin typeface="Arial"/>
            </a:endParaRPr>
          </a:p>
          <a:p>
            <a:pPr marL="457200" indent="-380520">
              <a:lnSpc>
                <a:spcPct val="115000"/>
              </a:lnSpc>
              <a:spcBef>
                <a:spcPts val="1599"/>
              </a:spcBef>
              <a:buClr>
                <a:srgbClr val="000000"/>
              </a:buClr>
              <a:buFont typeface="Palatino Linotype"/>
              <a:buChar char="●"/>
            </a:pPr>
            <a:r>
              <a:rPr lang="el-GR" sz="2400" b="0" strike="noStrike" spc="-1" dirty="0" err="1">
                <a:solidFill>
                  <a:srgbClr val="000000"/>
                </a:solidFill>
                <a:latin typeface="Palatino Linotype"/>
                <a:ea typeface="Palatino Linotype"/>
              </a:rPr>
              <a:t>Three</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inner</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domes</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on</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the</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roof</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of</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the</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narthex</a:t>
            </a:r>
            <a:endParaRPr lang="el-GR" sz="2400" b="0" strike="noStrike" spc="-1" dirty="0">
              <a:solidFill>
                <a:srgbClr val="000000"/>
              </a:solidFill>
              <a:latin typeface="Arial"/>
            </a:endParaRPr>
          </a:p>
          <a:p>
            <a:pPr marL="457200" indent="-380520">
              <a:lnSpc>
                <a:spcPct val="115000"/>
              </a:lnSpc>
              <a:buClr>
                <a:srgbClr val="000000"/>
              </a:buClr>
              <a:buFont typeface="Palatino Linotype"/>
              <a:buChar char="●"/>
            </a:pPr>
            <a:r>
              <a:rPr lang="el-GR" sz="2400" b="0" strike="noStrike" spc="-1" dirty="0" err="1">
                <a:solidFill>
                  <a:srgbClr val="000000"/>
                </a:solidFill>
                <a:latin typeface="Palatino Linotype"/>
                <a:ea typeface="Palatino Linotype"/>
              </a:rPr>
              <a:t>Four</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inner</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domes</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on</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the</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roof</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of</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the</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main</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temple</a:t>
            </a:r>
            <a:endParaRPr lang="el-GR" sz="2400" b="0" strike="noStrike" spc="-1" dirty="0">
              <a:solidFill>
                <a:srgbClr val="000000"/>
              </a:solidFill>
              <a:latin typeface="Arial"/>
            </a:endParaRPr>
          </a:p>
          <a:p>
            <a:pPr marL="457200" indent="-380520">
              <a:lnSpc>
                <a:spcPct val="115000"/>
              </a:lnSpc>
              <a:buClr>
                <a:srgbClr val="000000"/>
              </a:buClr>
              <a:buFont typeface="Palatino Linotype"/>
              <a:buChar char="●"/>
            </a:pPr>
            <a:r>
              <a:rPr lang="el-GR" sz="2400" b="0" strike="noStrike" spc="-1" dirty="0" err="1">
                <a:solidFill>
                  <a:srgbClr val="000000"/>
                </a:solidFill>
                <a:latin typeface="Palatino Linotype"/>
                <a:ea typeface="Palatino Linotype"/>
              </a:rPr>
              <a:t>Two</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big</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domes</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in</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the</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main</a:t>
            </a:r>
            <a:r>
              <a:rPr lang="el-GR" sz="2400" b="0" strike="noStrike" spc="-1" dirty="0">
                <a:solidFill>
                  <a:srgbClr val="000000"/>
                </a:solidFill>
                <a:latin typeface="Palatino Linotype"/>
                <a:ea typeface="Palatino Linotype"/>
              </a:rPr>
              <a:t> </a:t>
            </a:r>
            <a:r>
              <a:rPr lang="el-GR" sz="2400" b="0" strike="noStrike" spc="-1" dirty="0" err="1">
                <a:solidFill>
                  <a:srgbClr val="000000"/>
                </a:solidFill>
                <a:latin typeface="Palatino Linotype"/>
                <a:ea typeface="Palatino Linotype"/>
              </a:rPr>
              <a:t>aisle</a:t>
            </a:r>
            <a:endParaRPr lang="el-GR" sz="2400" b="0" strike="noStrike" spc="-1" dirty="0">
              <a:solidFill>
                <a:srgbClr val="000000"/>
              </a:solidFill>
              <a:latin typeface="Arial"/>
            </a:endParaRPr>
          </a:p>
        </p:txBody>
      </p:sp>
      <p:pic>
        <p:nvPicPr>
          <p:cNvPr id="4" name="3 - Εικόνα" descr="troulos1.jpg"/>
          <p:cNvPicPr>
            <a:picLocks noChangeAspect="1"/>
          </p:cNvPicPr>
          <p:nvPr/>
        </p:nvPicPr>
        <p:blipFill>
          <a:blip r:embed="rId2" cstate="print"/>
          <a:stretch>
            <a:fillRect/>
          </a:stretch>
        </p:blipFill>
        <p:spPr>
          <a:xfrm>
            <a:off x="6923692" y="3358547"/>
            <a:ext cx="2220308" cy="1784953"/>
          </a:xfrm>
          <a:prstGeom prst="rect">
            <a:avLst/>
          </a:prstGeom>
        </p:spPr>
      </p:pic>
      <p:pic>
        <p:nvPicPr>
          <p:cNvPr id="5" name="4 - Εικόνα" descr="troulos2.jpg"/>
          <p:cNvPicPr>
            <a:picLocks noChangeAspect="1"/>
          </p:cNvPicPr>
          <p:nvPr/>
        </p:nvPicPr>
        <p:blipFill>
          <a:blip r:embed="rId3" cstate="print"/>
          <a:stretch>
            <a:fillRect/>
          </a:stretch>
        </p:blipFill>
        <p:spPr>
          <a:xfrm>
            <a:off x="0" y="3253984"/>
            <a:ext cx="2286649" cy="1889516"/>
          </a:xfrm>
          <a:prstGeom prst="rect">
            <a:avLst/>
          </a:prstGeom>
        </p:spPr>
      </p:pic>
      <p:pic>
        <p:nvPicPr>
          <p:cNvPr id="6" name="5 - Εικόνα" descr="troulos3.jpg"/>
          <p:cNvPicPr>
            <a:picLocks noChangeAspect="1"/>
          </p:cNvPicPr>
          <p:nvPr/>
        </p:nvPicPr>
        <p:blipFill>
          <a:blip r:embed="rId4" cstate="print"/>
          <a:stretch>
            <a:fillRect/>
          </a:stretch>
        </p:blipFill>
        <p:spPr>
          <a:xfrm>
            <a:off x="3428992" y="3146094"/>
            <a:ext cx="2143140" cy="1997406"/>
          </a:xfrm>
          <a:prstGeom prst="rect">
            <a:avLst/>
          </a:prstGeom>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311760" y="219600"/>
            <a:ext cx="8520120" cy="623160"/>
          </a:xfrm>
          <a:prstGeom prst="rect">
            <a:avLst/>
          </a:prstGeom>
          <a:noFill/>
          <a:ln>
            <a:noFill/>
          </a:ln>
        </p:spPr>
        <p:txBody>
          <a:bodyPr tIns="91440" bIns="91440"/>
          <a:lstStyle/>
          <a:p>
            <a:pPr>
              <a:lnSpc>
                <a:spcPct val="100000"/>
              </a:lnSpc>
            </a:pPr>
            <a:r>
              <a:rPr lang="el-GR" sz="3000" b="1" strike="noStrike" spc="-1">
                <a:solidFill>
                  <a:srgbClr val="000000"/>
                </a:solidFill>
                <a:latin typeface="Raleway"/>
                <a:ea typeface="Raleway"/>
              </a:rPr>
              <a:t>The interior</a:t>
            </a:r>
            <a:r>
              <a:t/>
            </a:r>
            <a:br/>
            <a:endParaRPr lang="el-GR" sz="3000" b="0" strike="noStrike" spc="-1">
              <a:solidFill>
                <a:srgbClr val="000000"/>
              </a:solidFill>
              <a:latin typeface="Arial"/>
            </a:endParaRPr>
          </a:p>
        </p:txBody>
      </p:sp>
      <p:sp>
        <p:nvSpPr>
          <p:cNvPr id="100" name="TextShape 2"/>
          <p:cNvSpPr txBox="1"/>
          <p:nvPr/>
        </p:nvSpPr>
        <p:spPr>
          <a:xfrm>
            <a:off x="311760" y="1152360"/>
            <a:ext cx="8831880" cy="3990600"/>
          </a:xfrm>
          <a:prstGeom prst="rect">
            <a:avLst/>
          </a:prstGeom>
          <a:noFill/>
          <a:ln>
            <a:noFill/>
          </a:ln>
        </p:spPr>
        <p:txBody>
          <a:bodyPr tIns="91440" bIns="91440"/>
          <a:lstStyle/>
          <a:p>
            <a:pPr>
              <a:lnSpc>
                <a:spcPct val="115000"/>
              </a:lnSpc>
            </a:pPr>
            <a:r>
              <a:rPr lang="el-GR" sz="2400" b="0" strike="noStrike" spc="-1">
                <a:solidFill>
                  <a:srgbClr val="000000"/>
                </a:solidFill>
                <a:latin typeface="Palatino Linotype"/>
                <a:ea typeface="Palatino Linotype"/>
              </a:rPr>
              <a:t>  The iconostasis of the church is made of carved marble and is full of Despotic icons. All of them are painted on a canvas.</a:t>
            </a:r>
            <a:endParaRPr lang="el-GR" sz="2400" b="0" strike="noStrike" spc="-1">
              <a:solidFill>
                <a:srgbClr val="000000"/>
              </a:solidFill>
              <a:latin typeface="Arial"/>
            </a:endParaRPr>
          </a:p>
          <a:p>
            <a:pPr>
              <a:lnSpc>
                <a:spcPct val="115000"/>
              </a:lnSpc>
              <a:spcBef>
                <a:spcPts val="1599"/>
              </a:spcBef>
              <a:spcAft>
                <a:spcPts val="1599"/>
              </a:spcAft>
            </a:pPr>
            <a:r>
              <a:rPr lang="el-GR" sz="2400" b="0" strike="noStrike" spc="-1">
                <a:solidFill>
                  <a:srgbClr val="000000"/>
                </a:solidFill>
                <a:latin typeface="Palatino Linotype"/>
                <a:ea typeface="Palatino Linotype"/>
              </a:rPr>
              <a:t>  The ambo as well as the Despotic throne are finely carved on wood.</a:t>
            </a:r>
            <a:endParaRPr lang="el-GR" sz="2400" b="0" strike="noStrike" spc="-1">
              <a:solidFill>
                <a:srgbClr val="000000"/>
              </a:solidFill>
              <a:latin typeface="Arial"/>
            </a:endParaRPr>
          </a:p>
        </p:txBody>
      </p:sp>
      <p:pic>
        <p:nvPicPr>
          <p:cNvPr id="9" name="8 - Εικόνα" descr="DSC00559.JPG"/>
          <p:cNvPicPr>
            <a:picLocks noChangeAspect="1"/>
          </p:cNvPicPr>
          <p:nvPr/>
        </p:nvPicPr>
        <p:blipFill>
          <a:blip r:embed="rId2" cstate="print"/>
          <a:stretch>
            <a:fillRect/>
          </a:stretch>
        </p:blipFill>
        <p:spPr>
          <a:xfrm>
            <a:off x="5418932" y="2666726"/>
            <a:ext cx="3725068" cy="2476774"/>
          </a:xfrm>
          <a:prstGeom prst="rect">
            <a:avLst/>
          </a:prstGeom>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TotalTime>
  <Words>406</Words>
  <Application>LibreOffice/6.1.0.3$Windows_x86 LibreOffice_project/efb621ed25068d70781dc026f7e9c5187a4decd1</Application>
  <PresentationFormat>Προβολή στην οθόνη (16:9)</PresentationFormat>
  <Paragraphs>59</Paragraphs>
  <Slides>13</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13</vt:i4>
      </vt:variant>
    </vt:vector>
  </HeadingPairs>
  <TitlesOfParts>
    <vt:vector size="15" baseType="lpstr">
      <vt:lpstr>Office Theme</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subject/>
  <dc:creator/>
  <dc:description/>
  <cp:lastModifiedBy>user</cp:lastModifiedBy>
  <cp:revision>7</cp:revision>
  <dcterms:modified xsi:type="dcterms:W3CDTF">2021-10-02T08:30:18Z</dcterms:modified>
  <dc:language>el-GR</dc:language>
</cp:coreProperties>
</file>