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60" r:id="rId5"/>
    <p:sldId id="261" r:id="rId6"/>
    <p:sldId id="262" r:id="rId7"/>
    <p:sldId id="263" r:id="rId8"/>
    <p:sldId id="264" r:id="rId9"/>
    <p:sldId id="265" r:id="rId10"/>
  </p:sldIdLst>
  <p:sldSz cx="9144000" cy="5143500" type="screen16x9"/>
  <p:notesSz cx="6858000" cy="9144000"/>
  <p:embeddedFontLst>
    <p:embeddedFont>
      <p:font typeface="Roboto"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5" d="100"/>
          <a:sy n="65" d="100"/>
        </p:scale>
        <p:origin x="-102" y="-13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59d6569b0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59d6569b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59d6569b0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59d6569b0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9d6569b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9d6569b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2c687f19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2c687f19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2c687f19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2c687f19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2c687f19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2c687f19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2c687f19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2c687f19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2c687f197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2c687f19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2c687f19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2c687f19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0" y="0"/>
            <a:ext cx="9144000" cy="13701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4000">
                <a:solidFill>
                  <a:srgbClr val="000000"/>
                </a:solidFill>
                <a:latin typeface="Arial"/>
                <a:ea typeface="Arial"/>
                <a:cs typeface="Arial"/>
                <a:sym typeface="Arial"/>
              </a:rPr>
              <a:t>Church of the Dormition of the Virgin Mary (Panagia-Kastri)</a:t>
            </a:r>
            <a:endParaRPr sz="4000"/>
          </a:p>
        </p:txBody>
      </p:sp>
      <p:sp>
        <p:nvSpPr>
          <p:cNvPr id="68" name="Google Shape;68;p13"/>
          <p:cNvSpPr txBox="1">
            <a:spLocks noGrp="1"/>
          </p:cNvSpPr>
          <p:nvPr>
            <p:ph type="subTitle" idx="1"/>
          </p:nvPr>
        </p:nvSpPr>
        <p:spPr>
          <a:xfrm>
            <a:off x="0" y="1370100"/>
            <a:ext cx="9144000" cy="37734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p>
        </p:txBody>
      </p:sp>
      <p:pic>
        <p:nvPicPr>
          <p:cNvPr id="69" name="Google Shape;69;p13"/>
          <p:cNvPicPr preferRelativeResize="0"/>
          <p:nvPr/>
        </p:nvPicPr>
        <p:blipFill>
          <a:blip r:embed="rId3">
            <a:alphaModFix/>
          </a:blip>
          <a:stretch>
            <a:fillRect/>
          </a:stretch>
        </p:blipFill>
        <p:spPr>
          <a:xfrm>
            <a:off x="0" y="1370100"/>
            <a:ext cx="9144000" cy="377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0" y="0"/>
            <a:ext cx="4572000" cy="138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000"/>
              <a:t>Church of Panagia-Kastri</a:t>
            </a:r>
            <a:endParaRPr sz="4000"/>
          </a:p>
        </p:txBody>
      </p:sp>
      <p:sp>
        <p:nvSpPr>
          <p:cNvPr id="75" name="Google Shape;75;p14"/>
          <p:cNvSpPr txBox="1">
            <a:spLocks noGrp="1"/>
          </p:cNvSpPr>
          <p:nvPr>
            <p:ph type="subTitle" idx="1"/>
          </p:nvPr>
        </p:nvSpPr>
        <p:spPr>
          <a:xfrm>
            <a:off x="0" y="1558500"/>
            <a:ext cx="4572000" cy="3585000"/>
          </a:xfrm>
          <a:prstGeom prst="rect">
            <a:avLst/>
          </a:prstGeom>
        </p:spPr>
        <p:txBody>
          <a:bodyPr spcFirstLastPara="1" wrap="square" lIns="91425" tIns="91425" rIns="91425" bIns="91425" anchor="t" anchorCtr="0">
            <a:noAutofit/>
          </a:bodyPr>
          <a:lstStyle/>
          <a:p>
            <a:pPr marL="0" lvl="0" indent="0" algn="l"/>
            <a:r>
              <a:rPr lang="en-GB" sz="2200" dirty="0"/>
              <a:t>In the small hill of </a:t>
            </a:r>
            <a:r>
              <a:rPr lang="en-GB" sz="2200" dirty="0" err="1"/>
              <a:t>Kastri</a:t>
            </a:r>
            <a:r>
              <a:rPr lang="en-GB" sz="2200" dirty="0"/>
              <a:t>, in the south of </a:t>
            </a:r>
            <a:r>
              <a:rPr lang="en-GB" sz="2200" dirty="0" err="1"/>
              <a:t>Rizovouni</a:t>
            </a:r>
            <a:r>
              <a:rPr lang="en-GB" sz="2200" dirty="0"/>
              <a:t> village, there are ruins of an unknown ancient city belonging to the ancient </a:t>
            </a:r>
            <a:r>
              <a:rPr lang="en-GB" sz="2200" dirty="0" err="1" smtClean="0"/>
              <a:t>Phylaki</a:t>
            </a:r>
            <a:r>
              <a:rPr lang="en-GB" sz="2200" dirty="0" smtClean="0"/>
              <a:t> in the 8</a:t>
            </a:r>
            <a:r>
              <a:rPr lang="en-GB" sz="2200" baseline="30000" dirty="0" smtClean="0"/>
              <a:t>th</a:t>
            </a:r>
            <a:r>
              <a:rPr lang="en-GB" sz="2200" dirty="0" smtClean="0"/>
              <a:t> century</a:t>
            </a:r>
            <a:r>
              <a:rPr lang="en-GB" sz="2200" dirty="0" smtClean="0"/>
              <a:t>. It was surrounded by a polygonal wall, whose parts are preserved until now. It was 1,400m long and dates back to the 7th - 6th century BC.</a:t>
            </a:r>
            <a:endParaRPr sz="2200"/>
          </a:p>
        </p:txBody>
      </p:sp>
      <p:sp>
        <p:nvSpPr>
          <p:cNvPr id="76" name="Google Shape;76;p14"/>
          <p:cNvSpPr txBox="1">
            <a:spLocks noGrp="1"/>
          </p:cNvSpPr>
          <p:nvPr>
            <p:ph type="body" idx="2"/>
          </p:nvPr>
        </p:nvSpPr>
        <p:spPr>
          <a:xfrm>
            <a:off x="4572000" y="0"/>
            <a:ext cx="4572000" cy="51435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77" name="Google Shape;77;p14"/>
          <p:cNvPicPr preferRelativeResize="0"/>
          <p:nvPr/>
        </p:nvPicPr>
        <p:blipFill>
          <a:blip r:embed="rId3">
            <a:alphaModFix/>
          </a:blip>
          <a:stretch>
            <a:fillRect/>
          </a:stretch>
        </p:blipFill>
        <p:spPr>
          <a:xfrm>
            <a:off x="4509525" y="0"/>
            <a:ext cx="4634473"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14400" y="0"/>
            <a:ext cx="4614900" cy="135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000"/>
              <a:t>Church of Panagia-Kastri</a:t>
            </a:r>
            <a:endParaRPr sz="4000">
              <a:solidFill>
                <a:srgbClr val="000000"/>
              </a:solidFill>
            </a:endParaRPr>
          </a:p>
        </p:txBody>
      </p:sp>
      <p:sp>
        <p:nvSpPr>
          <p:cNvPr id="83" name="Google Shape;83;p15"/>
          <p:cNvSpPr txBox="1">
            <a:spLocks noGrp="1"/>
          </p:cNvSpPr>
          <p:nvPr>
            <p:ph type="subTitle" idx="1"/>
          </p:nvPr>
        </p:nvSpPr>
        <p:spPr>
          <a:xfrm>
            <a:off x="0" y="1492500"/>
            <a:ext cx="4509600" cy="36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t>The ancient town was destroyed by the Roman </a:t>
            </a:r>
            <a:r>
              <a:rPr lang="en-GB" sz="2200" dirty="0" smtClean="0"/>
              <a:t>General</a:t>
            </a:r>
            <a:r>
              <a:rPr lang="en-GB" sz="2200" dirty="0"/>
              <a:t>, Emilio Paul (167 BC), but its walls were reconstructed by Justinian (527-565 BC) in order to protect the inhabitants. </a:t>
            </a:r>
            <a:endParaRPr sz="2200"/>
          </a:p>
        </p:txBody>
      </p:sp>
      <p:sp>
        <p:nvSpPr>
          <p:cNvPr id="84" name="Google Shape;84;p15"/>
          <p:cNvSpPr txBox="1">
            <a:spLocks noGrp="1"/>
          </p:cNvSpPr>
          <p:nvPr>
            <p:ph type="body" idx="2"/>
          </p:nvPr>
        </p:nvSpPr>
        <p:spPr>
          <a:xfrm>
            <a:off x="4572000" y="0"/>
            <a:ext cx="4600500" cy="51435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85" name="Google Shape;85;p15"/>
          <p:cNvPicPr preferRelativeResize="0"/>
          <p:nvPr/>
        </p:nvPicPr>
        <p:blipFill>
          <a:blip r:embed="rId3">
            <a:alphaModFix/>
          </a:blip>
          <a:stretch>
            <a:fillRect/>
          </a:stretch>
        </p:blipFill>
        <p:spPr>
          <a:xfrm>
            <a:off x="4509525" y="0"/>
            <a:ext cx="4662976"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0" y="0"/>
            <a:ext cx="9144000" cy="113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000">
                <a:solidFill>
                  <a:srgbClr val="000000"/>
                </a:solidFill>
              </a:rPr>
              <a:t>Church of Panagia-Kastri</a:t>
            </a:r>
            <a:endParaRPr sz="4000">
              <a:solidFill>
                <a:srgbClr val="000000"/>
              </a:solidFill>
            </a:endParaRPr>
          </a:p>
        </p:txBody>
      </p:sp>
      <p:sp>
        <p:nvSpPr>
          <p:cNvPr id="100" name="Google Shape;100;p17"/>
          <p:cNvSpPr txBox="1">
            <a:spLocks noGrp="1"/>
          </p:cNvSpPr>
          <p:nvPr>
            <p:ph type="body" idx="1"/>
          </p:nvPr>
        </p:nvSpPr>
        <p:spPr>
          <a:xfrm>
            <a:off x="0" y="2104650"/>
            <a:ext cx="9144000" cy="3039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2200" dirty="0"/>
              <a:t>In 1045 or 1095 a small Christian temple was built on the </a:t>
            </a:r>
            <a:r>
              <a:rPr lang="en-GB" sz="2200" dirty="0" err="1"/>
              <a:t>Akropolis</a:t>
            </a:r>
            <a:r>
              <a:rPr lang="en-GB" sz="2200" dirty="0"/>
              <a:t> of </a:t>
            </a:r>
            <a:r>
              <a:rPr lang="en-GB" sz="2200" dirty="0" err="1"/>
              <a:t>Kastri</a:t>
            </a:r>
            <a:r>
              <a:rPr lang="en-GB" sz="2200" dirty="0"/>
              <a:t> and in the north side of the hill, on the ruins of the pagan temple. Later in 1670 the Virgin Mary monastery was built on the ruins of the Christian temple. The cells of the monastery are in  the west part of the cathedral, which are built on </a:t>
            </a:r>
            <a:r>
              <a:rPr lang="en-GB" sz="2200" dirty="0" smtClean="0"/>
              <a:t>a ‘’ Γ’’ </a:t>
            </a:r>
            <a:r>
              <a:rPr lang="en-GB" sz="2200" dirty="0"/>
              <a:t>shape in the mid of 19th century. They were bombed during the 2nd World War and have been destroyed since then. </a:t>
            </a:r>
            <a:endParaRPr sz="2200"/>
          </a:p>
          <a:p>
            <a:pPr marL="0" lvl="0" indent="0" algn="l" rtl="0">
              <a:spcBef>
                <a:spcPts val="0"/>
              </a:spcBef>
              <a:spcAft>
                <a:spcPts val="1600"/>
              </a:spcAft>
              <a:buNone/>
            </a:pP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0" y="0"/>
            <a:ext cx="45720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000"/>
              <a:t>Church of Panagia-Kastri</a:t>
            </a:r>
            <a:endParaRPr sz="4000"/>
          </a:p>
        </p:txBody>
      </p:sp>
      <p:sp>
        <p:nvSpPr>
          <p:cNvPr id="106" name="Google Shape;106;p18"/>
          <p:cNvSpPr txBox="1">
            <a:spLocks noGrp="1"/>
          </p:cNvSpPr>
          <p:nvPr>
            <p:ph type="subTitle" idx="1"/>
          </p:nvPr>
        </p:nvSpPr>
        <p:spPr>
          <a:xfrm>
            <a:off x="0" y="1482300"/>
            <a:ext cx="4572000" cy="366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00" dirty="0"/>
              <a:t>The cathedral of the monastery is small, single-aisled basilica with a narthex and </a:t>
            </a:r>
            <a:r>
              <a:rPr lang="en-GB" sz="2200" dirty="0" smtClean="0"/>
              <a:t>sanctuary.</a:t>
            </a:r>
            <a:endParaRPr sz="2200"/>
          </a:p>
        </p:txBody>
      </p:sp>
      <p:sp>
        <p:nvSpPr>
          <p:cNvPr id="107" name="Google Shape;107;p18"/>
          <p:cNvSpPr txBox="1">
            <a:spLocks noGrp="1"/>
          </p:cNvSpPr>
          <p:nvPr>
            <p:ph type="body" idx="2"/>
          </p:nvPr>
        </p:nvSpPr>
        <p:spPr>
          <a:xfrm>
            <a:off x="4572000" y="0"/>
            <a:ext cx="4572000" cy="51435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08" name="Google Shape;108;p18"/>
          <p:cNvPicPr preferRelativeResize="0"/>
          <p:nvPr/>
        </p:nvPicPr>
        <p:blipFill>
          <a:blip r:embed="rId3">
            <a:alphaModFix/>
          </a:blip>
          <a:stretch>
            <a:fillRect/>
          </a:stretch>
        </p:blipFill>
        <p:spPr>
          <a:xfrm>
            <a:off x="4572000" y="0"/>
            <a:ext cx="4571999" cy="51435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0" y="0"/>
            <a:ext cx="4572000" cy="1305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000"/>
              <a:t>Church of Panagia-Kastri</a:t>
            </a:r>
            <a:endParaRPr sz="4000"/>
          </a:p>
        </p:txBody>
      </p:sp>
      <p:sp>
        <p:nvSpPr>
          <p:cNvPr id="114" name="Google Shape;114;p19"/>
          <p:cNvSpPr txBox="1">
            <a:spLocks noGrp="1"/>
          </p:cNvSpPr>
          <p:nvPr>
            <p:ph type="subTitle" idx="1"/>
          </p:nvPr>
        </p:nvSpPr>
        <p:spPr>
          <a:xfrm>
            <a:off x="0" y="1305300"/>
            <a:ext cx="4572000" cy="270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200"/>
          </a:p>
          <a:p>
            <a:pPr marL="0" lvl="0" indent="0" algn="ctr" rtl="0">
              <a:spcBef>
                <a:spcPts val="0"/>
              </a:spcBef>
              <a:spcAft>
                <a:spcPts val="0"/>
              </a:spcAft>
              <a:buNone/>
            </a:pPr>
            <a:endParaRPr sz="2200"/>
          </a:p>
          <a:p>
            <a:pPr marL="0" lvl="0" indent="0" algn="ctr" rtl="0">
              <a:spcBef>
                <a:spcPts val="0"/>
              </a:spcBef>
              <a:spcAft>
                <a:spcPts val="0"/>
              </a:spcAft>
              <a:buNone/>
            </a:pPr>
            <a:r>
              <a:rPr lang="en-GB" sz="2200" dirty="0"/>
              <a:t>The </a:t>
            </a:r>
            <a:r>
              <a:rPr lang="en-GB" sz="2200" dirty="0" err="1"/>
              <a:t>Pantocrator</a:t>
            </a:r>
            <a:r>
              <a:rPr lang="en-GB" sz="2200" dirty="0"/>
              <a:t> and the Holy Trinity painted </a:t>
            </a:r>
            <a:r>
              <a:rPr lang="en-GB" sz="2200" dirty="0" smtClean="0"/>
              <a:t>on </a:t>
            </a:r>
            <a:r>
              <a:rPr lang="en-GB" sz="2200" dirty="0"/>
              <a:t>the roof of the stage, predominate in the church.</a:t>
            </a:r>
            <a:endParaRPr sz="2200"/>
          </a:p>
        </p:txBody>
      </p:sp>
      <p:sp>
        <p:nvSpPr>
          <p:cNvPr id="115" name="Google Shape;115;p19"/>
          <p:cNvSpPr txBox="1">
            <a:spLocks noGrp="1"/>
          </p:cNvSpPr>
          <p:nvPr>
            <p:ph type="body" idx="2"/>
          </p:nvPr>
        </p:nvSpPr>
        <p:spPr>
          <a:xfrm>
            <a:off x="4572000" y="0"/>
            <a:ext cx="4572000" cy="51435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16" name="Google Shape;116;p19"/>
          <p:cNvPicPr preferRelativeResize="0"/>
          <p:nvPr/>
        </p:nvPicPr>
        <p:blipFill>
          <a:blip r:embed="rId3">
            <a:alphaModFix/>
          </a:blip>
          <a:stretch>
            <a:fillRect/>
          </a:stretch>
        </p:blipFill>
        <p:spPr>
          <a:xfrm>
            <a:off x="4572000" y="0"/>
            <a:ext cx="4572000" cy="2631548"/>
          </a:xfrm>
          <a:prstGeom prst="rect">
            <a:avLst/>
          </a:prstGeom>
          <a:noFill/>
          <a:ln>
            <a:noFill/>
          </a:ln>
        </p:spPr>
      </p:pic>
      <p:pic>
        <p:nvPicPr>
          <p:cNvPr id="117" name="Google Shape;117;p19"/>
          <p:cNvPicPr preferRelativeResize="0"/>
          <p:nvPr/>
        </p:nvPicPr>
        <p:blipFill>
          <a:blip r:embed="rId4">
            <a:alphaModFix/>
          </a:blip>
          <a:stretch>
            <a:fillRect/>
          </a:stretch>
        </p:blipFill>
        <p:spPr>
          <a:xfrm>
            <a:off x="4572000" y="2631550"/>
            <a:ext cx="4572000" cy="2511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0" y="0"/>
            <a:ext cx="4572000" cy="151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000"/>
              <a:t>Church of Panagia-Kastri</a:t>
            </a:r>
            <a:endParaRPr sz="4000"/>
          </a:p>
        </p:txBody>
      </p:sp>
      <p:sp>
        <p:nvSpPr>
          <p:cNvPr id="123" name="Google Shape;123;p20"/>
          <p:cNvSpPr txBox="1">
            <a:spLocks noGrp="1"/>
          </p:cNvSpPr>
          <p:nvPr>
            <p:ph type="subTitle" idx="1"/>
          </p:nvPr>
        </p:nvSpPr>
        <p:spPr>
          <a:xfrm>
            <a:off x="0" y="1514100"/>
            <a:ext cx="4572000" cy="36294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200"/>
          </a:p>
          <a:p>
            <a:pPr marL="0" lvl="0" indent="0" algn="ctr" rtl="0">
              <a:spcBef>
                <a:spcPts val="0"/>
              </a:spcBef>
              <a:spcAft>
                <a:spcPts val="0"/>
              </a:spcAft>
              <a:buNone/>
            </a:pPr>
            <a:endParaRPr sz="2200"/>
          </a:p>
          <a:p>
            <a:pPr marL="0" lvl="0" indent="0" algn="ctr" rtl="0">
              <a:spcBef>
                <a:spcPts val="0"/>
              </a:spcBef>
              <a:spcAft>
                <a:spcPts val="0"/>
              </a:spcAft>
              <a:buNone/>
            </a:pPr>
            <a:r>
              <a:rPr lang="en-GB" sz="2200" dirty="0"/>
              <a:t>The fact that the current temple was built in 1670, is referred to a writing that is inscribed on the door, leading from the main temple to the </a:t>
            </a:r>
            <a:r>
              <a:rPr lang="en-GB" sz="2200" dirty="0" smtClean="0"/>
              <a:t>narthex.</a:t>
            </a:r>
            <a:endParaRPr sz="2200"/>
          </a:p>
        </p:txBody>
      </p:sp>
      <p:sp>
        <p:nvSpPr>
          <p:cNvPr id="124" name="Google Shape;124;p20"/>
          <p:cNvSpPr txBox="1">
            <a:spLocks noGrp="1"/>
          </p:cNvSpPr>
          <p:nvPr>
            <p:ph type="body" idx="2"/>
          </p:nvPr>
        </p:nvSpPr>
        <p:spPr>
          <a:xfrm>
            <a:off x="4572000" y="0"/>
            <a:ext cx="4572000" cy="51435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25" name="Google Shape;125;p20"/>
          <p:cNvPicPr preferRelativeResize="0"/>
          <p:nvPr/>
        </p:nvPicPr>
        <p:blipFill>
          <a:blip r:embed="rId3">
            <a:alphaModFix/>
          </a:blip>
          <a:stretch>
            <a:fillRect/>
          </a:stretch>
        </p:blipFill>
        <p:spPr>
          <a:xfrm>
            <a:off x="4572000" y="-24500"/>
            <a:ext cx="4612248" cy="5167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0" y="0"/>
            <a:ext cx="4572000" cy="143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000"/>
              <a:t>Church of Panagia-Kastri</a:t>
            </a:r>
            <a:endParaRPr sz="4000"/>
          </a:p>
        </p:txBody>
      </p:sp>
      <p:sp>
        <p:nvSpPr>
          <p:cNvPr id="131" name="Google Shape;131;p21"/>
          <p:cNvSpPr txBox="1">
            <a:spLocks noGrp="1"/>
          </p:cNvSpPr>
          <p:nvPr>
            <p:ph type="subTitle" idx="1"/>
          </p:nvPr>
        </p:nvSpPr>
        <p:spPr>
          <a:xfrm>
            <a:off x="0" y="1438800"/>
            <a:ext cx="4572000" cy="369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200"/>
          </a:p>
          <a:p>
            <a:pPr marL="0" lvl="0" indent="0" algn="ctr" rtl="0">
              <a:spcBef>
                <a:spcPts val="0"/>
              </a:spcBef>
              <a:spcAft>
                <a:spcPts val="0"/>
              </a:spcAft>
              <a:buNone/>
            </a:pPr>
            <a:endParaRPr sz="2200"/>
          </a:p>
          <a:p>
            <a:pPr marL="0" lvl="0" indent="0" algn="ctr" rtl="0">
              <a:spcBef>
                <a:spcPts val="0"/>
              </a:spcBef>
              <a:spcAft>
                <a:spcPts val="0"/>
              </a:spcAft>
              <a:buNone/>
            </a:pPr>
            <a:r>
              <a:rPr lang="en-GB" sz="2200"/>
              <a:t>The interior of the temple is full of murals, others well preserved and others faded. However, the murals and the wood-carved iconostasis possibly date back to 1670.</a:t>
            </a:r>
            <a:endParaRPr sz="2200"/>
          </a:p>
        </p:txBody>
      </p:sp>
      <p:sp>
        <p:nvSpPr>
          <p:cNvPr id="132" name="Google Shape;132;p21"/>
          <p:cNvSpPr txBox="1">
            <a:spLocks noGrp="1"/>
          </p:cNvSpPr>
          <p:nvPr>
            <p:ph type="body" idx="2"/>
          </p:nvPr>
        </p:nvSpPr>
        <p:spPr>
          <a:xfrm>
            <a:off x="4572000" y="0"/>
            <a:ext cx="4572000" cy="51339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33" name="Google Shape;133;p21"/>
          <p:cNvPicPr preferRelativeResize="0"/>
          <p:nvPr/>
        </p:nvPicPr>
        <p:blipFill rotWithShape="1">
          <a:blip r:embed="rId3">
            <a:alphaModFix/>
          </a:blip>
          <a:srcRect b="-2817"/>
          <a:stretch/>
        </p:blipFill>
        <p:spPr>
          <a:xfrm>
            <a:off x="4572000" y="0"/>
            <a:ext cx="4572000" cy="2716623"/>
          </a:xfrm>
          <a:prstGeom prst="rect">
            <a:avLst/>
          </a:prstGeom>
          <a:noFill/>
          <a:ln>
            <a:noFill/>
          </a:ln>
        </p:spPr>
      </p:pic>
      <p:pic>
        <p:nvPicPr>
          <p:cNvPr id="134" name="Google Shape;134;p21"/>
          <p:cNvPicPr preferRelativeResize="0"/>
          <p:nvPr/>
        </p:nvPicPr>
        <p:blipFill>
          <a:blip r:embed="rId4">
            <a:alphaModFix/>
          </a:blip>
          <a:stretch>
            <a:fillRect/>
          </a:stretch>
        </p:blipFill>
        <p:spPr>
          <a:xfrm>
            <a:off x="4572000" y="2644200"/>
            <a:ext cx="4572000" cy="2499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ctrTitle"/>
          </p:nvPr>
        </p:nvSpPr>
        <p:spPr>
          <a:xfrm>
            <a:off x="0" y="0"/>
            <a:ext cx="9144000" cy="382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000" dirty="0">
                <a:solidFill>
                  <a:srgbClr val="000000"/>
                </a:solidFill>
              </a:rPr>
              <a:t>THANK </a:t>
            </a:r>
            <a:r>
              <a:rPr lang="en-GB" sz="4000" dirty="0" smtClean="0">
                <a:solidFill>
                  <a:srgbClr val="000000"/>
                </a:solidFill>
              </a:rPr>
              <a:t>YOU</a:t>
            </a:r>
            <a:br>
              <a:rPr lang="en-GB" sz="4000" dirty="0" smtClean="0">
                <a:solidFill>
                  <a:srgbClr val="000000"/>
                </a:solidFill>
              </a:rPr>
            </a:br>
            <a:r>
              <a:rPr lang="en-GB" sz="4000" dirty="0" smtClean="0">
                <a:solidFill>
                  <a:srgbClr val="000000"/>
                </a:solidFill>
              </a:rPr>
              <a:t>for </a:t>
            </a:r>
            <a:r>
              <a:rPr lang="en-GB" sz="4000" smtClean="0">
                <a:solidFill>
                  <a:srgbClr val="000000"/>
                </a:solidFill>
              </a:rPr>
              <a:t>your attention</a:t>
            </a:r>
            <a:endParaRPr sz="4000">
              <a:solidFill>
                <a:srgbClr val="000000"/>
              </a:solidFill>
            </a:endParaRPr>
          </a:p>
        </p:txBody>
      </p:sp>
      <p:sp>
        <p:nvSpPr>
          <p:cNvPr id="140" name="Google Shape;140;p22"/>
          <p:cNvSpPr txBox="1">
            <a:spLocks noGrp="1"/>
          </p:cNvSpPr>
          <p:nvPr>
            <p:ph type="subTitle" idx="1"/>
          </p:nvPr>
        </p:nvSpPr>
        <p:spPr>
          <a:xfrm>
            <a:off x="0" y="3827400"/>
            <a:ext cx="9144000" cy="1316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200">
              <a:solidFill>
                <a:srgbClr val="000000"/>
              </a:solidFill>
            </a:endParaRPr>
          </a:p>
          <a:p>
            <a:pPr marL="0" lvl="0" indent="0" algn="l" rtl="0">
              <a:spcBef>
                <a:spcPts val="0"/>
              </a:spcBef>
              <a:spcAft>
                <a:spcPts val="0"/>
              </a:spcAft>
              <a:buNone/>
            </a:pPr>
            <a:endParaRPr sz="2200">
              <a:solidFill>
                <a:srgbClr val="000000"/>
              </a:solidFill>
            </a:endParaRPr>
          </a:p>
          <a:p>
            <a:pPr marL="457200" lvl="0" indent="-368300" algn="l" rtl="0">
              <a:spcBef>
                <a:spcPts val="0"/>
              </a:spcBef>
              <a:spcAft>
                <a:spcPts val="0"/>
              </a:spcAft>
              <a:buClr>
                <a:srgbClr val="000000"/>
              </a:buClr>
              <a:buSzPts val="2200"/>
              <a:buChar char="●"/>
            </a:pPr>
            <a:r>
              <a:rPr lang="en-GB" sz="2200">
                <a:solidFill>
                  <a:srgbClr val="000000"/>
                </a:solidFill>
              </a:rPr>
              <a:t>Vasilis Goulas</a:t>
            </a:r>
            <a:endParaRPr sz="2200">
              <a:solidFill>
                <a:srgbClr val="000000"/>
              </a:solidFil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324</Words>
  <PresentationFormat>Προβολή στην οθόνη (16:9)</PresentationFormat>
  <Paragraphs>25</Paragraphs>
  <Slides>9</Slides>
  <Notes>9</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9</vt:i4>
      </vt:variant>
    </vt:vector>
  </HeadingPairs>
  <TitlesOfParts>
    <vt:vector size="12" baseType="lpstr">
      <vt:lpstr>Arial</vt:lpstr>
      <vt:lpstr>Roboto</vt:lpstr>
      <vt:lpstr>Material</vt:lpstr>
      <vt:lpstr>Church of the Dormition of the Virgin Mary (Panagia-Kastri)</vt:lpstr>
      <vt:lpstr>Church of Panagia-Kastri</vt:lpstr>
      <vt:lpstr>Church of Panagia-Kastri</vt:lpstr>
      <vt:lpstr>Church of Panagia-Kastri</vt:lpstr>
      <vt:lpstr>Church of Panagia-Kastri</vt:lpstr>
      <vt:lpstr>Church of Panagia-Kastri</vt:lpstr>
      <vt:lpstr>Church of Panagia-Kastri</vt:lpstr>
      <vt:lpstr>Church of Panagia-Kastri</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the Dormition of the Virgin Mary (Panagia-Kastri)</dc:title>
  <cp:lastModifiedBy>PHYSICS LAB</cp:lastModifiedBy>
  <cp:revision>6</cp:revision>
  <dcterms:modified xsi:type="dcterms:W3CDTF">2020-02-25T08:45:57Z</dcterms:modified>
</cp:coreProperties>
</file>