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7"/>
  </p:notesMasterIdLst>
  <p:sldIdLst>
    <p:sldId id="280" r:id="rId2"/>
    <p:sldId id="281" r:id="rId3"/>
    <p:sldId id="282" r:id="rId4"/>
    <p:sldId id="278" r:id="rId5"/>
    <p:sldId id="283" r:id="rId6"/>
    <p:sldId id="275" r:id="rId7"/>
    <p:sldId id="257" r:id="rId8"/>
    <p:sldId id="258" r:id="rId9"/>
    <p:sldId id="259" r:id="rId10"/>
    <p:sldId id="260" r:id="rId11"/>
    <p:sldId id="261" r:id="rId12"/>
    <p:sldId id="262" r:id="rId13"/>
    <p:sldId id="263" r:id="rId14"/>
    <p:sldId id="276" r:id="rId15"/>
    <p:sldId id="277"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05AE8-2298-4AF2-B90B-C2F1CCBBBC67}" type="datetimeFigureOut">
              <a:rPr lang="el-GR" smtClean="0"/>
              <a:pPr/>
              <a:t>15/11/2021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C2405-8108-4A22-B41C-8B61677F2E6B}"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8BC2405-8108-4A22-B41C-8B61677F2E6B}" type="slidenum">
              <a:rPr lang="el-GR" smtClean="0"/>
              <a:pPr/>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2037873-A7E9-4458-A9AE-5250487B0227}" type="datetimeFigureOut">
              <a:rPr lang="el-GR" smtClean="0"/>
              <a:pPr/>
              <a:t>15/11/2021</a:t>
            </a:fld>
            <a:endParaRPr lang="el-GR"/>
          </a:p>
        </p:txBody>
      </p:sp>
      <p:sp>
        <p:nvSpPr>
          <p:cNvPr id="17" name="16 - Θέση υποσέλιδου"/>
          <p:cNvSpPr>
            <a:spLocks noGrp="1"/>
          </p:cNvSpPr>
          <p:nvPr>
            <p:ph type="ftr" sz="quarter" idx="11"/>
          </p:nvPr>
        </p:nvSpPr>
        <p:spPr>
          <a:xfrm>
            <a:off x="2085393" y="236545"/>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F3018F41-3E04-4565-BB5E-3DBD77EB717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2037873-A7E9-4458-A9AE-5250487B0227}" type="datetimeFigureOut">
              <a:rPr lang="el-GR" smtClean="0"/>
              <a:pPr/>
              <a:t>15/11/2021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3018F41-3E04-4565-BB5E-3DBD77EB717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7"/>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1"/>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9"/>
            <a:ext cx="2209800" cy="365125"/>
          </a:xfrm>
        </p:spPr>
        <p:txBody>
          <a:bodyPr/>
          <a:lstStyle/>
          <a:p>
            <a:fld id="{12037873-A7E9-4458-A9AE-5250487B0227}" type="datetimeFigureOut">
              <a:rPr lang="el-GR" smtClean="0"/>
              <a:pPr/>
              <a:t>15/11/2021</a:t>
            </a:fld>
            <a:endParaRPr lang="el-GR"/>
          </a:p>
        </p:txBody>
      </p:sp>
      <p:sp>
        <p:nvSpPr>
          <p:cNvPr id="5" name="4 - Θέση υποσέλιδου"/>
          <p:cNvSpPr>
            <a:spLocks noGrp="1"/>
          </p:cNvSpPr>
          <p:nvPr>
            <p:ph type="ftr" sz="quarter" idx="11"/>
          </p:nvPr>
        </p:nvSpPr>
        <p:spPr>
          <a:xfrm>
            <a:off x="457201" y="6248214"/>
            <a:ext cx="5573483" cy="365125"/>
          </a:xfrm>
        </p:spPr>
        <p:txBody>
          <a:bodyPr/>
          <a:lstStyle/>
          <a:p>
            <a:endParaRPr lang="el-GR"/>
          </a:p>
        </p:txBody>
      </p:sp>
      <p:sp>
        <p:nvSpPr>
          <p:cNvPr id="7" name="6 - Ορθογώνιο"/>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9" y="144464"/>
            <a:ext cx="533400" cy="244476"/>
          </a:xfrm>
        </p:spPr>
        <p:txBody>
          <a:bodyPr/>
          <a:lstStyle/>
          <a:p>
            <a:fld id="{F3018F41-3E04-4565-BB5E-3DBD77EB7171}"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12037873-A7E9-4458-A9AE-5250487B0227}" type="datetimeFigureOut">
              <a:rPr lang="el-GR" smtClean="0"/>
              <a:pPr/>
              <a:t>15/11/2021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F3018F41-3E04-4565-BB5E-3DBD77EB7171}"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9" y="2743207"/>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12037873-A7E9-4458-A9AE-5250487B0227}" type="datetimeFigureOut">
              <a:rPr lang="el-GR" smtClean="0"/>
              <a:pPr/>
              <a:t>15/11/2021</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3018F41-3E04-4565-BB5E-3DBD77EB7171}"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12037873-A7E9-4458-A9AE-5250487B0227}" type="datetimeFigureOut">
              <a:rPr lang="el-GR" smtClean="0"/>
              <a:pPr/>
              <a:t>15/11/2021</a:t>
            </a:fld>
            <a:endParaRPr lang="el-GR"/>
          </a:p>
        </p:txBody>
      </p:sp>
      <p:sp>
        <p:nvSpPr>
          <p:cNvPr id="10" name="9 - Θέση αριθμού διαφάνειας"/>
          <p:cNvSpPr>
            <a:spLocks noGrp="1"/>
          </p:cNvSpPr>
          <p:nvPr>
            <p:ph type="sldNum" sz="quarter" idx="16"/>
          </p:nvPr>
        </p:nvSpPr>
        <p:spPr/>
        <p:txBody>
          <a:bodyPr rtlCol="0"/>
          <a:lstStyle/>
          <a:p>
            <a:fld id="{F3018F41-3E04-4565-BB5E-3DBD77EB7171}"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1"/>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12037873-A7E9-4458-A9AE-5250487B0227}" type="datetimeFigureOut">
              <a:rPr lang="el-GR" smtClean="0"/>
              <a:pPr/>
              <a:t>15/11/2021</a:t>
            </a:fld>
            <a:endParaRPr lang="el-GR"/>
          </a:p>
        </p:txBody>
      </p:sp>
      <p:sp>
        <p:nvSpPr>
          <p:cNvPr id="12" name="11 - Θέση αριθμού διαφάνειας"/>
          <p:cNvSpPr>
            <a:spLocks noGrp="1"/>
          </p:cNvSpPr>
          <p:nvPr>
            <p:ph type="sldNum" sz="quarter" idx="16"/>
          </p:nvPr>
        </p:nvSpPr>
        <p:spPr/>
        <p:txBody>
          <a:bodyPr rtlCol="0"/>
          <a:lstStyle/>
          <a:p>
            <a:fld id="{F3018F41-3E04-4565-BB5E-3DBD77EB7171}"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2037873-A7E9-4458-A9AE-5250487B0227}" type="datetimeFigureOut">
              <a:rPr lang="el-GR" smtClean="0"/>
              <a:pPr/>
              <a:t>15/11/2021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F3018F41-3E04-4565-BB5E-3DBD77EB717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2037873-A7E9-4458-A9AE-5250487B0227}" type="datetimeFigureOut">
              <a:rPr lang="el-GR" smtClean="0"/>
              <a:pPr/>
              <a:t>15/11/2021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F3018F41-3E04-4565-BB5E-3DBD77EB717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1"/>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12037873-A7E9-4458-A9AE-5250487B0227}" type="datetimeFigureOut">
              <a:rPr lang="el-GR" smtClean="0"/>
              <a:pPr/>
              <a:t>15/11/2021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F3018F41-3E04-4565-BB5E-3DBD77EB7171}"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7"/>
            <a:ext cx="2667000" cy="365125"/>
          </a:xfrm>
        </p:spPr>
        <p:txBody>
          <a:bodyPr rtlCol="0"/>
          <a:lstStyle/>
          <a:p>
            <a:fld id="{12037873-A7E9-4458-A9AE-5250487B0227}" type="datetimeFigureOut">
              <a:rPr lang="el-GR" smtClean="0"/>
              <a:pPr/>
              <a:t>15/11/2021</a:t>
            </a:fld>
            <a:endParaRPr lang="el-GR"/>
          </a:p>
        </p:txBody>
      </p:sp>
      <p:sp>
        <p:nvSpPr>
          <p:cNvPr id="13" name="12 - Θέση αριθμού διαφάνειας"/>
          <p:cNvSpPr>
            <a:spLocks noGrp="1"/>
          </p:cNvSpPr>
          <p:nvPr>
            <p:ph type="sldNum" sz="quarter" idx="11"/>
          </p:nvPr>
        </p:nvSpPr>
        <p:spPr>
          <a:xfrm>
            <a:off x="0" y="4667251"/>
            <a:ext cx="1447800" cy="663578"/>
          </a:xfrm>
        </p:spPr>
        <p:txBody>
          <a:bodyPr rtlCol="0"/>
          <a:lstStyle>
            <a:lvl1pPr>
              <a:defRPr sz="2800"/>
            </a:lvl1pPr>
          </a:lstStyle>
          <a:p>
            <a:fld id="{F3018F41-3E04-4565-BB5E-3DBD77EB7171}" type="slidenum">
              <a:rPr lang="el-GR" smtClean="0"/>
              <a:pPr/>
              <a:t>‹#›</a:t>
            </a:fld>
            <a:endParaRPr lang="el-GR"/>
          </a:p>
        </p:txBody>
      </p:sp>
      <p:sp>
        <p:nvSpPr>
          <p:cNvPr id="14" name="13 - Θέση υποσέλιδου"/>
          <p:cNvSpPr>
            <a:spLocks noGrp="1"/>
          </p:cNvSpPr>
          <p:nvPr>
            <p:ph type="ftr" sz="quarter" idx="12"/>
          </p:nvPr>
        </p:nvSpPr>
        <p:spPr>
          <a:xfrm>
            <a:off x="1600200" y="6248213"/>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7"/>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2037873-A7E9-4458-A9AE-5250487B0227}" type="datetimeFigureOut">
              <a:rPr lang="el-GR" smtClean="0"/>
              <a:pPr/>
              <a:t>15/11/2021</a:t>
            </a:fld>
            <a:endParaRPr lang="el-GR"/>
          </a:p>
        </p:txBody>
      </p:sp>
      <p:sp>
        <p:nvSpPr>
          <p:cNvPr id="3" name="2 - Θέση υποσέλιδου"/>
          <p:cNvSpPr>
            <a:spLocks noGrp="1"/>
          </p:cNvSpPr>
          <p:nvPr>
            <p:ph type="ftr" sz="quarter" idx="3"/>
          </p:nvPr>
        </p:nvSpPr>
        <p:spPr>
          <a:xfrm>
            <a:off x="609601" y="6248213"/>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018F41-3E04-4565-BB5E-3DBD77EB717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This%20is%20our%20leaflet.pptx"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tunes.apple.com/app/apple-store/id388424049?pt=384956&amp;ct=general_src-amweb_how_md-button&amp;mt=8"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play.google.com/store/apps/details?id=com.Avenza&amp;utm_source=amweb_how&amp;utm_medium=button&amp;utm_campaign=gener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hyperlink" Target="This%20is%20our%20leaflet.ppt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Ziros'%20Arch%20MAP.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14415" y="3786200"/>
            <a:ext cx="6286544" cy="2585323"/>
          </a:xfrm>
          <a:prstGeom prst="rect">
            <a:avLst/>
          </a:prstGeom>
        </p:spPr>
        <p:txBody>
          <a:bodyPr wrap="square">
            <a:spAutoFit/>
          </a:bodyPr>
          <a:lstStyle/>
          <a:p>
            <a:r>
              <a:rPr lang="en-US" b="1" dirty="0" err="1" smtClean="0"/>
              <a:t>Avenza</a:t>
            </a:r>
            <a:r>
              <a:rPr lang="en-US" b="1" dirty="0" smtClean="0"/>
              <a:t> Maps is offline maps, GPS location and a digital map store on your phone or tablet.</a:t>
            </a:r>
          </a:p>
          <a:p>
            <a:r>
              <a:rPr lang="en-US" dirty="0" smtClean="0"/>
              <a:t>Use maps on your mobile devices and locate yourself </a:t>
            </a:r>
            <a:r>
              <a:rPr lang="en-US" i="1" dirty="0" smtClean="0"/>
              <a:t>without</a:t>
            </a:r>
            <a:r>
              <a:rPr lang="en-US" dirty="0" smtClean="0"/>
              <a:t> the Internet or network connections. Stay safe and aware of where you are, even in the remotest of places using the </a:t>
            </a:r>
            <a:r>
              <a:rPr lang="en-US" dirty="0" err="1" smtClean="0"/>
              <a:t>Avenza</a:t>
            </a:r>
            <a:r>
              <a:rPr lang="en-US" dirty="0" smtClean="0"/>
              <a:t> Maps app.</a:t>
            </a:r>
          </a:p>
          <a:p>
            <a:r>
              <a:rPr lang="en-US" dirty="0" smtClean="0"/>
              <a:t>Take </a:t>
            </a:r>
            <a:r>
              <a:rPr lang="en-US" dirty="0" err="1" smtClean="0"/>
              <a:t>Avenza</a:t>
            </a:r>
            <a:r>
              <a:rPr lang="en-US" dirty="0" smtClean="0"/>
              <a:t> Maps hiking, biking, climbing, camping and anywhere you need a map outdoors. Offline location helps you stay on track, on the trail, and out of restricted areas.</a:t>
            </a:r>
            <a:endParaRPr lang="en-US" dirty="0"/>
          </a:p>
        </p:txBody>
      </p:sp>
      <p:pic>
        <p:nvPicPr>
          <p:cNvPr id="1028" name="Picture 4" descr="GIS: Avenza Maps">
            <a:hlinkClick r:id="rId2" action="ppaction://hlinkpres?slideindex=1&amp;slidetitle="/>
          </p:cNvPr>
          <p:cNvPicPr>
            <a:picLocks noChangeAspect="1" noChangeArrowheads="1"/>
          </p:cNvPicPr>
          <p:nvPr/>
        </p:nvPicPr>
        <p:blipFill>
          <a:blip r:embed="rId3"/>
          <a:srcRect/>
          <a:stretch>
            <a:fillRect/>
          </a:stretch>
        </p:blipFill>
        <p:spPr bwMode="auto">
          <a:xfrm>
            <a:off x="2357422" y="714356"/>
            <a:ext cx="4143404" cy="2390427"/>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1274786"/>
          </a:xfrm>
        </p:spPr>
        <p:txBody>
          <a:bodyPr>
            <a:normAutofit/>
          </a:bodyPr>
          <a:lstStyle/>
          <a:p>
            <a:r>
              <a:rPr lang="en-US" dirty="0" smtClean="0"/>
              <a:t>Saint </a:t>
            </a:r>
            <a:r>
              <a:rPr lang="en-US" dirty="0" err="1"/>
              <a:t>Paraskevi</a:t>
            </a:r>
            <a:endParaRPr lang="el-GR" dirty="0"/>
          </a:p>
        </p:txBody>
      </p:sp>
      <p:sp>
        <p:nvSpPr>
          <p:cNvPr id="3" name="2 - Θέση περιεχομένου"/>
          <p:cNvSpPr>
            <a:spLocks noGrp="1"/>
          </p:cNvSpPr>
          <p:nvPr>
            <p:ph sz="quarter" idx="1"/>
          </p:nvPr>
        </p:nvSpPr>
        <p:spPr>
          <a:xfrm>
            <a:off x="214290" y="5143519"/>
            <a:ext cx="8358247" cy="1196965"/>
          </a:xfrm>
        </p:spPr>
        <p:txBody>
          <a:bodyPr>
            <a:normAutofit fontScale="77500" lnSpcReduction="20000"/>
          </a:bodyPr>
          <a:lstStyle/>
          <a:p>
            <a:r>
              <a:rPr lang="en-US" dirty="0">
                <a:latin typeface="Bookman Old Style" pitchFamily="18" charset="0"/>
              </a:rPr>
              <a:t>It is about a cruciform type church with a dome, built in 1856 (according to an inscription). It has a contemporary perimeter stone wall with a pillar in its north side.</a:t>
            </a:r>
            <a:endParaRPr lang="el-GR" dirty="0">
              <a:latin typeface="Bookman Old Style" pitchFamily="18" charset="0"/>
            </a:endParaRPr>
          </a:p>
        </p:txBody>
      </p:sp>
      <p:pic>
        <p:nvPicPr>
          <p:cNvPr id="4098" name="Picture 2"/>
          <p:cNvPicPr>
            <a:picLocks noChangeAspect="1" noChangeArrowheads="1"/>
          </p:cNvPicPr>
          <p:nvPr/>
        </p:nvPicPr>
        <p:blipFill>
          <a:blip r:embed="rId2"/>
          <a:srcRect/>
          <a:stretch>
            <a:fillRect/>
          </a:stretch>
        </p:blipFill>
        <p:spPr bwMode="auto">
          <a:xfrm>
            <a:off x="714348" y="1571613"/>
            <a:ext cx="7418045" cy="35719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9"/>
            <a:ext cx="7543824" cy="868346"/>
          </a:xfrm>
        </p:spPr>
        <p:txBody>
          <a:bodyPr>
            <a:normAutofit fontScale="90000"/>
          </a:bodyPr>
          <a:lstStyle/>
          <a:p>
            <a:r>
              <a:rPr lang="el-GR" dirty="0"/>
              <a:t/>
            </a:r>
            <a:br>
              <a:rPr lang="el-GR" dirty="0"/>
            </a:br>
            <a:r>
              <a:rPr lang="en-US" dirty="0"/>
              <a:t>Birth of </a:t>
            </a:r>
            <a:r>
              <a:rPr lang="en-US" dirty="0" err="1"/>
              <a:t>Theotokos</a:t>
            </a:r>
            <a:endParaRPr lang="el-GR"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1785921" y="1571612"/>
            <a:ext cx="5335115" cy="2786082"/>
          </a:xfrm>
          <a:prstGeom prst="rect">
            <a:avLst/>
          </a:prstGeom>
          <a:noFill/>
          <a:ln w="9525">
            <a:noFill/>
            <a:miter lim="800000"/>
            <a:headEnd/>
            <a:tailEnd/>
          </a:ln>
          <a:effectLst/>
        </p:spPr>
      </p:pic>
      <p:sp>
        <p:nvSpPr>
          <p:cNvPr id="5124" name="Rectangle 4"/>
          <p:cNvSpPr>
            <a:spLocks noChangeArrowheads="1"/>
          </p:cNvSpPr>
          <p:nvPr/>
        </p:nvSpPr>
        <p:spPr bwMode="auto">
          <a:xfrm>
            <a:off x="214290" y="4429134"/>
            <a:ext cx="864399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Bookman Old Style" pitchFamily="18" charset="0"/>
                <a:ea typeface="Calibri" pitchFamily="34" charset="0"/>
                <a:cs typeface="Calibri" pitchFamily="34" charset="0"/>
              </a:rPr>
              <a:t>It is the main parish church of </a:t>
            </a:r>
            <a:r>
              <a:rPr kumimoji="0" lang="en-US" b="0" i="0" u="none" strike="noStrike" cap="none" normalizeH="0" baseline="0" dirty="0" err="1" smtClean="0">
                <a:ln>
                  <a:noFill/>
                </a:ln>
                <a:solidFill>
                  <a:schemeClr val="tx1"/>
                </a:solidFill>
                <a:effectLst/>
                <a:latin typeface="Bookman Old Style" pitchFamily="18" charset="0"/>
                <a:ea typeface="Calibri" pitchFamily="34" charset="0"/>
                <a:cs typeface="Calibri" pitchFamily="34" charset="0"/>
              </a:rPr>
              <a:t>Thesprotiko</a:t>
            </a:r>
            <a:r>
              <a:rPr kumimoji="0" lang="en-US" b="0" i="0" u="none" strike="noStrike" cap="none" normalizeH="0" baseline="0" dirty="0" smtClean="0">
                <a:ln>
                  <a:noFill/>
                </a:ln>
                <a:solidFill>
                  <a:schemeClr val="tx1"/>
                </a:solidFill>
                <a:effectLst/>
                <a:latin typeface="Bookman Old Style" pitchFamily="18" charset="0"/>
                <a:ea typeface="Calibri" pitchFamily="34" charset="0"/>
                <a:cs typeface="Calibri" pitchFamily="34" charset="0"/>
              </a:rPr>
              <a:t>. It dates back to the 18</a:t>
            </a:r>
            <a:r>
              <a:rPr kumimoji="0" lang="en-US" b="0" i="0" u="none" strike="noStrike" cap="none" normalizeH="0" baseline="30000" dirty="0" smtClean="0">
                <a:ln>
                  <a:noFill/>
                </a:ln>
                <a:solidFill>
                  <a:schemeClr val="tx1"/>
                </a:solidFill>
                <a:effectLst/>
                <a:latin typeface="Bookman Old Style" pitchFamily="18" charset="0"/>
                <a:ea typeface="Calibri" pitchFamily="34" charset="0"/>
                <a:cs typeface="Calibri" pitchFamily="34" charset="0"/>
              </a:rPr>
              <a:t>th</a:t>
            </a:r>
            <a:r>
              <a:rPr kumimoji="0" lang="en-US" b="0" i="0" u="none" strike="noStrike" cap="none" normalizeH="0" baseline="0" dirty="0" smtClean="0">
                <a:ln>
                  <a:noFill/>
                </a:ln>
                <a:solidFill>
                  <a:schemeClr val="tx1"/>
                </a:solidFill>
                <a:effectLst/>
                <a:latin typeface="Bookman Old Style" pitchFamily="18" charset="0"/>
                <a:ea typeface="Calibri" pitchFamily="34" charset="0"/>
                <a:cs typeface="Calibri" pitchFamily="34" charset="0"/>
              </a:rPr>
              <a:t> c. It is a triple nave basilica with narthex (</a:t>
            </a:r>
            <a:r>
              <a:rPr kumimoji="0" lang="en-US" b="0" i="0" u="none" strike="noStrike" cap="none" normalizeH="0" baseline="0" dirty="0" err="1" smtClean="0">
                <a:ln>
                  <a:noFill/>
                </a:ln>
                <a:solidFill>
                  <a:schemeClr val="tx1"/>
                </a:solidFill>
                <a:effectLst/>
                <a:latin typeface="Bookman Old Style" pitchFamily="18" charset="0"/>
                <a:ea typeface="Calibri" pitchFamily="34" charset="0"/>
                <a:cs typeface="Calibri" pitchFamily="34" charset="0"/>
              </a:rPr>
              <a:t>gynaikoniti</a:t>
            </a:r>
            <a:r>
              <a:rPr kumimoji="0" lang="en-US" b="0" i="0" u="none" strike="noStrike" cap="none" normalizeH="0" baseline="0" dirty="0" smtClean="0">
                <a:ln>
                  <a:noFill/>
                </a:ln>
                <a:solidFill>
                  <a:schemeClr val="tx1"/>
                </a:solidFill>
                <a:effectLst/>
                <a:latin typeface="Bookman Old Style" pitchFamily="18" charset="0"/>
                <a:ea typeface="Calibri" pitchFamily="34" charset="0"/>
                <a:cs typeface="Calibri" pitchFamily="34" charset="0"/>
              </a:rPr>
              <a:t>). The temple is covered with wall paintings from 1797. The stone, octagon bell tower, built in 1808 is in the west of the church. In the altar there is an inscription with the construction date (1794). The honored icon of the church was made in </a:t>
            </a:r>
            <a:r>
              <a:rPr kumimoji="0" lang="en-US" b="0" i="0" u="none" strike="noStrike" cap="none" normalizeH="0" baseline="0" dirty="0" err="1" smtClean="0">
                <a:ln>
                  <a:noFill/>
                </a:ln>
                <a:solidFill>
                  <a:schemeClr val="tx1"/>
                </a:solidFill>
                <a:effectLst/>
                <a:latin typeface="Bookman Old Style" pitchFamily="18" charset="0"/>
                <a:ea typeface="Calibri" pitchFamily="34" charset="0"/>
                <a:cs typeface="Calibri" pitchFamily="34" charset="0"/>
              </a:rPr>
              <a:t>Lampovo</a:t>
            </a:r>
            <a:r>
              <a:rPr kumimoji="0" lang="en-US" b="0" i="0" u="none" strike="noStrike" cap="none" normalizeH="0" baseline="0" dirty="0" smtClean="0">
                <a:ln>
                  <a:noFill/>
                </a:ln>
                <a:solidFill>
                  <a:schemeClr val="tx1"/>
                </a:solidFill>
                <a:effectLst/>
                <a:latin typeface="Bookman Old Style" pitchFamily="18" charset="0"/>
                <a:ea typeface="Calibri" pitchFamily="34" charset="0"/>
                <a:cs typeface="Calibri" pitchFamily="34" charset="0"/>
              </a:rPr>
              <a:t> monastery of N. </a:t>
            </a:r>
            <a:r>
              <a:rPr kumimoji="0" lang="en-US" b="0" i="0" u="none" strike="noStrike" cap="none" normalizeH="0" baseline="0" dirty="0" err="1" smtClean="0">
                <a:ln>
                  <a:noFill/>
                </a:ln>
                <a:solidFill>
                  <a:schemeClr val="tx1"/>
                </a:solidFill>
                <a:effectLst/>
                <a:latin typeface="Bookman Old Style" pitchFamily="18" charset="0"/>
                <a:ea typeface="Calibri" pitchFamily="34" charset="0"/>
                <a:cs typeface="Calibri" pitchFamily="34" charset="0"/>
              </a:rPr>
              <a:t>Ipirus</a:t>
            </a:r>
            <a:r>
              <a:rPr kumimoji="0" lang="en-US" b="0" i="0" u="none" strike="noStrike" cap="none" normalizeH="0" baseline="0" dirty="0" smtClean="0">
                <a:ln>
                  <a:noFill/>
                </a:ln>
                <a:solidFill>
                  <a:schemeClr val="tx1"/>
                </a:solidFill>
                <a:effectLst/>
                <a:latin typeface="Bookman Old Style" pitchFamily="18" charset="0"/>
                <a:ea typeface="Calibri" pitchFamily="34" charset="0"/>
                <a:cs typeface="Calibri" pitchFamily="34" charset="0"/>
              </a:rPr>
              <a:t> in 1678.</a:t>
            </a:r>
            <a:endParaRPr kumimoji="0" lang="en-US" b="0" i="0" u="none" strike="noStrike" cap="none" normalizeH="0" baseline="0" dirty="0" smtClean="0">
              <a:ln>
                <a:noFill/>
              </a:ln>
              <a:solidFill>
                <a:schemeClr val="tx1"/>
              </a:solidFill>
              <a:effectLst/>
              <a:latin typeface="Bookman Old Style"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338"/>
            <a:ext cx="8229600" cy="1143000"/>
          </a:xfrm>
        </p:spPr>
        <p:txBody>
          <a:bodyPr>
            <a:normAutofit fontScale="90000"/>
          </a:bodyPr>
          <a:lstStyle/>
          <a:p>
            <a:r>
              <a:rPr lang="el-GR" dirty="0" smtClean="0"/>
              <a:t/>
            </a:r>
            <a:br>
              <a:rPr lang="el-GR" dirty="0" smtClean="0"/>
            </a:br>
            <a:r>
              <a:rPr lang="en-US" dirty="0" smtClean="0"/>
              <a:t> Prophet </a:t>
            </a:r>
            <a:r>
              <a:rPr lang="en-US" dirty="0" err="1" smtClean="0"/>
              <a:t>Ilias</a:t>
            </a:r>
            <a:r>
              <a:rPr lang="en-US" dirty="0" smtClean="0"/>
              <a:t> </a:t>
            </a:r>
            <a:endParaRPr lang="el-GR"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214281" y="1857365"/>
            <a:ext cx="5929355" cy="2773053"/>
          </a:xfrm>
          <a:prstGeom prst="rect">
            <a:avLst/>
          </a:prstGeom>
          <a:noFill/>
          <a:ln w="9525">
            <a:noFill/>
            <a:miter lim="800000"/>
            <a:headEnd/>
            <a:tailEnd/>
          </a:ln>
          <a:effectLst/>
        </p:spPr>
      </p:pic>
      <p:sp>
        <p:nvSpPr>
          <p:cNvPr id="5" name="4 - Ορθογώνιο"/>
          <p:cNvSpPr/>
          <p:nvPr/>
        </p:nvSpPr>
        <p:spPr>
          <a:xfrm>
            <a:off x="714348" y="4429134"/>
            <a:ext cx="7715304" cy="1523494"/>
          </a:xfrm>
          <a:prstGeom prst="rect">
            <a:avLst/>
          </a:prstGeom>
        </p:spPr>
        <p:txBody>
          <a:bodyPr wrap="square">
            <a:spAutoFit/>
          </a:bodyPr>
          <a:lstStyle/>
          <a:p>
            <a:endParaRPr lang="el-GR" dirty="0" smtClean="0"/>
          </a:p>
          <a:p>
            <a:r>
              <a:rPr lang="en-US" dirty="0" smtClean="0">
                <a:latin typeface="Bookman Old Style" pitchFamily="18" charset="0"/>
              </a:rPr>
              <a:t> The holy monastery of Prophet </a:t>
            </a:r>
            <a:r>
              <a:rPr lang="en-US" dirty="0" err="1" smtClean="0">
                <a:latin typeface="Bookman Old Style" pitchFamily="18" charset="0"/>
              </a:rPr>
              <a:t>Ilias</a:t>
            </a:r>
            <a:r>
              <a:rPr lang="en-US" dirty="0" smtClean="0">
                <a:latin typeface="Bookman Old Style" pitchFamily="18" charset="0"/>
              </a:rPr>
              <a:t> is built on the small plateau on the top of the </a:t>
            </a:r>
            <a:r>
              <a:rPr lang="en-US" dirty="0" err="1" smtClean="0">
                <a:latin typeface="Bookman Old Style" pitchFamily="18" charset="0"/>
              </a:rPr>
              <a:t>Iliovounion</a:t>
            </a:r>
            <a:r>
              <a:rPr lang="en-US" dirty="0" smtClean="0">
                <a:latin typeface="Bookman Old Style" pitchFamily="18" charset="0"/>
              </a:rPr>
              <a:t> mountain.  The Monastery of  was once destroyed, and then rebuilt in a cave under the summit of the mountain. It was renovated in 1852 . </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357189"/>
            <a:ext cx="8229600" cy="2643187"/>
          </a:xfrm>
        </p:spPr>
        <p:txBody>
          <a:bodyPr>
            <a:normAutofit/>
          </a:bodyPr>
          <a:lstStyle/>
          <a:p>
            <a:r>
              <a:rPr lang="en-US" sz="1800" dirty="0" smtClean="0">
                <a:latin typeface="Bookman Old Style" pitchFamily="18" charset="0"/>
              </a:rPr>
              <a:t>The cathedral of the monastery, three aisled basilica, is divided into narthex, the main temple and the sanctuary. The entrance to the church is accessed through the south side of the temple, the floor of which is six steps lower than the ground. The narthex lacks iconographies while the main temple and the sanctuary are full of ruined murals dating back to 1878. Although the monastery is still considered to be functioning nowadays, it is abandoned 	.</a:t>
            </a:r>
          </a:p>
          <a:p>
            <a:endParaRPr lang="el-GR" sz="1800" dirty="0">
              <a:latin typeface="Bookman Old Style" pitchFamily="18" charset="0"/>
            </a:endParaRPr>
          </a:p>
        </p:txBody>
      </p:sp>
      <p:pic>
        <p:nvPicPr>
          <p:cNvPr id="2050" name="Picture 2"/>
          <p:cNvPicPr>
            <a:picLocks noChangeAspect="1" noChangeArrowheads="1"/>
          </p:cNvPicPr>
          <p:nvPr/>
        </p:nvPicPr>
        <p:blipFill>
          <a:blip r:embed="rId2"/>
          <a:srcRect/>
          <a:stretch>
            <a:fillRect/>
          </a:stretch>
        </p:blipFill>
        <p:spPr bwMode="auto">
          <a:xfrm>
            <a:off x="1000100" y="2500306"/>
            <a:ext cx="6286544" cy="349452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p:cNvSpPr>
            <a:spLocks noGrp="1"/>
          </p:cNvSpPr>
          <p:nvPr>
            <p:ph type="title"/>
          </p:nvPr>
        </p:nvSpPr>
        <p:spPr>
          <a:xfrm>
            <a:off x="0" y="273051"/>
            <a:ext cx="8686800" cy="1012810"/>
          </a:xfrm>
        </p:spPr>
        <p:txBody>
          <a:bodyPr>
            <a:normAutofit/>
          </a:bodyPr>
          <a:lstStyle/>
          <a:p>
            <a:r>
              <a:rPr lang="en-US" dirty="0" smtClean="0"/>
              <a:t> </a:t>
            </a:r>
            <a:r>
              <a:rPr lang="en-US" dirty="0" err="1" smtClean="0"/>
              <a:t>Dormition</a:t>
            </a:r>
            <a:r>
              <a:rPr lang="en-US" dirty="0" smtClean="0"/>
              <a:t> of </a:t>
            </a:r>
            <a:r>
              <a:rPr lang="en-US" dirty="0" err="1" smtClean="0"/>
              <a:t>Theotokos</a:t>
            </a:r>
            <a:r>
              <a:rPr lang="en-US" dirty="0" smtClean="0"/>
              <a:t> </a:t>
            </a:r>
            <a:endParaRPr lang="el-GR" dirty="0"/>
          </a:p>
        </p:txBody>
      </p:sp>
      <p:pic>
        <p:nvPicPr>
          <p:cNvPr id="7" name="Picture 2"/>
          <p:cNvPicPr>
            <a:picLocks noGrp="1" noChangeAspect="1" noChangeArrowheads="1"/>
          </p:cNvPicPr>
          <p:nvPr>
            <p:ph sz="quarter" idx="2"/>
          </p:nvPr>
        </p:nvPicPr>
        <p:blipFill>
          <a:blip r:embed="rId2"/>
          <a:srcRect/>
          <a:stretch>
            <a:fillRect/>
          </a:stretch>
        </p:blipFill>
        <p:spPr bwMode="auto">
          <a:xfrm>
            <a:off x="142853" y="1714488"/>
            <a:ext cx="4763399" cy="4071966"/>
          </a:xfrm>
          <a:prstGeom prst="rect">
            <a:avLst/>
          </a:prstGeom>
          <a:noFill/>
          <a:ln w="9525">
            <a:noFill/>
            <a:miter lim="800000"/>
            <a:headEnd/>
            <a:tailEnd/>
          </a:ln>
          <a:effectLst/>
        </p:spPr>
      </p:pic>
      <p:sp>
        <p:nvSpPr>
          <p:cNvPr id="4" name="3 - Θέση περιεχομένου"/>
          <p:cNvSpPr>
            <a:spLocks noGrp="1"/>
          </p:cNvSpPr>
          <p:nvPr>
            <p:ph sz="quarter" idx="4"/>
          </p:nvPr>
        </p:nvSpPr>
        <p:spPr>
          <a:xfrm>
            <a:off x="4714885" y="1714488"/>
            <a:ext cx="4129119" cy="3581400"/>
          </a:xfrm>
        </p:spPr>
        <p:txBody>
          <a:bodyPr>
            <a:noAutofit/>
          </a:bodyPr>
          <a:lstStyle/>
          <a:p>
            <a:r>
              <a:rPr lang="en-US" sz="1800" dirty="0" smtClean="0">
                <a:latin typeface="Bookman Old Style" pitchFamily="18" charset="0"/>
                <a:ea typeface="BatangChe" pitchFamily="49" charset="-127"/>
              </a:rPr>
              <a:t>The old parish church of </a:t>
            </a:r>
            <a:r>
              <a:rPr lang="en-US" sz="1800" dirty="0" err="1" smtClean="0">
                <a:latin typeface="Bookman Old Style" pitchFamily="18" charset="0"/>
                <a:ea typeface="BatangChe" pitchFamily="49" charset="-127"/>
              </a:rPr>
              <a:t>Palaia</a:t>
            </a:r>
            <a:r>
              <a:rPr lang="en-US" sz="1800" dirty="0" smtClean="0">
                <a:latin typeface="Bookman Old Style" pitchFamily="18" charset="0"/>
                <a:ea typeface="BatangChe" pitchFamily="49" charset="-127"/>
              </a:rPr>
              <a:t> </a:t>
            </a:r>
            <a:r>
              <a:rPr lang="en-US" sz="1800" dirty="0" err="1" smtClean="0">
                <a:latin typeface="Bookman Old Style" pitchFamily="18" charset="0"/>
                <a:ea typeface="BatangChe" pitchFamily="49" charset="-127"/>
              </a:rPr>
              <a:t>Filippiada</a:t>
            </a:r>
            <a:r>
              <a:rPr lang="en-US" sz="1800" dirty="0" smtClean="0">
                <a:latin typeface="Bookman Old Style" pitchFamily="18" charset="0"/>
                <a:ea typeface="BatangChe" pitchFamily="49" charset="-127"/>
              </a:rPr>
              <a:t> is dedicated to the </a:t>
            </a:r>
            <a:r>
              <a:rPr lang="en-US" sz="1800" dirty="0" err="1" smtClean="0">
                <a:latin typeface="Bookman Old Style" pitchFamily="18" charset="0"/>
                <a:ea typeface="BatangChe" pitchFamily="49" charset="-127"/>
              </a:rPr>
              <a:t>Dormition</a:t>
            </a:r>
            <a:r>
              <a:rPr lang="en-US" sz="1800" dirty="0" smtClean="0">
                <a:latin typeface="Bookman Old Style" pitchFamily="18" charset="0"/>
                <a:ea typeface="BatangChe" pitchFamily="49" charset="-127"/>
              </a:rPr>
              <a:t> of the </a:t>
            </a:r>
            <a:r>
              <a:rPr lang="en-US" sz="1800" dirty="0" err="1" smtClean="0">
                <a:latin typeface="Bookman Old Style" pitchFamily="18" charset="0"/>
                <a:ea typeface="BatangChe" pitchFamily="49" charset="-127"/>
              </a:rPr>
              <a:t>Theotokos</a:t>
            </a:r>
            <a:r>
              <a:rPr lang="en-US" sz="1800" dirty="0" smtClean="0">
                <a:latin typeface="Bookman Old Style" pitchFamily="18" charset="0"/>
                <a:ea typeface="BatangChe" pitchFamily="49" charset="-127"/>
              </a:rPr>
              <a:t>. It consists of a main church and a narthex (called “</a:t>
            </a:r>
            <a:r>
              <a:rPr lang="en-US" sz="1800" dirty="0" err="1" smtClean="0">
                <a:latin typeface="Bookman Old Style" pitchFamily="18" charset="0"/>
                <a:ea typeface="BatangChe" pitchFamily="49" charset="-127"/>
              </a:rPr>
              <a:t>gynaikeio</a:t>
            </a:r>
            <a:r>
              <a:rPr lang="en-US" sz="1800" dirty="0" smtClean="0">
                <a:latin typeface="Bookman Old Style" pitchFamily="18" charset="0"/>
                <a:ea typeface="BatangChe" pitchFamily="49" charset="-127"/>
              </a:rPr>
              <a:t>”). The interior is covered in wall paintings. </a:t>
            </a:r>
          </a:p>
          <a:p>
            <a:r>
              <a:rPr lang="en-US" sz="1800" dirty="0" smtClean="0">
                <a:latin typeface="Bookman Old Style" pitchFamily="18" charset="0"/>
                <a:ea typeface="BatangChe" pitchFamily="49" charset="-127"/>
              </a:rPr>
              <a:t>A partially destroyed inscription on the western entrance to the main church informs us that the church was painted in 1800 by well known 18th and early 19th century wall painters. Lastly, the 1883 portal - bell-tower of the single wall type, is a typical specimen of this type of buildings of the late 19th and early 20th century in the area. 	</a:t>
            </a:r>
          </a:p>
          <a:p>
            <a:endParaRPr lang="el-GR" sz="1800" dirty="0"/>
          </a:p>
        </p:txBody>
      </p:sp>
      <p:sp>
        <p:nvSpPr>
          <p:cNvPr id="5" name="4 - Θέση κειμένου"/>
          <p:cNvSpPr>
            <a:spLocks noGrp="1"/>
          </p:cNvSpPr>
          <p:nvPr>
            <p:ph type="body" sz="quarter" idx="1"/>
          </p:nvPr>
        </p:nvSpPr>
        <p:spPr/>
        <p:txBody>
          <a:bodyPr/>
          <a:lstStyle/>
          <a:p>
            <a:endParaRPr lang="el-GR"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214291" y="642928"/>
            <a:ext cx="8564781" cy="27392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1)</a:t>
            </a:r>
            <a:r>
              <a:rPr kumimoji="0" lang="el-GR" sz="2400" b="1" i="0" u="none" strike="noStrike" cap="none" normalizeH="0" baseline="0" dirty="0" err="1" smtClean="0">
                <a:ln>
                  <a:noFill/>
                </a:ln>
                <a:solidFill>
                  <a:schemeClr val="tx1"/>
                </a:solidFill>
                <a:effectLst/>
                <a:latin typeface="Arial" charset="0"/>
                <a:cs typeface="Arial" charset="0"/>
              </a:rPr>
              <a:t>Download</a:t>
            </a:r>
            <a:r>
              <a:rPr kumimoji="0" lang="el-GR" sz="2400" b="1" i="0" u="none" strike="noStrike" cap="none" normalizeH="0" baseline="0" dirty="0" smtClean="0">
                <a:ln>
                  <a:noFill/>
                </a:ln>
                <a:solidFill>
                  <a:schemeClr val="tx1"/>
                </a:solidFill>
                <a:effectLst/>
                <a:latin typeface="Arial" charset="0"/>
                <a:cs typeface="Arial" charset="0"/>
              </a:rPr>
              <a:t> </a:t>
            </a:r>
            <a:r>
              <a:rPr kumimoji="0" lang="el-GR" sz="2400" b="1" i="0" u="none" strike="noStrike" cap="none" normalizeH="0" baseline="0" dirty="0" err="1" smtClean="0">
                <a:ln>
                  <a:noFill/>
                </a:ln>
                <a:solidFill>
                  <a:schemeClr val="tx1"/>
                </a:solidFill>
                <a:effectLst/>
                <a:latin typeface="Arial" charset="0"/>
                <a:cs typeface="Arial" charset="0"/>
              </a:rPr>
              <a:t>The</a:t>
            </a:r>
            <a:r>
              <a:rPr kumimoji="0" lang="el-GR" sz="2400" b="1" i="0" u="none" strike="noStrike" cap="none" normalizeH="0" baseline="0" dirty="0" smtClean="0">
                <a:ln>
                  <a:noFill/>
                </a:ln>
                <a:solidFill>
                  <a:schemeClr val="tx1"/>
                </a:solidFill>
                <a:effectLst/>
                <a:latin typeface="Arial" charset="0"/>
                <a:cs typeface="Arial" charset="0"/>
              </a:rPr>
              <a:t> </a:t>
            </a:r>
            <a:r>
              <a:rPr kumimoji="0" lang="el-GR" sz="2400" b="1" i="0" u="none" strike="noStrike" cap="none" normalizeH="0" baseline="0" dirty="0" err="1" smtClean="0">
                <a:ln>
                  <a:noFill/>
                </a:ln>
                <a:solidFill>
                  <a:schemeClr val="tx1"/>
                </a:solidFill>
                <a:effectLst/>
                <a:latin typeface="Arial" charset="0"/>
                <a:cs typeface="Arial" charset="0"/>
              </a:rPr>
              <a:t>App</a:t>
            </a:r>
            <a:r>
              <a:rPr kumimoji="0" lang="el-GR" sz="2400" b="1" i="0" u="none" strike="noStrike" cap="none" normalizeH="0" baseline="0" dirty="0" smtClean="0">
                <a:ln>
                  <a:noFill/>
                </a:ln>
                <a:solidFill>
                  <a:schemeClr val="tx1"/>
                </a:solidFill>
                <a:effectLst/>
                <a:latin typeface="Arial" charset="0"/>
                <a:cs typeface="Arial" charset="0"/>
              </a:rPr>
              <a:t> </a:t>
            </a:r>
            <a:r>
              <a:rPr kumimoji="0" lang="el-GR" sz="2400" b="1" i="0" u="none" strike="noStrike" cap="none" normalizeH="0" baseline="0" dirty="0" err="1" smtClean="0">
                <a:ln>
                  <a:noFill/>
                </a:ln>
                <a:solidFill>
                  <a:schemeClr val="tx1"/>
                </a:solidFill>
                <a:effectLst/>
                <a:latin typeface="Arial" charset="0"/>
                <a:cs typeface="Arial" charset="0"/>
              </a:rPr>
              <a:t>From</a:t>
            </a:r>
            <a:r>
              <a:rPr kumimoji="0" lang="el-GR" sz="2400" b="1" i="0" u="none" strike="noStrike" cap="none" normalizeH="0" baseline="0" dirty="0" smtClean="0">
                <a:ln>
                  <a:noFill/>
                </a:ln>
                <a:solidFill>
                  <a:schemeClr val="tx1"/>
                </a:solidFill>
                <a:effectLst/>
                <a:latin typeface="Arial" charset="0"/>
                <a:cs typeface="Arial" charset="0"/>
              </a:rPr>
              <a:t> </a:t>
            </a:r>
            <a:r>
              <a:rPr kumimoji="0" lang="el-GR" sz="2400" b="1" i="0" u="none" strike="noStrike" cap="none" normalizeH="0" baseline="0" dirty="0" err="1" smtClean="0">
                <a:ln>
                  <a:noFill/>
                </a:ln>
                <a:solidFill>
                  <a:schemeClr val="tx1"/>
                </a:solidFill>
                <a:effectLst/>
                <a:latin typeface="Arial" charset="0"/>
                <a:cs typeface="Arial" charset="0"/>
              </a:rPr>
              <a:t>The</a:t>
            </a:r>
            <a:r>
              <a:rPr kumimoji="0" lang="el-GR" sz="2400" b="1" i="0" u="none" strike="noStrike" cap="none" normalizeH="0" baseline="0" dirty="0" smtClean="0">
                <a:ln>
                  <a:noFill/>
                </a:ln>
                <a:solidFill>
                  <a:schemeClr val="tx1"/>
                </a:solidFill>
                <a:effectLst/>
                <a:latin typeface="Arial" charset="0"/>
                <a:cs typeface="Arial" charset="0"/>
              </a:rPr>
              <a:t> </a:t>
            </a:r>
            <a:r>
              <a:rPr kumimoji="0" lang="el-GR" sz="2400" b="1" i="0" u="none" strike="noStrike" cap="none" normalizeH="0" baseline="0" dirty="0" err="1" smtClean="0">
                <a:ln>
                  <a:noFill/>
                </a:ln>
                <a:solidFill>
                  <a:schemeClr val="tx1"/>
                </a:solidFill>
                <a:effectLst/>
                <a:latin typeface="Arial" charset="0"/>
                <a:cs typeface="Arial" charset="0"/>
              </a:rPr>
              <a:t>App</a:t>
            </a:r>
            <a:r>
              <a:rPr kumimoji="0" lang="el-GR" sz="2400" b="1" i="0" u="none" strike="noStrike" cap="none" normalizeH="0" baseline="0" dirty="0" smtClean="0">
                <a:ln>
                  <a:noFill/>
                </a:ln>
                <a:solidFill>
                  <a:schemeClr val="tx1"/>
                </a:solidFill>
                <a:effectLst/>
                <a:latin typeface="Arial" charset="0"/>
                <a:cs typeface="Arial" charset="0"/>
              </a:rPr>
              <a:t> </a:t>
            </a:r>
            <a:r>
              <a:rPr kumimoji="0" lang="el-GR" sz="2400" b="1" i="0" u="none" strike="noStrike" cap="none" normalizeH="0" baseline="0" dirty="0" err="1" smtClean="0">
                <a:ln>
                  <a:noFill/>
                </a:ln>
                <a:solidFill>
                  <a:schemeClr val="tx1"/>
                </a:solidFill>
                <a:effectLst/>
                <a:latin typeface="Arial" charset="0"/>
                <a:cs typeface="Arial" charset="0"/>
              </a:rPr>
              <a:t>Store</a:t>
            </a:r>
            <a:r>
              <a:rPr kumimoji="0" lang="el-GR" sz="2400" b="1" i="0" u="none" strike="noStrike" cap="none" normalizeH="0" baseline="0" dirty="0" smtClean="0">
                <a:ln>
                  <a:noFill/>
                </a:ln>
                <a:solidFill>
                  <a:schemeClr val="tx1"/>
                </a:solidFill>
                <a:effectLst/>
                <a:latin typeface="Arial" charset="0"/>
                <a:cs typeface="Arial" charset="0"/>
                <a:hlinkClick r:id="rId2"/>
              </a:rPr>
              <a:t> </a:t>
            </a:r>
            <a:r>
              <a:rPr kumimoji="0" lang="el-GR" sz="2400" b="1" i="0" u="none" strike="noStrike" cap="none" normalizeH="0" baseline="0" dirty="0" err="1" smtClean="0">
                <a:ln>
                  <a:noFill/>
                </a:ln>
                <a:solidFill>
                  <a:schemeClr val="tx1"/>
                </a:solidFill>
                <a:effectLst/>
                <a:latin typeface="Arial" charset="0"/>
                <a:cs typeface="Arial" charset="0"/>
                <a:hlinkClick r:id="rId2"/>
              </a:rPr>
              <a:t>Or</a:t>
            </a:r>
            <a:r>
              <a:rPr kumimoji="0" lang="el-GR" sz="2400" b="1" i="0" u="none" strike="noStrike" cap="none" normalizeH="0" baseline="0" dirty="0" smtClean="0">
                <a:ln>
                  <a:noFill/>
                </a:ln>
                <a:solidFill>
                  <a:schemeClr val="tx1"/>
                </a:solidFill>
                <a:effectLst/>
                <a:latin typeface="Arial" charset="0"/>
                <a:cs typeface="Arial" charset="0"/>
              </a:rPr>
              <a:t> </a:t>
            </a:r>
            <a:r>
              <a:rPr kumimoji="0" lang="el-GR" sz="2400" b="1" i="0" u="none" strike="noStrike" cap="none" normalizeH="0" baseline="0" dirty="0" err="1" smtClean="0">
                <a:ln>
                  <a:noFill/>
                </a:ln>
                <a:solidFill>
                  <a:schemeClr val="tx1"/>
                </a:solidFill>
                <a:effectLst/>
                <a:latin typeface="Arial" charset="0"/>
                <a:cs typeface="Arial" charset="0"/>
              </a:rPr>
              <a:t>Google</a:t>
            </a:r>
            <a:r>
              <a:rPr kumimoji="0" lang="el-GR" sz="2400" b="1" i="0" u="none" strike="noStrike" cap="none" normalizeH="0" baseline="0" dirty="0" smtClean="0">
                <a:ln>
                  <a:noFill/>
                </a:ln>
                <a:solidFill>
                  <a:schemeClr val="tx1"/>
                </a:solidFill>
                <a:effectLst/>
                <a:latin typeface="Arial" charset="0"/>
                <a:cs typeface="Arial" charset="0"/>
              </a:rPr>
              <a:t> </a:t>
            </a:r>
            <a:r>
              <a:rPr kumimoji="0" lang="el-GR" sz="2400" b="1" i="0" u="none" strike="noStrike" cap="none" normalizeH="0" baseline="0" dirty="0" err="1" smtClean="0">
                <a:ln>
                  <a:noFill/>
                </a:ln>
                <a:solidFill>
                  <a:schemeClr val="tx1"/>
                </a:solidFill>
                <a:effectLst/>
                <a:latin typeface="Arial" charset="0"/>
                <a:cs typeface="Arial" charset="0"/>
              </a:rPr>
              <a:t>Play</a:t>
            </a:r>
            <a:endParaRPr kumimoji="0" lang="el-GR" sz="2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900" b="0" i="0" u="none" strike="noStrike" cap="none" normalizeH="0" baseline="0" dirty="0" smtClean="0">
                <a:ln>
                  <a:noFill/>
                </a:ln>
                <a:solidFill>
                  <a:schemeClr val="tx1"/>
                </a:solidFill>
                <a:effectLst/>
                <a:latin typeface="Arial" charset="0"/>
                <a:cs typeface="Arial" charset="0"/>
              </a:rPr>
              <a:t>                </a:t>
            </a:r>
            <a:endParaRPr kumimoji="0" lang="el-GR"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cs typeface="Arial" charset="0"/>
              </a:rPr>
              <a:t>  </a:t>
            </a:r>
            <a:r>
              <a:rPr kumimoji="0" lang="el-GR" sz="2300" b="0" i="0" u="none" strike="noStrike" cap="none" normalizeH="0" baseline="0" dirty="0" smtClean="0">
                <a:ln>
                  <a:noFill/>
                </a:ln>
                <a:solidFill>
                  <a:schemeClr val="tx1"/>
                </a:solidFill>
                <a:effectLst/>
                <a:latin typeface="Arial" charset="0"/>
                <a:cs typeface="Arial" charset="0"/>
              </a:rPr>
              <a:t> </a:t>
            </a:r>
            <a:r>
              <a:rPr kumimoji="0" lang="el-GR" sz="18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eaLnBrk="0" fontAlgn="base" hangingPunct="0">
              <a:spcBef>
                <a:spcPct val="0"/>
              </a:spcBef>
              <a:spcAft>
                <a:spcPct val="0"/>
              </a:spcAft>
            </a:pPr>
            <a:r>
              <a:rPr kumimoji="0" lang="el-GR" sz="1800" b="0" i="0" u="none" strike="noStrike" cap="none" normalizeH="0" baseline="0" dirty="0" smtClean="0">
                <a:ln>
                  <a:noFill/>
                </a:ln>
                <a:solidFill>
                  <a:schemeClr val="tx1"/>
                </a:solidFill>
                <a:effectLst/>
                <a:latin typeface="Arial" charset="0"/>
                <a:cs typeface="Arial" charset="0"/>
              </a:rPr>
              <a:t> </a:t>
            </a:r>
            <a:r>
              <a:rPr kumimoji="0" lang="en-US" sz="1800" b="0" i="0" u="none" strike="noStrike" cap="none" normalizeH="0" baseline="0" dirty="0" smtClean="0">
                <a:ln>
                  <a:noFill/>
                </a:ln>
                <a:solidFill>
                  <a:schemeClr val="tx1"/>
                </a:solidFill>
                <a:effectLst/>
                <a:latin typeface="Arial" charset="0"/>
                <a:cs typeface="Arial" charset="0"/>
              </a:rPr>
              <a:t>2)</a:t>
            </a:r>
            <a:r>
              <a:rPr lang="en-US" b="1" dirty="0" smtClean="0"/>
              <a:t>How it Works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Arial" charset="0"/>
              <a:cs typeface="Arial" charset="0"/>
            </a:endParaRPr>
          </a:p>
        </p:txBody>
      </p:sp>
      <p:pic>
        <p:nvPicPr>
          <p:cNvPr id="28677" name="Picture 5" descr="https://s3.amazonaws.com/com-avenza-publicsite2-production/static/global/images/appstore.png">
            <a:hlinkClick r:id="rId2"/>
          </p:cNvPr>
          <p:cNvPicPr>
            <a:picLocks noChangeAspect="1" noChangeArrowheads="1"/>
          </p:cNvPicPr>
          <p:nvPr/>
        </p:nvPicPr>
        <p:blipFill>
          <a:blip r:embed="rId3"/>
          <a:srcRect/>
          <a:stretch>
            <a:fillRect/>
          </a:stretch>
        </p:blipFill>
        <p:spPr bwMode="auto">
          <a:xfrm>
            <a:off x="7000893" y="1571612"/>
            <a:ext cx="1057275" cy="371475"/>
          </a:xfrm>
          <a:prstGeom prst="rect">
            <a:avLst/>
          </a:prstGeom>
          <a:noFill/>
        </p:spPr>
      </p:pic>
      <p:pic>
        <p:nvPicPr>
          <p:cNvPr id="28678" name="Picture 6" descr="https://s3.amazonaws.com/com-avenza-publicsite2-production/static/global/images/googleplay.png">
            <a:hlinkClick r:id="rId4"/>
          </p:cNvPr>
          <p:cNvPicPr>
            <a:picLocks noChangeAspect="1" noChangeArrowheads="1"/>
          </p:cNvPicPr>
          <p:nvPr/>
        </p:nvPicPr>
        <p:blipFill>
          <a:blip r:embed="rId5"/>
          <a:srcRect/>
          <a:stretch>
            <a:fillRect/>
          </a:stretch>
        </p:blipFill>
        <p:spPr bwMode="auto">
          <a:xfrm>
            <a:off x="785787" y="1428736"/>
            <a:ext cx="1104900" cy="361950"/>
          </a:xfrm>
          <a:prstGeom prst="rect">
            <a:avLst/>
          </a:prstGeom>
          <a:noFill/>
        </p:spPr>
      </p:pic>
      <p:sp>
        <p:nvSpPr>
          <p:cNvPr id="8" name="7 - Ορθογώνιο"/>
          <p:cNvSpPr/>
          <p:nvPr/>
        </p:nvSpPr>
        <p:spPr>
          <a:xfrm>
            <a:off x="428599" y="2714622"/>
            <a:ext cx="7858180" cy="1523494"/>
          </a:xfrm>
          <a:prstGeom prst="rect">
            <a:avLst/>
          </a:prstGeom>
        </p:spPr>
        <p:txBody>
          <a:bodyPr wrap="square">
            <a:spAutoFit/>
          </a:bodyPr>
          <a:lstStyle/>
          <a:p>
            <a:r>
              <a:rPr lang="en-US" b="1" dirty="0" smtClean="0"/>
              <a:t>The </a:t>
            </a:r>
            <a:r>
              <a:rPr lang="en-US" b="1" dirty="0" err="1" smtClean="0"/>
              <a:t>Avenza</a:t>
            </a:r>
            <a:r>
              <a:rPr lang="en-US" b="1" dirty="0" smtClean="0"/>
              <a:t> Maps</a:t>
            </a:r>
            <a:r>
              <a:rPr lang="en-US" b="1" baseline="30000" dirty="0" smtClean="0"/>
              <a:t>®</a:t>
            </a:r>
            <a:r>
              <a:rPr lang="en-US" b="1" dirty="0" smtClean="0"/>
              <a:t> app uses your device's built-in GPS to locate you even when you are out of range of a network or internet connection.</a:t>
            </a:r>
          </a:p>
          <a:p>
            <a:r>
              <a:rPr lang="en-US" dirty="0" smtClean="0"/>
              <a:t>The blue dot follows you wherever you go so you always know where you are on the map. Zoom in and out, navigate from place to place, mark points of interest and easily attach photos exactly where they were taken.</a:t>
            </a:r>
            <a:endParaRPr lang="en-US" dirty="0"/>
          </a:p>
        </p:txBody>
      </p:sp>
      <p:pic>
        <p:nvPicPr>
          <p:cNvPr id="28680" name="Picture 8" descr="Avenzamaps.com web for 2 columns.png"/>
          <p:cNvPicPr>
            <a:picLocks noChangeAspect="1" noChangeArrowheads="1"/>
          </p:cNvPicPr>
          <p:nvPr/>
        </p:nvPicPr>
        <p:blipFill>
          <a:blip r:embed="rId6"/>
          <a:srcRect/>
          <a:stretch>
            <a:fillRect/>
          </a:stretch>
        </p:blipFill>
        <p:spPr bwMode="auto">
          <a:xfrm>
            <a:off x="2857489" y="4214825"/>
            <a:ext cx="2500331" cy="2500331"/>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2"/>
          </p:nvPr>
        </p:nvSpPr>
        <p:spPr>
          <a:xfrm>
            <a:off x="0" y="1571613"/>
            <a:ext cx="4000496" cy="3295648"/>
          </a:xfrm>
        </p:spPr>
        <p:txBody>
          <a:bodyPr/>
          <a:lstStyle/>
          <a:p>
            <a:pPr>
              <a:buNone/>
            </a:pPr>
            <a:r>
              <a:rPr lang="en-US" sz="2000" b="1" dirty="0" smtClean="0"/>
              <a:t>Use mapping tools to record GPS tracks, add </a:t>
            </a:r>
            <a:r>
              <a:rPr lang="en-US" sz="2000" b="1" dirty="0" err="1" smtClean="0"/>
              <a:t>placemarks,addphotos</a:t>
            </a:r>
            <a:r>
              <a:rPr lang="en-US" sz="2000" b="1" dirty="0" smtClean="0"/>
              <a:t> and more.</a:t>
            </a:r>
          </a:p>
          <a:p>
            <a:endParaRPr lang="el-GR" dirty="0"/>
          </a:p>
        </p:txBody>
      </p:sp>
      <p:sp>
        <p:nvSpPr>
          <p:cNvPr id="4" name="3 - Θέση περιεχομένου"/>
          <p:cNvSpPr>
            <a:spLocks noGrp="1"/>
          </p:cNvSpPr>
          <p:nvPr>
            <p:ph sz="quarter" idx="4"/>
          </p:nvPr>
        </p:nvSpPr>
        <p:spPr>
          <a:xfrm>
            <a:off x="3929066" y="1500174"/>
            <a:ext cx="4929191" cy="3662370"/>
          </a:xfrm>
        </p:spPr>
        <p:txBody>
          <a:bodyPr>
            <a:normAutofit/>
          </a:bodyPr>
          <a:lstStyle/>
          <a:p>
            <a:pPr>
              <a:buNone/>
            </a:pPr>
            <a:r>
              <a:rPr lang="en-US" sz="1800" b="1" dirty="0" smtClean="0"/>
              <a:t>Maps used in the app are geospatial PDFs, </a:t>
            </a:r>
            <a:r>
              <a:rPr lang="en-US" sz="1800" b="1" dirty="0" err="1" smtClean="0"/>
              <a:t>GeoPDF</a:t>
            </a:r>
            <a:r>
              <a:rPr lang="en-US" sz="1800" b="1" dirty="0" smtClean="0"/>
              <a:t> or </a:t>
            </a:r>
            <a:r>
              <a:rPr lang="en-US" sz="1800" b="1" dirty="0" err="1" smtClean="0"/>
              <a:t>GeoTIFFs</a:t>
            </a:r>
            <a:r>
              <a:rPr lang="en-US" sz="1800" b="1" dirty="0" smtClean="0"/>
              <a:t>. Import your own, or find just the right one in the </a:t>
            </a:r>
            <a:r>
              <a:rPr lang="en-US" sz="1800" b="1" dirty="0" err="1" smtClean="0"/>
              <a:t>Avenza</a:t>
            </a:r>
            <a:r>
              <a:rPr lang="en-US" sz="1800" b="1" dirty="0" smtClean="0"/>
              <a:t> Map Store.</a:t>
            </a:r>
          </a:p>
          <a:p>
            <a:endParaRPr lang="el-GR" dirty="0"/>
          </a:p>
        </p:txBody>
      </p:sp>
      <p:pic>
        <p:nvPicPr>
          <p:cNvPr id="30722" name="Picture 2" descr="C:\Users\hp6300\Desktop\avenza2.jpg"/>
          <p:cNvPicPr>
            <a:picLocks noChangeAspect="1" noChangeArrowheads="1"/>
          </p:cNvPicPr>
          <p:nvPr/>
        </p:nvPicPr>
        <p:blipFill>
          <a:blip r:embed="rId2"/>
          <a:srcRect/>
          <a:stretch>
            <a:fillRect/>
          </a:stretch>
        </p:blipFill>
        <p:spPr bwMode="auto">
          <a:xfrm>
            <a:off x="642913" y="3143255"/>
            <a:ext cx="2906699" cy="2906699"/>
          </a:xfrm>
          <a:prstGeom prst="rect">
            <a:avLst/>
          </a:prstGeom>
          <a:noFill/>
        </p:spPr>
      </p:pic>
      <p:pic>
        <p:nvPicPr>
          <p:cNvPr id="30723" name="Picture 3" descr="C:\Users\hp6300\Desktop\avenza3.jpg"/>
          <p:cNvPicPr>
            <a:picLocks noChangeAspect="1" noChangeArrowheads="1"/>
          </p:cNvPicPr>
          <p:nvPr/>
        </p:nvPicPr>
        <p:blipFill>
          <a:blip r:embed="rId3"/>
          <a:srcRect/>
          <a:stretch>
            <a:fillRect/>
          </a:stretch>
        </p:blipFill>
        <p:spPr bwMode="auto">
          <a:xfrm>
            <a:off x="4786315" y="3143248"/>
            <a:ext cx="2946396" cy="2946396"/>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Use one of the following methods </a:t>
            </a:r>
            <a:br>
              <a:rPr lang="en-US" dirty="0" smtClean="0"/>
            </a:br>
            <a:r>
              <a:rPr lang="en-US" dirty="0" smtClean="0"/>
              <a:t>             to get your maps</a:t>
            </a:r>
            <a:endParaRPr lang="el-GR" dirty="0"/>
          </a:p>
        </p:txBody>
      </p:sp>
      <p:pic>
        <p:nvPicPr>
          <p:cNvPr id="8194" name="Picture 2"/>
          <p:cNvPicPr>
            <a:picLocks noGrp="1" noChangeAspect="1" noChangeArrowheads="1"/>
          </p:cNvPicPr>
          <p:nvPr>
            <p:ph sz="quarter" idx="1"/>
          </p:nvPr>
        </p:nvPicPr>
        <p:blipFill>
          <a:blip r:embed="rId3"/>
          <a:srcRect/>
          <a:stretch>
            <a:fillRect/>
          </a:stretch>
        </p:blipFill>
        <p:spPr bwMode="auto">
          <a:xfrm>
            <a:off x="857234" y="1643050"/>
            <a:ext cx="2518895" cy="4419600"/>
          </a:xfrm>
          <a:prstGeom prst="rect">
            <a:avLst/>
          </a:prstGeom>
          <a:noFill/>
          <a:ln w="9525">
            <a:noFill/>
            <a:miter lim="800000"/>
            <a:headEnd/>
            <a:tailEnd/>
          </a:ln>
          <a:effectLst/>
        </p:spPr>
      </p:pic>
      <p:pic>
        <p:nvPicPr>
          <p:cNvPr id="8195" name="Picture 3">
            <a:hlinkClick r:id="rId4" action="ppaction://hlinkpres?slideindex=1&amp;slidetitle="/>
          </p:cNvPr>
          <p:cNvPicPr>
            <a:picLocks noChangeAspect="1" noChangeArrowheads="1"/>
          </p:cNvPicPr>
          <p:nvPr/>
        </p:nvPicPr>
        <p:blipFill>
          <a:blip r:embed="rId5"/>
          <a:srcRect/>
          <a:stretch>
            <a:fillRect/>
          </a:stretch>
        </p:blipFill>
        <p:spPr bwMode="auto">
          <a:xfrm>
            <a:off x="5572142" y="2000240"/>
            <a:ext cx="2390775" cy="40481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map </a:t>
            </a:r>
            <a:endParaRPr lang="el-GR" dirty="0"/>
          </a:p>
        </p:txBody>
      </p:sp>
      <p:pic>
        <p:nvPicPr>
          <p:cNvPr id="4" name="3 - Θέση περιεχομένου" descr="arch.jpg">
            <a:hlinkClick r:id="rId2" action="ppaction://hlinkfile"/>
          </p:cNvPr>
          <p:cNvPicPr>
            <a:picLocks noGrp="1" noChangeAspect="1"/>
          </p:cNvPicPr>
          <p:nvPr>
            <p:ph sz="quarter" idx="1"/>
          </p:nvPr>
        </p:nvPicPr>
        <p:blipFill>
          <a:blip r:embed="rId3" cstate="print"/>
          <a:stretch>
            <a:fillRect/>
          </a:stretch>
        </p:blipFill>
        <p:spPr>
          <a:xfrm>
            <a:off x="3127164" y="1600200"/>
            <a:ext cx="3124623" cy="4495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457200" y="274645"/>
            <a:ext cx="8229600" cy="769441"/>
          </a:xfrm>
          <a:prstGeom prst="rect">
            <a:avLst/>
          </a:prstGeom>
        </p:spPr>
        <p:txBody>
          <a:bodyPr wrap="square">
            <a:spAutoFit/>
          </a:bodyPr>
          <a:lstStyle/>
          <a:p>
            <a:r>
              <a:rPr lang="en-US" dirty="0" smtClean="0"/>
              <a:t>Saint </a:t>
            </a:r>
            <a:r>
              <a:rPr lang="en-US" dirty="0" err="1" smtClean="0"/>
              <a:t>Kyriaki</a:t>
            </a:r>
            <a:endParaRPr lang="el-GR" dirty="0"/>
          </a:p>
        </p:txBody>
      </p:sp>
      <p:pic>
        <p:nvPicPr>
          <p:cNvPr id="5" name="Picture 2" descr="C:\Users\hp6300\Desktop\kyriaki.jpg"/>
          <p:cNvPicPr>
            <a:picLocks noGrp="1" noChangeAspect="1" noChangeArrowheads="1"/>
          </p:cNvPicPr>
          <p:nvPr>
            <p:ph sz="quarter" idx="1"/>
          </p:nvPr>
        </p:nvPicPr>
        <p:blipFill>
          <a:blip r:embed="rId2" cstate="print"/>
          <a:stretch>
            <a:fillRect/>
          </a:stretch>
        </p:blipFill>
        <p:spPr bwMode="auto">
          <a:xfrm>
            <a:off x="609600" y="2582460"/>
            <a:ext cx="3886200" cy="2585258"/>
          </a:xfrm>
          <a:prstGeom prst="rect">
            <a:avLst/>
          </a:prstGeom>
          <a:noFill/>
        </p:spPr>
      </p:pic>
      <p:sp>
        <p:nvSpPr>
          <p:cNvPr id="4" name="3 - Θέση περιεχομένου"/>
          <p:cNvSpPr>
            <a:spLocks noGrp="1"/>
          </p:cNvSpPr>
          <p:nvPr>
            <p:ph sz="quarter" idx="2"/>
          </p:nvPr>
        </p:nvSpPr>
        <p:spPr/>
        <p:txBody>
          <a:bodyPr>
            <a:normAutofit fontScale="70000" lnSpcReduction="20000"/>
          </a:bodyPr>
          <a:lstStyle/>
          <a:p>
            <a:pPr>
              <a:buNone/>
            </a:pPr>
            <a:r>
              <a:rPr lang="en-US" dirty="0" smtClean="0">
                <a:latin typeface="Bookman Old Style" pitchFamily="18" charset="0"/>
              </a:rPr>
              <a:t>    The church is located at “</a:t>
            </a:r>
            <a:r>
              <a:rPr lang="en-US" dirty="0" err="1" smtClean="0">
                <a:latin typeface="Bookman Old Style" pitchFamily="18" charset="0"/>
              </a:rPr>
              <a:t>Agia</a:t>
            </a:r>
            <a:r>
              <a:rPr lang="en-US" dirty="0" smtClean="0">
                <a:latin typeface="Bookman Old Style" pitchFamily="18" charset="0"/>
              </a:rPr>
              <a:t> </a:t>
            </a:r>
            <a:r>
              <a:rPr lang="en-US" dirty="0" err="1" smtClean="0">
                <a:latin typeface="Bookman Old Style" pitchFamily="18" charset="0"/>
              </a:rPr>
              <a:t>Kyriaki</a:t>
            </a:r>
            <a:r>
              <a:rPr lang="en-US" dirty="0" smtClean="0">
                <a:latin typeface="Bookman Old Style" pitchFamily="18" charset="0"/>
              </a:rPr>
              <a:t>” or “</a:t>
            </a:r>
            <a:r>
              <a:rPr lang="en-US" dirty="0" err="1" smtClean="0">
                <a:latin typeface="Bookman Old Style" pitchFamily="18" charset="0"/>
              </a:rPr>
              <a:t>Vakoufika</a:t>
            </a:r>
            <a:r>
              <a:rPr lang="en-US" dirty="0" smtClean="0">
                <a:latin typeface="Bookman Old Style" pitchFamily="18" charset="0"/>
              </a:rPr>
              <a:t>” 700m south of the village. It is a medium size, single nave, oblong structure with closed </a:t>
            </a:r>
            <a:r>
              <a:rPr lang="en-US" dirty="0" err="1" smtClean="0">
                <a:latin typeface="Bookman Old Style" pitchFamily="18" charset="0"/>
              </a:rPr>
              <a:t>hayat</a:t>
            </a:r>
            <a:r>
              <a:rPr lang="en-US" dirty="0" smtClean="0">
                <a:latin typeface="Bookman Old Style" pitchFamily="18" charset="0"/>
              </a:rPr>
              <a:t> in the south side and a current narthex “</a:t>
            </a:r>
            <a:r>
              <a:rPr lang="en-US" dirty="0" err="1" smtClean="0">
                <a:latin typeface="Bookman Old Style" pitchFamily="18" charset="0"/>
              </a:rPr>
              <a:t>gynaikonitis</a:t>
            </a:r>
            <a:r>
              <a:rPr lang="en-US" dirty="0" smtClean="0">
                <a:latin typeface="Bookman Old Style" pitchFamily="18" charset="0"/>
              </a:rPr>
              <a:t>” in the south. The monument is dated to the 13th cent. In the exterior, it is surrounded by a stone wall with a current pillar-bell tower in the west side. 	</a:t>
            </a:r>
            <a:endParaRPr lang="el-GR"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 y="0"/>
            <a:ext cx="8429684" cy="357190"/>
          </a:xfrm>
        </p:spPr>
        <p:txBody>
          <a:bodyPr>
            <a:normAutofit fontScale="90000"/>
          </a:bodyPr>
          <a:lstStyle/>
          <a:p>
            <a:r>
              <a:rPr lang="el-GR" dirty="0"/>
              <a:t/>
            </a:r>
            <a:br>
              <a:rPr lang="el-GR" dirty="0"/>
            </a:br>
            <a:r>
              <a:rPr lang="el-GR" dirty="0" smtClean="0"/>
              <a:t> </a:t>
            </a:r>
            <a:r>
              <a:rPr lang="el-GR" dirty="0"/>
              <a:t/>
            </a:r>
            <a:br>
              <a:rPr lang="el-GR" dirty="0"/>
            </a:br>
            <a:r>
              <a:rPr lang="en-US" dirty="0" err="1"/>
              <a:t>Faneromeni</a:t>
            </a:r>
            <a:r>
              <a:rPr lang="en-US" dirty="0"/>
              <a:t> Monastery </a:t>
            </a:r>
            <a:endParaRPr lang="el-GR" dirty="0"/>
          </a:p>
        </p:txBody>
      </p:sp>
      <p:sp>
        <p:nvSpPr>
          <p:cNvPr id="3" name="2 - Θέση περιεχομένου"/>
          <p:cNvSpPr>
            <a:spLocks noGrp="1"/>
          </p:cNvSpPr>
          <p:nvPr>
            <p:ph sz="quarter" idx="1"/>
          </p:nvPr>
        </p:nvSpPr>
        <p:spPr>
          <a:xfrm>
            <a:off x="1" y="4572009"/>
            <a:ext cx="7929619" cy="2285992"/>
          </a:xfrm>
        </p:spPr>
        <p:txBody>
          <a:bodyPr>
            <a:normAutofit fontScale="92500" lnSpcReduction="20000"/>
          </a:bodyPr>
          <a:lstStyle/>
          <a:p>
            <a:pPr lvl="2"/>
            <a:r>
              <a:rPr lang="en-US" sz="2600" dirty="0" err="1" smtClean="0">
                <a:latin typeface="Bookman Old Style" pitchFamily="18" charset="0"/>
              </a:rPr>
              <a:t>Faneromeni</a:t>
            </a:r>
            <a:r>
              <a:rPr lang="en-US" sz="2600" dirty="0" smtClean="0">
                <a:latin typeface="Bookman Old Style" pitchFamily="18" charset="0"/>
              </a:rPr>
              <a:t> monastery was built in1709.The main church, recently renovated, is single nave, timber roofed, separated in narthex, main church and altar with interesting and well preserved wall paintings dated in 1718. During the Turkish occupation, it is said that it was a school until 1910.</a:t>
            </a:r>
            <a:endParaRPr lang="el-GR" sz="2600" dirty="0" smtClean="0">
              <a:latin typeface="Bookman Old Style" pitchFamily="18" charset="0"/>
            </a:endParaRPr>
          </a:p>
          <a:p>
            <a:endParaRPr lang="el-GR" sz="1800" dirty="0"/>
          </a:p>
        </p:txBody>
      </p:sp>
      <p:pic>
        <p:nvPicPr>
          <p:cNvPr id="1026" name="Picture 2"/>
          <p:cNvPicPr>
            <a:picLocks noChangeAspect="1" noChangeArrowheads="1"/>
          </p:cNvPicPr>
          <p:nvPr/>
        </p:nvPicPr>
        <p:blipFill>
          <a:blip r:embed="rId2"/>
          <a:srcRect/>
          <a:stretch>
            <a:fillRect/>
          </a:stretch>
        </p:blipFill>
        <p:spPr bwMode="auto">
          <a:xfrm flipH="1">
            <a:off x="1928793" y="1579183"/>
            <a:ext cx="5072099" cy="280458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725470"/>
          </a:xfrm>
        </p:spPr>
        <p:txBody>
          <a:bodyPr>
            <a:normAutofit fontScale="90000"/>
          </a:bodyPr>
          <a:lstStyle/>
          <a:p>
            <a:r>
              <a:rPr lang="el-GR" dirty="0" smtClean="0"/>
              <a:t> </a:t>
            </a:r>
            <a:r>
              <a:rPr lang="el-GR" dirty="0"/>
              <a:t/>
            </a:r>
            <a:br>
              <a:rPr lang="el-GR" dirty="0"/>
            </a:br>
            <a:r>
              <a:rPr lang="en-US" dirty="0" err="1"/>
              <a:t>Pantanassa</a:t>
            </a:r>
            <a:r>
              <a:rPr lang="en-US" dirty="0"/>
              <a:t> Monastery </a:t>
            </a:r>
            <a:r>
              <a:rPr lang="el-GR" dirty="0"/>
              <a:t/>
            </a:r>
            <a:br>
              <a:rPr lang="el-GR" dirty="0"/>
            </a:br>
            <a:endParaRPr lang="el-GR"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 y="2000242"/>
            <a:ext cx="4500595" cy="3500462"/>
          </a:xfrm>
          <a:prstGeom prst="rect">
            <a:avLst/>
          </a:prstGeom>
          <a:noFill/>
          <a:ln w="9525">
            <a:noFill/>
            <a:miter lim="800000"/>
            <a:headEnd/>
            <a:tailEnd/>
          </a:ln>
          <a:effectLst/>
        </p:spPr>
      </p:pic>
      <p:sp>
        <p:nvSpPr>
          <p:cNvPr id="5" name="4 - Ορθογώνιο"/>
          <p:cNvSpPr/>
          <p:nvPr/>
        </p:nvSpPr>
        <p:spPr>
          <a:xfrm>
            <a:off x="4572000" y="1857367"/>
            <a:ext cx="4572000" cy="3693319"/>
          </a:xfrm>
          <a:prstGeom prst="rect">
            <a:avLst/>
          </a:prstGeom>
        </p:spPr>
        <p:txBody>
          <a:bodyPr>
            <a:spAutoFit/>
          </a:bodyPr>
          <a:lstStyle/>
          <a:p>
            <a:r>
              <a:rPr lang="en-US" dirty="0" smtClean="0">
                <a:latin typeface="Bookman Old Style" pitchFamily="18" charset="0"/>
              </a:rPr>
              <a:t>The Holy Monastery of </a:t>
            </a:r>
            <a:r>
              <a:rPr lang="en-US" dirty="0" err="1" smtClean="0">
                <a:latin typeface="Bookman Old Style" pitchFamily="18" charset="0"/>
              </a:rPr>
              <a:t>Pantanassa</a:t>
            </a:r>
            <a:r>
              <a:rPr lang="en-US" dirty="0" smtClean="0">
                <a:latin typeface="Bookman Old Style" pitchFamily="18" charset="0"/>
              </a:rPr>
              <a:t> was one of the two monasteries founded by Michael B, </a:t>
            </a:r>
            <a:r>
              <a:rPr lang="en-US" dirty="0" err="1" smtClean="0">
                <a:latin typeface="Bookman Old Style" pitchFamily="18" charset="0"/>
              </a:rPr>
              <a:t>Aggelos</a:t>
            </a:r>
            <a:r>
              <a:rPr lang="en-US" dirty="0" smtClean="0">
                <a:latin typeface="Bookman Old Style" pitchFamily="18" charset="0"/>
              </a:rPr>
              <a:t>, </a:t>
            </a:r>
            <a:r>
              <a:rPr lang="en-US" dirty="0" err="1" smtClean="0">
                <a:latin typeface="Bookman Old Style" pitchFamily="18" charset="0"/>
              </a:rPr>
              <a:t>Dukas</a:t>
            </a:r>
            <a:r>
              <a:rPr lang="en-US" dirty="0" smtClean="0">
                <a:latin typeface="Bookman Old Style" pitchFamily="18" charset="0"/>
              </a:rPr>
              <a:t>, </a:t>
            </a:r>
            <a:r>
              <a:rPr lang="en-US" dirty="0" err="1" smtClean="0">
                <a:latin typeface="Bookman Old Style" pitchFamily="18" charset="0"/>
              </a:rPr>
              <a:t>Komninos</a:t>
            </a:r>
            <a:r>
              <a:rPr lang="en-US" dirty="0" smtClean="0">
                <a:latin typeface="Bookman Old Style" pitchFamily="18" charset="0"/>
              </a:rPr>
              <a:t>, </a:t>
            </a:r>
            <a:r>
              <a:rPr lang="en-US" dirty="0" err="1" smtClean="0">
                <a:latin typeface="Bookman Old Style" pitchFamily="18" charset="0"/>
              </a:rPr>
              <a:t>Despotis</a:t>
            </a:r>
            <a:r>
              <a:rPr lang="en-US" dirty="0" smtClean="0">
                <a:latin typeface="Bookman Old Style" pitchFamily="18" charset="0"/>
              </a:rPr>
              <a:t> of </a:t>
            </a:r>
            <a:r>
              <a:rPr lang="en-US" dirty="0" err="1" smtClean="0">
                <a:latin typeface="Bookman Old Style" pitchFamily="18" charset="0"/>
              </a:rPr>
              <a:t>Ipirus</a:t>
            </a:r>
            <a:r>
              <a:rPr lang="en-US" dirty="0" smtClean="0">
                <a:latin typeface="Bookman Old Style" pitchFamily="18" charset="0"/>
              </a:rPr>
              <a:t> as a proof of regret to his wife queen Theodora (later saint) for his bad behavior towards her. We can suppose that the monument was founded in the middle of the 13</a:t>
            </a:r>
            <a:r>
              <a:rPr lang="en-US" baseline="30000" dirty="0" smtClean="0">
                <a:latin typeface="Bookman Old Style" pitchFamily="18" charset="0"/>
              </a:rPr>
              <a:t>th</a:t>
            </a:r>
            <a:r>
              <a:rPr lang="en-US" dirty="0" smtClean="0">
                <a:latin typeface="Bookman Old Style" pitchFamily="18" charset="0"/>
              </a:rPr>
              <a:t> century (1250-1260).</a:t>
            </a:r>
          </a:p>
          <a:p>
            <a:r>
              <a:rPr lang="en-US" dirty="0" smtClean="0">
                <a:latin typeface="Bookman Old Style" pitchFamily="18" charset="0"/>
              </a:rPr>
              <a:t> It was destroyed in 1692. An early Christian Ambon discovered at the monument, indicates that there was a temple long before the 13</a:t>
            </a:r>
            <a:r>
              <a:rPr lang="en-US" baseline="30000" dirty="0" smtClean="0">
                <a:latin typeface="Bookman Old Style" pitchFamily="18" charset="0"/>
              </a:rPr>
              <a:t>th</a:t>
            </a:r>
            <a:r>
              <a:rPr lang="en-US" dirty="0" smtClean="0">
                <a:latin typeface="Bookman Old Style" pitchFamily="18" charset="0"/>
              </a:rPr>
              <a:t> cent</a:t>
            </a:r>
            <a:endParaRPr lang="el-GR"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
            <a:ext cx="8229600" cy="928670"/>
          </a:xfrm>
        </p:spPr>
        <p:txBody>
          <a:bodyPr>
            <a:normAutofit fontScale="90000"/>
          </a:bodyPr>
          <a:lstStyle/>
          <a:p>
            <a:r>
              <a:rPr lang="el-GR" dirty="0" smtClean="0"/>
              <a:t> </a:t>
            </a:r>
            <a:r>
              <a:rPr lang="el-GR" dirty="0"/>
              <a:t/>
            </a:r>
            <a:br>
              <a:rPr lang="el-GR" dirty="0"/>
            </a:br>
            <a:r>
              <a:rPr lang="en-US" dirty="0"/>
              <a:t>Saint </a:t>
            </a:r>
            <a:r>
              <a:rPr lang="en-US" dirty="0" err="1"/>
              <a:t>Ioannis</a:t>
            </a:r>
            <a:endParaRPr lang="el-GR" dirty="0"/>
          </a:p>
        </p:txBody>
      </p:sp>
      <p:pic>
        <p:nvPicPr>
          <p:cNvPr id="3074" name="Picture 2"/>
          <p:cNvPicPr>
            <a:picLocks noChangeAspect="1" noChangeArrowheads="1"/>
          </p:cNvPicPr>
          <p:nvPr/>
        </p:nvPicPr>
        <p:blipFill>
          <a:blip r:embed="rId2"/>
          <a:srcRect/>
          <a:stretch>
            <a:fillRect/>
          </a:stretch>
        </p:blipFill>
        <p:spPr bwMode="auto">
          <a:xfrm>
            <a:off x="357159" y="1500174"/>
            <a:ext cx="8286808" cy="3143272"/>
          </a:xfrm>
          <a:prstGeom prst="rect">
            <a:avLst/>
          </a:prstGeom>
          <a:noFill/>
          <a:ln w="9525">
            <a:noFill/>
            <a:miter lim="800000"/>
            <a:headEnd/>
            <a:tailEnd/>
          </a:ln>
          <a:effectLst/>
        </p:spPr>
      </p:pic>
      <p:sp>
        <p:nvSpPr>
          <p:cNvPr id="6" name="5 - Ορθογώνιο"/>
          <p:cNvSpPr/>
          <p:nvPr/>
        </p:nvSpPr>
        <p:spPr>
          <a:xfrm>
            <a:off x="571473" y="4714886"/>
            <a:ext cx="7929619" cy="1200329"/>
          </a:xfrm>
          <a:prstGeom prst="rect">
            <a:avLst/>
          </a:prstGeom>
        </p:spPr>
        <p:txBody>
          <a:bodyPr wrap="square">
            <a:spAutoFit/>
          </a:bodyPr>
          <a:lstStyle/>
          <a:p>
            <a:r>
              <a:rPr lang="en-US" dirty="0" smtClean="0">
                <a:latin typeface="Bookman Old Style" pitchFamily="18" charset="0"/>
              </a:rPr>
              <a:t>It is a big size, triple nave basilica with a dome and timber roofed narthex (</a:t>
            </a:r>
            <a:r>
              <a:rPr lang="en-US" dirty="0" err="1" smtClean="0">
                <a:latin typeface="Bookman Old Style" pitchFamily="18" charset="0"/>
              </a:rPr>
              <a:t>gynaikonitis</a:t>
            </a:r>
            <a:r>
              <a:rPr lang="en-US" dirty="0" smtClean="0">
                <a:latin typeface="Bookman Old Style" pitchFamily="18" charset="0"/>
              </a:rPr>
              <a:t>). It was built in 1859 in the place of a former byzantine church built or restored in 1669. The partly preserved perimeter stone wall was constructed in 1859.</a:t>
            </a:r>
            <a:endParaRPr lang="el-GR" dirty="0">
              <a:latin typeface="Bookman Old Style" pitchFamily="18" charset="0"/>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TotalTime>
  <Words>865</Words>
  <Application>Microsoft Office PowerPoint</Application>
  <PresentationFormat>Προβολή στην οθόνη (4:3)</PresentationFormat>
  <Paragraphs>37</Paragraphs>
  <Slides>15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Διάμεσος</vt:lpstr>
      <vt:lpstr>Διαφάνεια 1</vt:lpstr>
      <vt:lpstr>Διαφάνεια 2</vt:lpstr>
      <vt:lpstr>Διαφάνεια 3</vt:lpstr>
      <vt:lpstr>Use one of the following methods               to get your maps</vt:lpstr>
      <vt:lpstr>The map </vt:lpstr>
      <vt:lpstr>Saint Kyriaki</vt:lpstr>
      <vt:lpstr>   Faneromeni Monastery </vt:lpstr>
      <vt:lpstr>  Pantanassa Monastery  </vt:lpstr>
      <vt:lpstr>  Saint Ioannis</vt:lpstr>
      <vt:lpstr>Saint Paraskevi</vt:lpstr>
      <vt:lpstr> Birth of Theotokos</vt:lpstr>
      <vt:lpstr>  Prophet Ilias </vt:lpstr>
      <vt:lpstr>Διαφάνεια 13</vt:lpstr>
      <vt:lpstr> Dormition of Theotokos </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Αγία Κυριαακή  Saint Kyriaki</dc:title>
  <dc:creator>hp6300</dc:creator>
  <cp:lastModifiedBy>hp6300</cp:lastModifiedBy>
  <cp:revision>34</cp:revision>
  <dcterms:created xsi:type="dcterms:W3CDTF">2021-11-05T08:03:10Z</dcterms:created>
  <dcterms:modified xsi:type="dcterms:W3CDTF">2021-11-15T10:25:59Z</dcterms:modified>
</cp:coreProperties>
</file>