
<file path=[Content_Types].xml><?xml version="1.0" encoding="utf-8"?>
<Types xmlns="http://schemas.openxmlformats.org/package/2006/content-types">
  <Override PartName="/ppt/slideMasters/slideMaster3.xml" ContentType="application/vnd.openxmlformats-officedocument.presentationml.slideMaster+xml"/>
  <Override PartName="/ppt/slides/slide6.xml" ContentType="application/vnd.openxmlformats-officedocument.presentationml.slide+xml"/>
  <Override PartName="/ppt/slides/slide29.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theme/theme4.xml" ContentType="application/vnd.openxmlformats-officedocument.theme+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67" r:id="rId3"/>
  </p:sldMasterIdLst>
  <p:notesMasterIdLst>
    <p:notesMasterId r:id="rId36"/>
  </p:notesMasterIdLst>
  <p:sldIdLst>
    <p:sldId id="288"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50" d="100"/>
          <a:sy n="50" d="100"/>
        </p:scale>
        <p:origin x="-522"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0AB6C85-A3FD-49BE-94E8-C51CBDD03396}" type="datetimeFigureOut">
              <a:rPr lang="el-GR" smtClean="0"/>
              <a:pPr/>
              <a:t>29/11/2019</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FFB4192-A87E-4ED3-B72A-81ECCD215C38}" type="slidenum">
              <a:rPr lang="el-GR" smtClean="0"/>
              <a:pPr/>
              <a:t>‹#›</a:t>
            </a:fld>
            <a:endParaRPr lang="el-G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7587fc200a_0_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7587fc200a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65c2075063_0_2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65c2075063_0_2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6b75a0b044_0_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6b75a0b044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65c0d1a254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65c0d1a25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65bfc6a8fc_0_18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65bfc6a8fc_0_18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65c0d1a254_0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65c0d1a254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6ad0b4d03f_0_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6ad0b4d03f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7585a7e981_2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7585a7e981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6ad0b4d03f_0_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6ad0b4d03f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6ad0b4d03f_0_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6ad0b4d03f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6ad0b4d03f_0_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6ad0b4d03f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7587fc200a_0_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7587fc200a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65c288675e_0_17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65c288675e_0_17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6ad0f073eb_1_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6ad0f073eb_1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6b5f363f29_0_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6b5f363f29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6ad0f073eb_1_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6ad0f073eb_1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6b5f363f29_0_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6b5f363f29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6ad7da7995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6ad7da799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6ad7da7995_0_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6ad7da7995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6ad7da7995_0_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6ad7da7995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6b5f363f29_0_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6b5f363f29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7587fc200a_0_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7587fc200a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7587fc200a_0_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7587fc200a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7598e0cd84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7598e0cd8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7587fc200a_0_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7587fc200a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75612f5c1b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75612f5c1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65c2075063_0_2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65c2075063_0_2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65c2075063_0_4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65c2075063_0_4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2" name="Google Shape;22;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3" name="Google Shape;23;p4"/>
          <p:cNvSpPr txBox="1">
            <a:spLocks noGrp="1"/>
          </p:cNvSpPr>
          <p:nvPr>
            <p:ph type="sldNum" idx="12"/>
          </p:nvPr>
        </p:nvSpPr>
        <p:spPr>
          <a:xfrm>
            <a:off x="8490250" y="6241345"/>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l"/>
              <a:pPr marL="0" lvl="0" indent="0" algn="r" rtl="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grpSp>
        <p:nvGrpSpPr>
          <p:cNvPr id="2" name="Google Shape;10;p2"/>
          <p:cNvGrpSpPr/>
          <p:nvPr/>
        </p:nvGrpSpPr>
        <p:grpSpPr>
          <a:xfrm>
            <a:off x="4350303" y="3807169"/>
            <a:ext cx="443589" cy="140843"/>
            <a:chOff x="4137525" y="2915950"/>
            <a:chExt cx="869100" cy="207000"/>
          </a:xfrm>
        </p:grpSpPr>
        <p:sp>
          <p:nvSpPr>
            <p:cNvPr id="11" name="Google Shape;11;p2"/>
            <p:cNvSpPr/>
            <p:nvPr/>
          </p:nvSpPr>
          <p:spPr>
            <a:xfrm>
              <a:off x="446857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479962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413752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14;p2"/>
          <p:cNvSpPr txBox="1">
            <a:spLocks noGrp="1"/>
          </p:cNvSpPr>
          <p:nvPr>
            <p:ph type="ctrTitle"/>
          </p:nvPr>
        </p:nvSpPr>
        <p:spPr>
          <a:xfrm>
            <a:off x="671258" y="1321067"/>
            <a:ext cx="7801500" cy="2306800"/>
          </a:xfrm>
          <a:prstGeom prst="rect">
            <a:avLst/>
          </a:prstGeom>
        </p:spPr>
        <p:txBody>
          <a:bodyPr spcFirstLastPara="1" wrap="square" lIns="91425" tIns="91425" rIns="91425" bIns="91425" anchor="b" anchorCtr="0">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5" name="Google Shape;15;p2"/>
          <p:cNvSpPr txBox="1">
            <a:spLocks noGrp="1"/>
          </p:cNvSpPr>
          <p:nvPr>
            <p:ph type="subTitle" idx="1"/>
          </p:nvPr>
        </p:nvSpPr>
        <p:spPr>
          <a:xfrm>
            <a:off x="671250" y="4233168"/>
            <a:ext cx="78015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6" name="Google Shape;16;p2"/>
          <p:cNvSpPr txBox="1">
            <a:spLocks noGrp="1"/>
          </p:cNvSpPr>
          <p:nvPr>
            <p:ph type="sldNum" idx="12"/>
          </p:nvPr>
        </p:nvSpPr>
        <p:spPr>
          <a:xfrm>
            <a:off x="8490250" y="6241345"/>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l"/>
              <a:pPr marL="0" lvl="0" indent="0" algn="r"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rot="5400000">
            <a:off x="7226350" y="274623"/>
            <a:ext cx="2191600" cy="1643700"/>
          </a:xfrm>
          <a:prstGeom prst="diagStripe">
            <a:avLst>
              <a:gd name="adj" fmla="val 0"/>
            </a:avLst>
          </a:prstGeom>
          <a:solidFill>
            <a:schemeClr val="lt1">
              <a:alpha val="30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oogle Shape;11;p2"/>
          <p:cNvGrpSpPr/>
          <p:nvPr/>
        </p:nvGrpSpPr>
        <p:grpSpPr>
          <a:xfrm>
            <a:off x="10" y="678"/>
            <a:ext cx="5153705" cy="6845865"/>
            <a:chOff x="0" y="75"/>
            <a:chExt cx="5153705" cy="5152950"/>
          </a:xfrm>
        </p:grpSpPr>
        <p:sp>
          <p:nvSpPr>
            <p:cNvPr id="12" name="Google Shape;12;p2"/>
            <p:cNvSpPr/>
            <p:nvPr/>
          </p:nvSpPr>
          <p:spPr>
            <a:xfrm rot="-5400000">
              <a:off x="455" y="-225"/>
              <a:ext cx="5152800" cy="5153700"/>
            </a:xfrm>
            <a:prstGeom prst="diagStripe">
              <a:avLst>
                <a:gd name="adj" fmla="val 50000"/>
              </a:avLst>
            </a:prstGeom>
            <a:solidFill>
              <a:schemeClr val="lt1">
                <a:alpha val="30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5400000">
              <a:off x="150" y="1145825"/>
              <a:ext cx="3996600" cy="3996900"/>
            </a:xfrm>
            <a:prstGeom prst="diagStripe">
              <a:avLst>
                <a:gd name="adj" fmla="val 58774"/>
              </a:avLst>
            </a:prstGeom>
            <a:solidFill>
              <a:schemeClr val="lt1">
                <a:alpha val="30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5400000">
              <a:off x="1646" y="-75"/>
              <a:ext cx="2299800" cy="23001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flipH="1">
              <a:off x="652821" y="590035"/>
              <a:ext cx="2300100" cy="2299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6;p2"/>
          <p:cNvSpPr txBox="1">
            <a:spLocks noGrp="1"/>
          </p:cNvSpPr>
          <p:nvPr>
            <p:ph type="ctrTitle"/>
          </p:nvPr>
        </p:nvSpPr>
        <p:spPr>
          <a:xfrm>
            <a:off x="3537150" y="2104533"/>
            <a:ext cx="5017500" cy="2105200"/>
          </a:xfrm>
          <a:prstGeom prst="rect">
            <a:avLst/>
          </a:prstGeom>
        </p:spPr>
        <p:txBody>
          <a:bodyPr spcFirstLastPara="1" wrap="square" lIns="91425" tIns="91425" rIns="91425" bIns="91425" anchor="t" anchorCtr="0">
            <a:noAutofit/>
          </a:bodyPr>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a:endParaRPr/>
          </a:p>
        </p:txBody>
      </p:sp>
      <p:sp>
        <p:nvSpPr>
          <p:cNvPr id="17" name="Google Shape;17;p2"/>
          <p:cNvSpPr txBox="1">
            <a:spLocks noGrp="1"/>
          </p:cNvSpPr>
          <p:nvPr>
            <p:ph type="subTitle" idx="1"/>
          </p:nvPr>
        </p:nvSpPr>
        <p:spPr>
          <a:xfrm>
            <a:off x="5083950" y="5233233"/>
            <a:ext cx="3470700" cy="674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a:endParaRPr/>
          </a:p>
        </p:txBody>
      </p:sp>
      <p:sp>
        <p:nvSpPr>
          <p:cNvPr id="18" name="Google Shape;18;p2"/>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1"/>
        <p:cNvGrpSpPr/>
        <p:nvPr/>
      </p:nvGrpSpPr>
      <p:grpSpPr>
        <a:xfrm>
          <a:off x="0" y="0"/>
          <a:ext cx="0" cy="0"/>
          <a:chOff x="0" y="0"/>
          <a:chExt cx="0" cy="0"/>
        </a:xfrm>
      </p:grpSpPr>
      <p:grpSp>
        <p:nvGrpSpPr>
          <p:cNvPr id="2" name="Google Shape;42;p4"/>
          <p:cNvGrpSpPr/>
          <p:nvPr/>
        </p:nvGrpSpPr>
        <p:grpSpPr>
          <a:xfrm>
            <a:off x="0" y="508025"/>
            <a:ext cx="1037850" cy="1355049"/>
            <a:chOff x="0" y="381001"/>
            <a:chExt cx="1037850" cy="1016287"/>
          </a:xfrm>
        </p:grpSpPr>
        <p:sp>
          <p:nvSpPr>
            <p:cNvPr id="43" name="Google Shape;43;p4"/>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4"/>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Google Shape;45;p4"/>
          <p:cNvSpPr txBox="1">
            <a:spLocks noGrp="1"/>
          </p:cNvSpPr>
          <p:nvPr>
            <p:ph type="title"/>
          </p:nvPr>
        </p:nvSpPr>
        <p:spPr>
          <a:xfrm>
            <a:off x="1297500" y="525000"/>
            <a:ext cx="7038900" cy="12188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6" name="Google Shape;46;p4"/>
          <p:cNvSpPr txBox="1">
            <a:spLocks noGrp="1"/>
          </p:cNvSpPr>
          <p:nvPr>
            <p:ph type="body" idx="1"/>
          </p:nvPr>
        </p:nvSpPr>
        <p:spPr>
          <a:xfrm>
            <a:off x="1297500" y="2090067"/>
            <a:ext cx="7038900" cy="38816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47" name="Google Shape;47;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6"/>
        <p:cNvGrpSpPr/>
        <p:nvPr/>
      </p:nvGrpSpPr>
      <p:grpSpPr>
        <a:xfrm>
          <a:off x="0" y="0"/>
          <a:ext cx="0" cy="0"/>
          <a:chOff x="0" y="0"/>
          <a:chExt cx="0" cy="0"/>
        </a:xfrm>
      </p:grpSpPr>
      <p:grpSp>
        <p:nvGrpSpPr>
          <p:cNvPr id="2" name="Google Shape;57;p6"/>
          <p:cNvGrpSpPr/>
          <p:nvPr/>
        </p:nvGrpSpPr>
        <p:grpSpPr>
          <a:xfrm>
            <a:off x="0" y="508020"/>
            <a:ext cx="1037850" cy="1355049"/>
            <a:chOff x="0" y="381001"/>
            <a:chExt cx="1037850" cy="1016287"/>
          </a:xfrm>
        </p:grpSpPr>
        <p:sp>
          <p:nvSpPr>
            <p:cNvPr id="58" name="Google Shape;58;p6"/>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6"/>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 name="Google Shape;60;p6"/>
          <p:cNvSpPr txBox="1">
            <a:spLocks noGrp="1"/>
          </p:cNvSpPr>
          <p:nvPr>
            <p:ph type="title"/>
          </p:nvPr>
        </p:nvSpPr>
        <p:spPr>
          <a:xfrm>
            <a:off x="1297500" y="525000"/>
            <a:ext cx="7038900" cy="12188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61" name="Google Shape;61;p6"/>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a:off x="1524815" y="896808"/>
            <a:ext cx="1081625" cy="1499933"/>
          </a:xfrm>
          <a:custGeom>
            <a:avLst/>
            <a:gdLst/>
            <a:ahLst/>
            <a:cxnLst/>
            <a:rect l="l" t="t" r="r" b="b"/>
            <a:pathLst>
              <a:path w="43265" h="44998" extrusionOk="0">
                <a:moveTo>
                  <a:pt x="0" y="44998"/>
                </a:moveTo>
                <a:lnTo>
                  <a:pt x="0" y="0"/>
                </a:lnTo>
                <a:lnTo>
                  <a:pt x="43265" y="0"/>
                </a:lnTo>
              </a:path>
            </a:pathLst>
          </a:custGeom>
          <a:noFill/>
          <a:ln w="28575" cap="flat" cmpd="sng">
            <a:solidFill>
              <a:schemeClr val="accent5"/>
            </a:solidFill>
            <a:prstDash val="solid"/>
            <a:miter lim="8000"/>
            <a:headEnd type="none" w="sm" len="sm"/>
            <a:tailEnd type="none" w="sm" len="sm"/>
          </a:ln>
        </p:spPr>
      </p:sp>
      <p:sp>
        <p:nvSpPr>
          <p:cNvPr id="11" name="Google Shape;11;p2"/>
          <p:cNvSpPr/>
          <p:nvPr/>
        </p:nvSpPr>
        <p:spPr>
          <a:xfrm rot="10800000">
            <a:off x="6537584" y="4457236"/>
            <a:ext cx="1081625" cy="1499933"/>
          </a:xfrm>
          <a:custGeom>
            <a:avLst/>
            <a:gdLst/>
            <a:ahLst/>
            <a:cxnLst/>
            <a:rect l="l" t="t" r="r" b="b"/>
            <a:pathLst>
              <a:path w="43265" h="44998" extrusionOk="0">
                <a:moveTo>
                  <a:pt x="0" y="44998"/>
                </a:moveTo>
                <a:lnTo>
                  <a:pt x="0" y="0"/>
                </a:lnTo>
                <a:lnTo>
                  <a:pt x="43265" y="0"/>
                </a:lnTo>
              </a:path>
            </a:pathLst>
          </a:custGeom>
          <a:noFill/>
          <a:ln w="28575" cap="flat" cmpd="sng">
            <a:solidFill>
              <a:schemeClr val="accent5"/>
            </a:solidFill>
            <a:prstDash val="solid"/>
            <a:miter lim="8000"/>
            <a:headEnd type="none" w="sm" len="sm"/>
            <a:tailEnd type="none" w="sm" len="sm"/>
          </a:ln>
        </p:spPr>
      </p:sp>
      <p:cxnSp>
        <p:nvCxnSpPr>
          <p:cNvPr id="12" name="Google Shape;12;p2"/>
          <p:cNvCxnSpPr/>
          <p:nvPr/>
        </p:nvCxnSpPr>
        <p:spPr>
          <a:xfrm>
            <a:off x="4359602" y="3756619"/>
            <a:ext cx="424800" cy="0"/>
          </a:xfrm>
          <a:prstGeom prst="straightConnector1">
            <a:avLst/>
          </a:prstGeom>
          <a:noFill/>
          <a:ln w="38100" cap="flat" cmpd="sng">
            <a:solidFill>
              <a:schemeClr val="accent4"/>
            </a:solidFill>
            <a:prstDash val="solid"/>
            <a:round/>
            <a:headEnd type="none" w="sm" len="sm"/>
            <a:tailEnd type="none" w="sm" len="sm"/>
          </a:ln>
        </p:spPr>
      </p:cxnSp>
      <p:sp>
        <p:nvSpPr>
          <p:cNvPr id="13" name="Google Shape;13;p2"/>
          <p:cNvSpPr txBox="1">
            <a:spLocks noGrp="1"/>
          </p:cNvSpPr>
          <p:nvPr>
            <p:ph type="ctrTitle"/>
          </p:nvPr>
        </p:nvSpPr>
        <p:spPr>
          <a:xfrm>
            <a:off x="1680302" y="1585233"/>
            <a:ext cx="5783400" cy="1943200"/>
          </a:xfrm>
          <a:prstGeom prst="rect">
            <a:avLst/>
          </a:prstGeom>
        </p:spPr>
        <p:txBody>
          <a:bodyPr spcFirstLastPara="1" wrap="square" lIns="91425" tIns="91425" rIns="91425" bIns="91425" anchor="b" anchorCtr="0">
            <a:noAutofit/>
          </a:bodyPr>
          <a:lstStyle>
            <a:lvl1pPr lvl="0" algn="ctr">
              <a:spcBef>
                <a:spcPts val="0"/>
              </a:spcBef>
              <a:spcAft>
                <a:spcPts val="0"/>
              </a:spcAft>
              <a:buSzPts val="4000"/>
              <a:buNone/>
              <a:defRPr sz="4000"/>
            </a:lvl1pPr>
            <a:lvl2pPr lvl="1" algn="ctr">
              <a:spcBef>
                <a:spcPts val="0"/>
              </a:spcBef>
              <a:spcAft>
                <a:spcPts val="0"/>
              </a:spcAft>
              <a:buSzPts val="4000"/>
              <a:buNone/>
              <a:defRPr sz="4000"/>
            </a:lvl2pPr>
            <a:lvl3pPr lvl="2" algn="ctr">
              <a:spcBef>
                <a:spcPts val="0"/>
              </a:spcBef>
              <a:spcAft>
                <a:spcPts val="0"/>
              </a:spcAft>
              <a:buSzPts val="4000"/>
              <a:buNone/>
              <a:defRPr sz="4000"/>
            </a:lvl3pPr>
            <a:lvl4pPr lvl="3" algn="ctr">
              <a:spcBef>
                <a:spcPts val="0"/>
              </a:spcBef>
              <a:spcAft>
                <a:spcPts val="0"/>
              </a:spcAft>
              <a:buSzPts val="4000"/>
              <a:buNone/>
              <a:defRPr sz="4000"/>
            </a:lvl4pPr>
            <a:lvl5pPr lvl="4" algn="ctr">
              <a:spcBef>
                <a:spcPts val="0"/>
              </a:spcBef>
              <a:spcAft>
                <a:spcPts val="0"/>
              </a:spcAft>
              <a:buSzPts val="4000"/>
              <a:buNone/>
              <a:defRPr sz="4000"/>
            </a:lvl5pPr>
            <a:lvl6pPr lvl="5" algn="ctr">
              <a:spcBef>
                <a:spcPts val="0"/>
              </a:spcBef>
              <a:spcAft>
                <a:spcPts val="0"/>
              </a:spcAft>
              <a:buSzPts val="4000"/>
              <a:buNone/>
              <a:defRPr sz="4000"/>
            </a:lvl6pPr>
            <a:lvl7pPr lvl="6" algn="ctr">
              <a:spcBef>
                <a:spcPts val="0"/>
              </a:spcBef>
              <a:spcAft>
                <a:spcPts val="0"/>
              </a:spcAft>
              <a:buSzPts val="4000"/>
              <a:buNone/>
              <a:defRPr sz="4000"/>
            </a:lvl7pPr>
            <a:lvl8pPr lvl="7" algn="ctr">
              <a:spcBef>
                <a:spcPts val="0"/>
              </a:spcBef>
              <a:spcAft>
                <a:spcPts val="0"/>
              </a:spcAft>
              <a:buSzPts val="4000"/>
              <a:buNone/>
              <a:defRPr sz="4000"/>
            </a:lvl8pPr>
            <a:lvl9pPr lvl="8" algn="ctr">
              <a:spcBef>
                <a:spcPts val="0"/>
              </a:spcBef>
              <a:spcAft>
                <a:spcPts val="0"/>
              </a:spcAft>
              <a:buSzPts val="4000"/>
              <a:buNone/>
              <a:defRPr sz="4000"/>
            </a:lvl9pPr>
          </a:lstStyle>
          <a:p>
            <a:endParaRPr/>
          </a:p>
        </p:txBody>
      </p:sp>
      <p:sp>
        <p:nvSpPr>
          <p:cNvPr id="14" name="Google Shape;14;p2"/>
          <p:cNvSpPr txBox="1">
            <a:spLocks noGrp="1"/>
          </p:cNvSpPr>
          <p:nvPr>
            <p:ph type="subTitle" idx="1"/>
          </p:nvPr>
        </p:nvSpPr>
        <p:spPr>
          <a:xfrm>
            <a:off x="1680302" y="4065933"/>
            <a:ext cx="5783400" cy="1212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1pPr>
            <a:lvl2pPr lvl="1"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2pPr>
            <a:lvl3pPr lvl="2"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3pPr>
            <a:lvl4pPr lvl="3"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4pPr>
            <a:lvl5pPr lvl="4"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5pPr>
            <a:lvl6pPr lvl="5"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6pPr>
            <a:lvl7pPr lvl="6"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7pPr>
            <a:lvl8pPr lvl="7"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8pPr>
            <a:lvl9pPr lvl="8"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9pPr>
          </a:lstStyle>
          <a:p>
            <a:endParaRPr/>
          </a:p>
        </p:txBody>
      </p:sp>
      <p:sp>
        <p:nvSpPr>
          <p:cNvPr id="15" name="Google Shape;15;p2"/>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l"/>
              <a:pPr marL="0" lvl="0" indent="0" algn="r"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0"/>
        <p:cNvGrpSpPr/>
        <p:nvPr/>
      </p:nvGrpSpPr>
      <p:grpSpPr>
        <a:xfrm>
          <a:off x="0" y="0"/>
          <a:ext cx="0" cy="0"/>
          <a:chOff x="0" y="0"/>
          <a:chExt cx="0" cy="0"/>
        </a:xfrm>
      </p:grpSpPr>
      <p:cxnSp>
        <p:nvCxnSpPr>
          <p:cNvPr id="21" name="Google Shape;21;p4"/>
          <p:cNvCxnSpPr/>
          <p:nvPr/>
        </p:nvCxnSpPr>
        <p:spPr>
          <a:xfrm>
            <a:off x="492563" y="1680379"/>
            <a:ext cx="424800" cy="0"/>
          </a:xfrm>
          <a:prstGeom prst="straightConnector1">
            <a:avLst/>
          </a:prstGeom>
          <a:noFill/>
          <a:ln w="38100" cap="flat" cmpd="sng">
            <a:solidFill>
              <a:schemeClr val="accent4"/>
            </a:solidFill>
            <a:prstDash val="solid"/>
            <a:round/>
            <a:headEnd type="none" w="sm" len="sm"/>
            <a:tailEnd type="none" w="sm" len="sm"/>
          </a:ln>
        </p:spPr>
      </p:cxnSp>
      <p:sp>
        <p:nvSpPr>
          <p:cNvPr id="22" name="Google Shape;22;p4"/>
          <p:cNvSpPr txBox="1">
            <a:spLocks noGrp="1"/>
          </p:cNvSpPr>
          <p:nvPr>
            <p:ph type="title"/>
          </p:nvPr>
        </p:nvSpPr>
        <p:spPr>
          <a:xfrm>
            <a:off x="387900" y="610700"/>
            <a:ext cx="8368200" cy="9148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3" name="Google Shape;23;p4"/>
          <p:cNvSpPr txBox="1">
            <a:spLocks noGrp="1"/>
          </p:cNvSpPr>
          <p:nvPr>
            <p:ph type="body" idx="1"/>
          </p:nvPr>
        </p:nvSpPr>
        <p:spPr>
          <a:xfrm>
            <a:off x="387900" y="1986432"/>
            <a:ext cx="8368200" cy="41052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4" name="Google Shape;24;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l"/>
              <a:pPr marL="0" lvl="0" indent="0" algn="r"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7.xml"/><Relationship Id="rId1"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marL="914400" lvl="1"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marL="1371600" lvl="2"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marL="1828800" lvl="3"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marL="2286000" lvl="4"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marL="2743200" lvl="5"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marL="3200400" lvl="6"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marL="3657600" lvl="7"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marL="4114800" lvl="8" indent="-317500">
              <a:lnSpc>
                <a:spcPct val="115000"/>
              </a:lnSpc>
              <a:spcBef>
                <a:spcPts val="1600"/>
              </a:spcBef>
              <a:spcAft>
                <a:spcPts val="1600"/>
              </a:spcAft>
              <a:buClr>
                <a:schemeClr val="accent3"/>
              </a:buClr>
              <a:buSzPts val="1400"/>
              <a:buFont typeface="Average"/>
              <a:buChar char="■"/>
              <a:defRPr>
                <a:solidFill>
                  <a:schemeClr val="accent3"/>
                </a:solidFill>
                <a:latin typeface="Average"/>
                <a:ea typeface="Average"/>
                <a:cs typeface="Average"/>
                <a:sym typeface="Average"/>
              </a:defRPr>
            </a:lvl9pPr>
          </a:lstStyle>
          <a:p>
            <a:endParaRPr/>
          </a:p>
        </p:txBody>
      </p:sp>
      <p:sp>
        <p:nvSpPr>
          <p:cNvPr id="8" name="Google Shape;8;p1"/>
          <p:cNvSpPr txBox="1">
            <a:spLocks noGrp="1"/>
          </p:cNvSpPr>
          <p:nvPr>
            <p:ph type="sldNum" idx="12"/>
          </p:nvPr>
        </p:nvSpPr>
        <p:spPr>
          <a:xfrm>
            <a:off x="8490250" y="6241345"/>
            <a:ext cx="548700" cy="524800"/>
          </a:xfrm>
          <a:prstGeom prst="rect">
            <a:avLst/>
          </a:prstGeom>
          <a:noFill/>
          <a:ln>
            <a:noFill/>
          </a:ln>
        </p:spPr>
        <p:txBody>
          <a:bodyPr spcFirstLastPara="1" wrap="square" lIns="91425" tIns="91425" rIns="91425" bIns="91425" anchor="ctr" anchorCtr="0">
            <a:noAutofit/>
          </a:bodyPr>
          <a:lstStyle>
            <a:lvl1pPr lvl="0" algn="r">
              <a:buNone/>
              <a:defRPr sz="1000">
                <a:solidFill>
                  <a:schemeClr val="accent3"/>
                </a:solidFill>
                <a:latin typeface="Average"/>
                <a:ea typeface="Average"/>
                <a:cs typeface="Average"/>
                <a:sym typeface="Average"/>
              </a:defRPr>
            </a:lvl1pPr>
            <a:lvl2pPr lvl="1" algn="r">
              <a:buNone/>
              <a:defRPr sz="1000">
                <a:solidFill>
                  <a:schemeClr val="accent3"/>
                </a:solidFill>
                <a:latin typeface="Average"/>
                <a:ea typeface="Average"/>
                <a:cs typeface="Average"/>
                <a:sym typeface="Average"/>
              </a:defRPr>
            </a:lvl2pPr>
            <a:lvl3pPr lvl="2" algn="r">
              <a:buNone/>
              <a:defRPr sz="1000">
                <a:solidFill>
                  <a:schemeClr val="accent3"/>
                </a:solidFill>
                <a:latin typeface="Average"/>
                <a:ea typeface="Average"/>
                <a:cs typeface="Average"/>
                <a:sym typeface="Average"/>
              </a:defRPr>
            </a:lvl3pPr>
            <a:lvl4pPr lvl="3" algn="r">
              <a:buNone/>
              <a:defRPr sz="1000">
                <a:solidFill>
                  <a:schemeClr val="accent3"/>
                </a:solidFill>
                <a:latin typeface="Average"/>
                <a:ea typeface="Average"/>
                <a:cs typeface="Average"/>
                <a:sym typeface="Average"/>
              </a:defRPr>
            </a:lvl4pPr>
            <a:lvl5pPr lvl="4" algn="r">
              <a:buNone/>
              <a:defRPr sz="1000">
                <a:solidFill>
                  <a:schemeClr val="accent3"/>
                </a:solidFill>
                <a:latin typeface="Average"/>
                <a:ea typeface="Average"/>
                <a:cs typeface="Average"/>
                <a:sym typeface="Average"/>
              </a:defRPr>
            </a:lvl5pPr>
            <a:lvl6pPr lvl="5" algn="r">
              <a:buNone/>
              <a:defRPr sz="1000">
                <a:solidFill>
                  <a:schemeClr val="accent3"/>
                </a:solidFill>
                <a:latin typeface="Average"/>
                <a:ea typeface="Average"/>
                <a:cs typeface="Average"/>
                <a:sym typeface="Average"/>
              </a:defRPr>
            </a:lvl6pPr>
            <a:lvl7pPr lvl="6" algn="r">
              <a:buNone/>
              <a:defRPr sz="1000">
                <a:solidFill>
                  <a:schemeClr val="accent3"/>
                </a:solidFill>
                <a:latin typeface="Average"/>
                <a:ea typeface="Average"/>
                <a:cs typeface="Average"/>
                <a:sym typeface="Average"/>
              </a:defRPr>
            </a:lvl7pPr>
            <a:lvl8pPr lvl="7" algn="r">
              <a:buNone/>
              <a:defRPr sz="1000">
                <a:solidFill>
                  <a:schemeClr val="accent3"/>
                </a:solidFill>
                <a:latin typeface="Average"/>
                <a:ea typeface="Average"/>
                <a:cs typeface="Average"/>
                <a:sym typeface="Average"/>
              </a:defRPr>
            </a:lvl8pPr>
            <a:lvl9pPr lvl="8" algn="r">
              <a:buNone/>
              <a:defRPr sz="1000">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l"/>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1pPr>
            <a:lvl2pPr lvl="1">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2pPr>
            <a:lvl3pPr lvl="2">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3pPr>
            <a:lvl4pPr lvl="3">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4pPr>
            <a:lvl5pPr lvl="4">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5pPr>
            <a:lvl6pPr lvl="5">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6pPr>
            <a:lvl7pPr lvl="6">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7pPr>
            <a:lvl8pPr lvl="7">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8pPr>
            <a:lvl9pPr lvl="8">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11150">
              <a:lnSpc>
                <a:spcPct val="115000"/>
              </a:lnSpc>
              <a:spcBef>
                <a:spcPts val="0"/>
              </a:spcBef>
              <a:spcAft>
                <a:spcPts val="0"/>
              </a:spcAft>
              <a:buClr>
                <a:schemeClr val="lt1"/>
              </a:buClr>
              <a:buSzPts val="1300"/>
              <a:buFont typeface="Lato"/>
              <a:buChar char="●"/>
              <a:defRPr sz="1300">
                <a:solidFill>
                  <a:schemeClr val="lt1"/>
                </a:solidFill>
                <a:latin typeface="Lato"/>
                <a:ea typeface="Lato"/>
                <a:cs typeface="Lato"/>
                <a:sym typeface="Lato"/>
              </a:defRPr>
            </a:lvl1pPr>
            <a:lvl2pPr marL="914400" lvl="1" indent="-29845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2pPr>
            <a:lvl3pPr marL="1371600" lvl="2" indent="-29845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3pPr>
            <a:lvl4pPr marL="1828800" lvl="3" indent="-29845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4pPr>
            <a:lvl5pPr marL="2286000" lvl="4" indent="-29845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5pPr>
            <a:lvl6pPr marL="2743200" lvl="5" indent="-29845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6pPr>
            <a:lvl7pPr marL="3200400" lvl="6" indent="-29845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7pPr>
            <a:lvl8pPr marL="3657600" lvl="7" indent="-29845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8pPr>
            <a:lvl9pPr marL="4114800" lvl="8" indent="-298450">
              <a:lnSpc>
                <a:spcPct val="115000"/>
              </a:lnSpc>
              <a:spcBef>
                <a:spcPts val="1600"/>
              </a:spcBef>
              <a:spcAft>
                <a:spcPts val="1600"/>
              </a:spcAft>
              <a:buClr>
                <a:schemeClr val="lt1"/>
              </a:buClr>
              <a:buSzPts val="1100"/>
              <a:buFont typeface="Lato"/>
              <a:buChar char="■"/>
              <a:defRPr sz="1100">
                <a:solidFill>
                  <a:schemeClr val="lt1"/>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lvl="0" algn="r">
              <a:buNone/>
              <a:defRPr sz="1000">
                <a:solidFill>
                  <a:schemeClr val="lt1"/>
                </a:solidFill>
                <a:latin typeface="Lato"/>
                <a:ea typeface="Lato"/>
                <a:cs typeface="Lato"/>
                <a:sym typeface="Lato"/>
              </a:defRPr>
            </a:lvl1pPr>
            <a:lvl2pPr lvl="1" algn="r">
              <a:buNone/>
              <a:defRPr sz="1000">
                <a:solidFill>
                  <a:schemeClr val="lt1"/>
                </a:solidFill>
                <a:latin typeface="Lato"/>
                <a:ea typeface="Lato"/>
                <a:cs typeface="Lato"/>
                <a:sym typeface="Lato"/>
              </a:defRPr>
            </a:lvl2pPr>
            <a:lvl3pPr lvl="2" algn="r">
              <a:buNone/>
              <a:defRPr sz="1000">
                <a:solidFill>
                  <a:schemeClr val="lt1"/>
                </a:solidFill>
                <a:latin typeface="Lato"/>
                <a:ea typeface="Lato"/>
                <a:cs typeface="Lato"/>
                <a:sym typeface="Lato"/>
              </a:defRPr>
            </a:lvl3pPr>
            <a:lvl4pPr lvl="3" algn="r">
              <a:buNone/>
              <a:defRPr sz="1000">
                <a:solidFill>
                  <a:schemeClr val="lt1"/>
                </a:solidFill>
                <a:latin typeface="Lato"/>
                <a:ea typeface="Lato"/>
                <a:cs typeface="Lato"/>
                <a:sym typeface="Lato"/>
              </a:defRPr>
            </a:lvl4pPr>
            <a:lvl5pPr lvl="4" algn="r">
              <a:buNone/>
              <a:defRPr sz="1000">
                <a:solidFill>
                  <a:schemeClr val="lt1"/>
                </a:solidFill>
                <a:latin typeface="Lato"/>
                <a:ea typeface="Lato"/>
                <a:cs typeface="Lato"/>
                <a:sym typeface="Lato"/>
              </a:defRPr>
            </a:lvl5pPr>
            <a:lvl6pPr lvl="5" algn="r">
              <a:buNone/>
              <a:defRPr sz="1000">
                <a:solidFill>
                  <a:schemeClr val="lt1"/>
                </a:solidFill>
                <a:latin typeface="Lato"/>
                <a:ea typeface="Lato"/>
                <a:cs typeface="Lato"/>
                <a:sym typeface="Lato"/>
              </a:defRPr>
            </a:lvl6pPr>
            <a:lvl7pPr lvl="6" algn="r">
              <a:buNone/>
              <a:defRPr sz="1000">
                <a:solidFill>
                  <a:schemeClr val="lt1"/>
                </a:solidFill>
                <a:latin typeface="Lato"/>
                <a:ea typeface="Lato"/>
                <a:cs typeface="Lato"/>
                <a:sym typeface="Lato"/>
              </a:defRPr>
            </a:lvl7pPr>
            <a:lvl8pPr lvl="7" algn="r">
              <a:buNone/>
              <a:defRPr sz="1000">
                <a:solidFill>
                  <a:schemeClr val="lt1"/>
                </a:solidFill>
                <a:latin typeface="Lato"/>
                <a:ea typeface="Lato"/>
                <a:cs typeface="Lato"/>
                <a:sym typeface="Lato"/>
              </a:defRPr>
            </a:lvl8pPr>
            <a:lvl9pPr lvl="8" algn="r">
              <a:buNone/>
              <a:defRPr sz="1000">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64" r:id="rId1"/>
    <p:sldLayoutId id="2147483665" r:id="rId2"/>
    <p:sldLayoutId id="2147483666" r:id="rId3"/>
  </p:sldLayoutIdLst>
  <mc:AlternateContent xmlns:mc="http://schemas.openxmlformats.org/markup-compatibility/2006">
    <mc:Choice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Requires="p14">
      <p:transition spd="slow" p14:dur="1000">
        <p:fade thruBlk="1"/>
      </p:transition>
    </mc:Choice>
    <mc:Fallback>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87900" y="610700"/>
            <a:ext cx="8368200" cy="9148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1pPr>
            <a:lvl2pPr lvl="1">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2pPr>
            <a:lvl3pPr lvl="2">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3pPr>
            <a:lvl4pPr lvl="3">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4pPr>
            <a:lvl5pPr lvl="4">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5pPr>
            <a:lvl6pPr lvl="5">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6pPr>
            <a:lvl7pPr lvl="6">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7pPr>
            <a:lvl8pPr lvl="7">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8pPr>
            <a:lvl9pPr lvl="8">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9pPr>
          </a:lstStyle>
          <a:p>
            <a:endParaRPr/>
          </a:p>
        </p:txBody>
      </p:sp>
      <p:sp>
        <p:nvSpPr>
          <p:cNvPr id="7" name="Google Shape;7;p1"/>
          <p:cNvSpPr txBox="1">
            <a:spLocks noGrp="1"/>
          </p:cNvSpPr>
          <p:nvPr>
            <p:ph type="body" idx="1"/>
          </p:nvPr>
        </p:nvSpPr>
        <p:spPr>
          <a:xfrm>
            <a:off x="387900" y="1986432"/>
            <a:ext cx="8368200" cy="410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1pPr>
            <a:lvl2pPr marL="914400" lvl="1"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nSpc>
                <a:spcPct val="115000"/>
              </a:lnSpc>
              <a:spcBef>
                <a:spcPts val="1600"/>
              </a:spcBef>
              <a:spcAft>
                <a:spcPts val="160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1"/>
                </a:solidFill>
                <a:latin typeface="Roboto"/>
                <a:ea typeface="Roboto"/>
                <a:cs typeface="Roboto"/>
                <a:sym typeface="Roboto"/>
              </a:defRPr>
            </a:lvl1pPr>
            <a:lvl2pPr lvl="1" algn="r">
              <a:buNone/>
              <a:defRPr sz="1000">
                <a:solidFill>
                  <a:schemeClr val="dk1"/>
                </a:solidFill>
                <a:latin typeface="Roboto"/>
                <a:ea typeface="Roboto"/>
                <a:cs typeface="Roboto"/>
                <a:sym typeface="Roboto"/>
              </a:defRPr>
            </a:lvl2pPr>
            <a:lvl3pPr lvl="2" algn="r">
              <a:buNone/>
              <a:defRPr sz="1000">
                <a:solidFill>
                  <a:schemeClr val="dk1"/>
                </a:solidFill>
                <a:latin typeface="Roboto"/>
                <a:ea typeface="Roboto"/>
                <a:cs typeface="Roboto"/>
                <a:sym typeface="Roboto"/>
              </a:defRPr>
            </a:lvl3pPr>
            <a:lvl4pPr lvl="3" algn="r">
              <a:buNone/>
              <a:defRPr sz="1000">
                <a:solidFill>
                  <a:schemeClr val="dk1"/>
                </a:solidFill>
                <a:latin typeface="Roboto"/>
                <a:ea typeface="Roboto"/>
                <a:cs typeface="Roboto"/>
                <a:sym typeface="Roboto"/>
              </a:defRPr>
            </a:lvl4pPr>
            <a:lvl5pPr lvl="4" algn="r">
              <a:buNone/>
              <a:defRPr sz="1000">
                <a:solidFill>
                  <a:schemeClr val="dk1"/>
                </a:solidFill>
                <a:latin typeface="Roboto"/>
                <a:ea typeface="Roboto"/>
                <a:cs typeface="Roboto"/>
                <a:sym typeface="Roboto"/>
              </a:defRPr>
            </a:lvl5pPr>
            <a:lvl6pPr lvl="5" algn="r">
              <a:buNone/>
              <a:defRPr sz="1000">
                <a:solidFill>
                  <a:schemeClr val="dk1"/>
                </a:solidFill>
                <a:latin typeface="Roboto"/>
                <a:ea typeface="Roboto"/>
                <a:cs typeface="Roboto"/>
                <a:sym typeface="Roboto"/>
              </a:defRPr>
            </a:lvl6pPr>
            <a:lvl7pPr lvl="6" algn="r">
              <a:buNone/>
              <a:defRPr sz="1000">
                <a:solidFill>
                  <a:schemeClr val="dk1"/>
                </a:solidFill>
                <a:latin typeface="Roboto"/>
                <a:ea typeface="Roboto"/>
                <a:cs typeface="Roboto"/>
                <a:sym typeface="Roboto"/>
              </a:defRPr>
            </a:lvl7pPr>
            <a:lvl8pPr lvl="7" algn="r">
              <a:buNone/>
              <a:defRPr sz="1000">
                <a:solidFill>
                  <a:schemeClr val="dk1"/>
                </a:solidFill>
                <a:latin typeface="Roboto"/>
                <a:ea typeface="Roboto"/>
                <a:cs typeface="Roboto"/>
                <a:sym typeface="Roboto"/>
              </a:defRPr>
            </a:lvl8pPr>
            <a:lvl9pPr lvl="8" algn="r">
              <a:buNone/>
              <a:defRPr sz="1000">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l"/>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68" r:id="rId1"/>
    <p:sldLayoutId id="2147483669"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1.png"/><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5.jpe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1.pn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r>
              <a:rPr lang="en-US" dirty="0" smtClean="0"/>
              <a:t>ORTHODOX CHURCH ARCHITECTURE</a:t>
            </a:r>
            <a:br>
              <a:rPr lang="en-US" dirty="0" smtClean="0"/>
            </a:br>
            <a:endParaRPr lang="el-GR" dirty="0"/>
          </a:p>
        </p:txBody>
      </p:sp>
      <p:sp>
        <p:nvSpPr>
          <p:cNvPr id="3" name="2 - Υπότιτλος"/>
          <p:cNvSpPr>
            <a:spLocks noGrp="1"/>
          </p:cNvSpPr>
          <p:nvPr>
            <p:ph type="subTitle" idx="1"/>
          </p:nvPr>
        </p:nvSpPr>
        <p:spPr/>
        <p:txBody>
          <a:bodyPr/>
          <a:lstStyle/>
          <a:p>
            <a:endParaRPr lang="el-GR"/>
          </a:p>
        </p:txBody>
      </p:sp>
      <p:pic>
        <p:nvPicPr>
          <p:cNvPr id="4" name="3 - Εικόνα" descr="κατάλογος.png"/>
          <p:cNvPicPr>
            <a:picLocks noChangeAspect="1"/>
          </p:cNvPicPr>
          <p:nvPr/>
        </p:nvPicPr>
        <p:blipFill>
          <a:blip r:embed="rId2"/>
          <a:stretch>
            <a:fillRect/>
          </a:stretch>
        </p:blipFill>
        <p:spPr>
          <a:xfrm>
            <a:off x="7893918" y="1"/>
            <a:ext cx="1250081" cy="357166"/>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5"/>
          <p:cNvSpPr txBox="1">
            <a:spLocks noGrp="1"/>
          </p:cNvSpPr>
          <p:nvPr>
            <p:ph type="title"/>
          </p:nvPr>
        </p:nvSpPr>
        <p:spPr>
          <a:xfrm>
            <a:off x="0" y="0"/>
            <a:ext cx="4074900" cy="1422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2400">
              <a:latin typeface="Playfair Display"/>
              <a:ea typeface="Playfair Display"/>
              <a:cs typeface="Playfair Display"/>
              <a:sym typeface="Playfair Display"/>
            </a:endParaRPr>
          </a:p>
          <a:p>
            <a:pPr marL="0" lvl="0" indent="0" algn="l" rtl="0">
              <a:spcBef>
                <a:spcPts val="0"/>
              </a:spcBef>
              <a:spcAft>
                <a:spcPts val="0"/>
              </a:spcAft>
              <a:buNone/>
            </a:pPr>
            <a:r>
              <a:rPr lang="el" sz="2400" dirty="0">
                <a:latin typeface="Palatino Linotype" pitchFamily="18" charset="0"/>
                <a:ea typeface="Playfair Display"/>
                <a:cs typeface="Playfair Display"/>
                <a:sym typeface="Playfair Display"/>
              </a:rPr>
              <a:t>         Basilica Of Dometios</a:t>
            </a:r>
            <a:endParaRPr sz="2400">
              <a:latin typeface="Palatino Linotype" pitchFamily="18" charset="0"/>
              <a:ea typeface="Playfair Display"/>
              <a:cs typeface="Playfair Display"/>
              <a:sym typeface="Playfair Display"/>
            </a:endParaRPr>
          </a:p>
        </p:txBody>
      </p:sp>
      <p:sp>
        <p:nvSpPr>
          <p:cNvPr id="76" name="Google Shape;76;p15"/>
          <p:cNvSpPr txBox="1">
            <a:spLocks noGrp="1"/>
          </p:cNvSpPr>
          <p:nvPr>
            <p:ph type="body" idx="1"/>
          </p:nvPr>
        </p:nvSpPr>
        <p:spPr>
          <a:xfrm>
            <a:off x="0" y="1308000"/>
            <a:ext cx="4614300" cy="55500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Clr>
                <a:srgbClr val="FFFFFF"/>
              </a:buClr>
              <a:buSzPts val="2000"/>
              <a:buFont typeface="Palatino Linotype"/>
              <a:buChar char="➢"/>
            </a:pPr>
            <a:r>
              <a:rPr lang="el" sz="2000" dirty="0">
                <a:solidFill>
                  <a:srgbClr val="FFFFFF"/>
                </a:solidFill>
                <a:latin typeface="Palatino Linotype"/>
                <a:ea typeface="Palatino Linotype"/>
                <a:cs typeface="Palatino Linotype"/>
                <a:sym typeface="Palatino Linotype"/>
              </a:rPr>
              <a:t>The Basilica Of Dometios dates back to the 6th century and was dedicated to Agios Dimitrios.</a:t>
            </a:r>
            <a:endParaRPr sz="2000">
              <a:solidFill>
                <a:srgbClr val="FFFFFF"/>
              </a:solidFill>
              <a:latin typeface="Palatino Linotype"/>
              <a:ea typeface="Palatino Linotype"/>
              <a:cs typeface="Palatino Linotype"/>
              <a:sym typeface="Palatino Linotype"/>
            </a:endParaRPr>
          </a:p>
          <a:p>
            <a:pPr marL="457200" lvl="0" indent="-355600" algn="l" rtl="0">
              <a:spcBef>
                <a:spcPts val="0"/>
              </a:spcBef>
              <a:spcAft>
                <a:spcPts val="0"/>
              </a:spcAft>
              <a:buClr>
                <a:srgbClr val="FFFFFF"/>
              </a:buClr>
              <a:buSzPts val="2000"/>
              <a:buFont typeface="Palatino Linotype"/>
              <a:buChar char="➢"/>
            </a:pPr>
            <a:r>
              <a:rPr lang="el" sz="2000" dirty="0">
                <a:solidFill>
                  <a:srgbClr val="FFFFFF"/>
                </a:solidFill>
                <a:latin typeface="Palatino Linotype"/>
                <a:ea typeface="Palatino Linotype"/>
                <a:cs typeface="Palatino Linotype"/>
                <a:sym typeface="Palatino Linotype"/>
              </a:rPr>
              <a:t>It belongs to the type of a three-aisled basilica and it also has a protruding transverse aisle.</a:t>
            </a:r>
            <a:endParaRPr sz="2000">
              <a:solidFill>
                <a:srgbClr val="FFFFFF"/>
              </a:solidFill>
              <a:latin typeface="Palatino Linotype"/>
              <a:ea typeface="Palatino Linotype"/>
              <a:cs typeface="Palatino Linotype"/>
              <a:sym typeface="Palatino Linotype"/>
            </a:endParaRPr>
          </a:p>
          <a:p>
            <a:pPr marL="457200" lvl="0" indent="-355600" algn="l" rtl="0">
              <a:spcBef>
                <a:spcPts val="1600"/>
              </a:spcBef>
              <a:spcAft>
                <a:spcPts val="0"/>
              </a:spcAft>
              <a:buClr>
                <a:srgbClr val="FFFFFF"/>
              </a:buClr>
              <a:buSzPts val="2000"/>
              <a:buFont typeface="Palatino Linotype"/>
              <a:buChar char="➢"/>
            </a:pPr>
            <a:r>
              <a:rPr lang="el" sz="2000" dirty="0">
                <a:solidFill>
                  <a:srgbClr val="FFFFFF"/>
                </a:solidFill>
                <a:latin typeface="Palatino Linotype"/>
                <a:ea typeface="Palatino Linotype"/>
                <a:cs typeface="Palatino Linotype"/>
                <a:sym typeface="Palatino Linotype"/>
              </a:rPr>
              <a:t>It also has beautiful mosaics with interesting compositions and visuals from the environment.</a:t>
            </a:r>
            <a:endParaRPr sz="2000">
              <a:solidFill>
                <a:srgbClr val="FFFFFF"/>
              </a:solidFill>
              <a:latin typeface="Palatino Linotype"/>
              <a:ea typeface="Palatino Linotype"/>
              <a:cs typeface="Palatino Linotype"/>
              <a:sym typeface="Palatino Linotype"/>
            </a:endParaRPr>
          </a:p>
          <a:p>
            <a:pPr marL="457200" lvl="0" indent="0" algn="l" rtl="0">
              <a:spcBef>
                <a:spcPts val="1600"/>
              </a:spcBef>
              <a:spcAft>
                <a:spcPts val="0"/>
              </a:spcAft>
              <a:buNone/>
            </a:pPr>
            <a:endParaRPr>
              <a:solidFill>
                <a:srgbClr val="CCCCCC"/>
              </a:solidFill>
              <a:latin typeface="Palatino Linotype"/>
              <a:ea typeface="Palatino Linotype"/>
              <a:cs typeface="Palatino Linotype"/>
              <a:sym typeface="Palatino Linotype"/>
            </a:endParaRPr>
          </a:p>
          <a:p>
            <a:pPr marL="0" lvl="0" indent="0" algn="l" rtl="0">
              <a:spcBef>
                <a:spcPts val="0"/>
              </a:spcBef>
              <a:spcAft>
                <a:spcPts val="1600"/>
              </a:spcAft>
              <a:buNone/>
            </a:pPr>
            <a:r>
              <a:rPr lang="el" sz="2400" dirty="0">
                <a:latin typeface="Palatino Linotype"/>
                <a:ea typeface="Palatino Linotype"/>
                <a:cs typeface="Palatino Linotype"/>
                <a:sym typeface="Palatino Linotype"/>
              </a:rPr>
              <a:t>  </a:t>
            </a:r>
            <a:endParaRPr sz="2400">
              <a:latin typeface="Palatino Linotype"/>
              <a:ea typeface="Palatino Linotype"/>
              <a:cs typeface="Palatino Linotype"/>
              <a:sym typeface="Palatino Linotype"/>
            </a:endParaRPr>
          </a:p>
        </p:txBody>
      </p:sp>
      <p:pic>
        <p:nvPicPr>
          <p:cNvPr id="77" name="Google Shape;77;p15"/>
          <p:cNvPicPr preferRelativeResize="0"/>
          <p:nvPr/>
        </p:nvPicPr>
        <p:blipFill rotWithShape="1">
          <a:blip r:embed="rId3">
            <a:alphaModFix/>
          </a:blip>
          <a:srcRect t="10690" b="-10689"/>
          <a:stretch/>
        </p:blipFill>
        <p:spPr>
          <a:xfrm>
            <a:off x="4720200" y="476061"/>
            <a:ext cx="4423800" cy="2776033"/>
          </a:xfrm>
          <a:prstGeom prst="rect">
            <a:avLst/>
          </a:prstGeom>
          <a:noFill/>
          <a:ln>
            <a:noFill/>
          </a:ln>
        </p:spPr>
      </p:pic>
      <p:pic>
        <p:nvPicPr>
          <p:cNvPr id="78" name="Google Shape;78;p15"/>
          <p:cNvPicPr preferRelativeResize="0"/>
          <p:nvPr/>
        </p:nvPicPr>
        <p:blipFill>
          <a:blip r:embed="rId4" cstate="print">
            <a:alphaModFix/>
          </a:blip>
          <a:stretch>
            <a:fillRect/>
          </a:stretch>
        </p:blipFill>
        <p:spPr>
          <a:xfrm>
            <a:off x="6863225" y="3252094"/>
            <a:ext cx="2280778" cy="2435833"/>
          </a:xfrm>
          <a:prstGeom prst="rect">
            <a:avLst/>
          </a:prstGeom>
          <a:noFill/>
          <a:ln>
            <a:noFill/>
          </a:ln>
        </p:spPr>
      </p:pic>
      <p:pic>
        <p:nvPicPr>
          <p:cNvPr id="79" name="Google Shape;79;p15"/>
          <p:cNvPicPr preferRelativeResize="0"/>
          <p:nvPr/>
        </p:nvPicPr>
        <p:blipFill>
          <a:blip r:embed="rId5">
            <a:alphaModFix/>
          </a:blip>
          <a:stretch>
            <a:fillRect/>
          </a:stretch>
        </p:blipFill>
        <p:spPr>
          <a:xfrm>
            <a:off x="4858950" y="3162768"/>
            <a:ext cx="1849600" cy="2525133"/>
          </a:xfrm>
          <a:prstGeom prst="rect">
            <a:avLst/>
          </a:prstGeom>
          <a:noFill/>
          <a:ln>
            <a:noFill/>
          </a:ln>
        </p:spPr>
      </p:pic>
      <p:pic>
        <p:nvPicPr>
          <p:cNvPr id="7" name="3 - Εικόνα" descr="κατάλογος.png"/>
          <p:cNvPicPr>
            <a:picLocks noChangeAspect="1"/>
          </p:cNvPicPr>
          <p:nvPr/>
        </p:nvPicPr>
        <p:blipFill>
          <a:blip r:embed="rId6"/>
          <a:stretch>
            <a:fillRect/>
          </a:stretch>
        </p:blipFill>
        <p:spPr>
          <a:xfrm>
            <a:off x="7893918" y="1"/>
            <a:ext cx="1250081" cy="357166"/>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6"/>
          <p:cNvSpPr txBox="1">
            <a:spLocks noGrp="1"/>
          </p:cNvSpPr>
          <p:nvPr>
            <p:ph type="title"/>
          </p:nvPr>
        </p:nvSpPr>
        <p:spPr>
          <a:xfrm>
            <a:off x="0" y="306300"/>
            <a:ext cx="9144000" cy="12844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l" sz="2400" dirty="0">
                <a:solidFill>
                  <a:srgbClr val="EFEFEF"/>
                </a:solidFill>
                <a:latin typeface="Palatino Linotype" pitchFamily="18" charset="0"/>
                <a:ea typeface="Playfair Display"/>
                <a:cs typeface="Playfair Display"/>
                <a:sym typeface="Playfair Display"/>
              </a:rPr>
              <a:t>   </a:t>
            </a:r>
            <a:r>
              <a:rPr lang="el" sz="2400" dirty="0">
                <a:solidFill>
                  <a:srgbClr val="FFFFFF"/>
                </a:solidFill>
                <a:latin typeface="Palatino Linotype" pitchFamily="18" charset="0"/>
                <a:ea typeface="Playfair Display"/>
                <a:cs typeface="Playfair Display"/>
                <a:sym typeface="Playfair Display"/>
              </a:rPr>
              <a:t>Basilica B’ of Alcisson</a:t>
            </a:r>
            <a:r>
              <a:rPr lang="el" sz="2400" dirty="0">
                <a:solidFill>
                  <a:srgbClr val="EFEFEF"/>
                </a:solidFill>
                <a:latin typeface="Palatino Linotype" pitchFamily="18" charset="0"/>
                <a:ea typeface="Playfair Display"/>
                <a:cs typeface="Playfair Display"/>
                <a:sym typeface="Playfair Display"/>
              </a:rPr>
              <a:t> </a:t>
            </a:r>
            <a:endParaRPr sz="2400">
              <a:solidFill>
                <a:srgbClr val="EFEFEF"/>
              </a:solidFill>
              <a:latin typeface="Palatino Linotype" pitchFamily="18" charset="0"/>
              <a:ea typeface="Playfair Display"/>
              <a:cs typeface="Playfair Display"/>
              <a:sym typeface="Playfair Display"/>
            </a:endParaRPr>
          </a:p>
        </p:txBody>
      </p:sp>
      <p:sp>
        <p:nvSpPr>
          <p:cNvPr id="85" name="Google Shape;85;p16"/>
          <p:cNvSpPr txBox="1">
            <a:spLocks noGrp="1"/>
          </p:cNvSpPr>
          <p:nvPr>
            <p:ph type="body" idx="1"/>
          </p:nvPr>
        </p:nvSpPr>
        <p:spPr>
          <a:xfrm>
            <a:off x="107150" y="1058500"/>
            <a:ext cx="4396500" cy="5726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l" dirty="0">
                <a:solidFill>
                  <a:srgbClr val="CCCCCC"/>
                </a:solidFill>
                <a:latin typeface="Palatino Linotype"/>
                <a:ea typeface="Palatino Linotype"/>
                <a:cs typeface="Palatino Linotype"/>
                <a:sym typeface="Palatino Linotype"/>
              </a:rPr>
              <a:t> </a:t>
            </a:r>
            <a:endParaRPr>
              <a:solidFill>
                <a:srgbClr val="CCCCCC"/>
              </a:solidFill>
              <a:latin typeface="Palatino Linotype"/>
              <a:ea typeface="Palatino Linotype"/>
              <a:cs typeface="Palatino Linotype"/>
              <a:sym typeface="Palatino Linotype"/>
            </a:endParaRPr>
          </a:p>
          <a:p>
            <a:pPr marL="457200" lvl="0" indent="-368300" algn="just" rtl="0">
              <a:spcBef>
                <a:spcPts val="0"/>
              </a:spcBef>
              <a:spcAft>
                <a:spcPts val="0"/>
              </a:spcAft>
              <a:buClr>
                <a:srgbClr val="FFFFFF"/>
              </a:buClr>
              <a:buSzPts val="2200"/>
              <a:buFont typeface="Palatino Linotype"/>
              <a:buChar char="➢"/>
            </a:pPr>
            <a:r>
              <a:rPr lang="el" sz="2200" dirty="0">
                <a:solidFill>
                  <a:srgbClr val="FFFFFF"/>
                </a:solidFill>
                <a:latin typeface="Palatino Linotype"/>
                <a:ea typeface="Palatino Linotype"/>
                <a:cs typeface="Palatino Linotype"/>
                <a:sym typeface="Palatino Linotype"/>
              </a:rPr>
              <a:t>The Basilica B’ of Alcisson was built from the middle of the 5th century until the beginning of the 6th century A.D. Also</a:t>
            </a:r>
            <a:r>
              <a:rPr lang="el" sz="2200" dirty="0">
                <a:solidFill>
                  <a:schemeClr val="dk1"/>
                </a:solidFill>
                <a:latin typeface="Palatino Linotype"/>
                <a:ea typeface="Palatino Linotype"/>
                <a:cs typeface="Palatino Linotype"/>
                <a:sym typeface="Palatino Linotype"/>
              </a:rPr>
              <a:t> it is five aisled and is located within the Early Christian walls.</a:t>
            </a:r>
            <a:endParaRPr sz="2200">
              <a:solidFill>
                <a:srgbClr val="FFFFFF"/>
              </a:solidFill>
              <a:latin typeface="Palatino Linotype"/>
              <a:ea typeface="Palatino Linotype"/>
              <a:cs typeface="Palatino Linotype"/>
              <a:sym typeface="Palatino Linotype"/>
            </a:endParaRPr>
          </a:p>
          <a:p>
            <a:pPr marL="457200" lvl="0" indent="-368300" algn="just" rtl="0">
              <a:spcBef>
                <a:spcPts val="0"/>
              </a:spcBef>
              <a:spcAft>
                <a:spcPts val="0"/>
              </a:spcAft>
              <a:buClr>
                <a:srgbClr val="FFFFFF"/>
              </a:buClr>
              <a:buSzPts val="2200"/>
              <a:buFont typeface="Palatino Linotype"/>
              <a:buChar char="➢"/>
            </a:pPr>
            <a:r>
              <a:rPr lang="el" sz="2200" dirty="0">
                <a:solidFill>
                  <a:srgbClr val="FFFFFF"/>
                </a:solidFill>
                <a:latin typeface="Palatino Linotype"/>
                <a:ea typeface="Palatino Linotype"/>
                <a:cs typeface="Palatino Linotype"/>
                <a:sym typeface="Palatino Linotype"/>
              </a:rPr>
              <a:t> It was most likely destroyed by raids during 1821 and only the ruins have remained.</a:t>
            </a:r>
            <a:endParaRPr sz="2200">
              <a:solidFill>
                <a:srgbClr val="FFFFFF"/>
              </a:solidFill>
              <a:latin typeface="Palatino Linotype"/>
              <a:ea typeface="Palatino Linotype"/>
              <a:cs typeface="Palatino Linotype"/>
              <a:sym typeface="Palatino Linotype"/>
            </a:endParaRPr>
          </a:p>
          <a:p>
            <a:pPr marL="457200" lvl="0" indent="0" algn="just" rtl="0">
              <a:spcBef>
                <a:spcPts val="0"/>
              </a:spcBef>
              <a:spcAft>
                <a:spcPts val="0"/>
              </a:spcAft>
              <a:buNone/>
            </a:pPr>
            <a:endParaRPr>
              <a:solidFill>
                <a:srgbClr val="FFFFFF"/>
              </a:solidFill>
              <a:latin typeface="Palatino Linotype"/>
              <a:ea typeface="Palatino Linotype"/>
              <a:cs typeface="Palatino Linotype"/>
              <a:sym typeface="Palatino Linotype"/>
            </a:endParaRPr>
          </a:p>
        </p:txBody>
      </p:sp>
      <p:pic>
        <p:nvPicPr>
          <p:cNvPr id="86" name="Google Shape;86;p16"/>
          <p:cNvPicPr preferRelativeResize="0"/>
          <p:nvPr/>
        </p:nvPicPr>
        <p:blipFill>
          <a:blip r:embed="rId3">
            <a:alphaModFix/>
          </a:blip>
          <a:stretch>
            <a:fillRect/>
          </a:stretch>
        </p:blipFill>
        <p:spPr>
          <a:xfrm>
            <a:off x="4789225" y="1470001"/>
            <a:ext cx="4308574" cy="3082867"/>
          </a:xfrm>
          <a:prstGeom prst="rect">
            <a:avLst/>
          </a:prstGeom>
          <a:noFill/>
          <a:ln>
            <a:noFill/>
          </a:ln>
        </p:spPr>
      </p:pic>
      <p:pic>
        <p:nvPicPr>
          <p:cNvPr id="5" name="3 - Εικόνα" descr="κατάλογος.png"/>
          <p:cNvPicPr>
            <a:picLocks noChangeAspect="1"/>
          </p:cNvPicPr>
          <p:nvPr/>
        </p:nvPicPr>
        <p:blipFill>
          <a:blip r:embed="rId4"/>
          <a:stretch>
            <a:fillRect/>
          </a:stretch>
        </p:blipFill>
        <p:spPr>
          <a:xfrm>
            <a:off x="7893918" y="1"/>
            <a:ext cx="1250081" cy="357166"/>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xfrm>
            <a:off x="74550" y="0"/>
            <a:ext cx="8994900" cy="80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l" sz="2400"/>
              <a:t>  </a:t>
            </a:r>
            <a:r>
              <a:rPr lang="el" sz="2400">
                <a:latin typeface="Playfair Display"/>
                <a:ea typeface="Playfair Display"/>
                <a:cs typeface="Playfair Display"/>
                <a:sym typeface="Playfair Display"/>
              </a:rPr>
              <a:t> Basilica D’ Of Withdrawal</a:t>
            </a:r>
            <a:endParaRPr sz="2400">
              <a:latin typeface="Playfair Display"/>
              <a:ea typeface="Playfair Display"/>
              <a:cs typeface="Playfair Display"/>
              <a:sym typeface="Playfair Display"/>
            </a:endParaRPr>
          </a:p>
        </p:txBody>
      </p:sp>
      <p:sp>
        <p:nvSpPr>
          <p:cNvPr id="92" name="Google Shape;92;p17"/>
          <p:cNvSpPr txBox="1">
            <a:spLocks noGrp="1"/>
          </p:cNvSpPr>
          <p:nvPr>
            <p:ph type="body" idx="1"/>
          </p:nvPr>
        </p:nvSpPr>
        <p:spPr>
          <a:xfrm>
            <a:off x="4380625" y="1402833"/>
            <a:ext cx="4677300" cy="5455200"/>
          </a:xfrm>
          <a:prstGeom prst="rect">
            <a:avLst/>
          </a:prstGeom>
        </p:spPr>
        <p:txBody>
          <a:bodyPr spcFirstLastPara="1" wrap="square" lIns="91425" tIns="91425" rIns="91425" bIns="91425" anchor="t" anchorCtr="0">
            <a:noAutofit/>
          </a:bodyPr>
          <a:lstStyle/>
          <a:p>
            <a:pPr marL="457200" lvl="0" indent="-368300" algn="l" rtl="0">
              <a:spcBef>
                <a:spcPts val="0"/>
              </a:spcBef>
              <a:spcAft>
                <a:spcPts val="0"/>
              </a:spcAft>
              <a:buClr>
                <a:srgbClr val="EFEFEF"/>
              </a:buClr>
              <a:buSzPts val="2200"/>
              <a:buFont typeface="Palatino Linotype"/>
              <a:buChar char="➢"/>
            </a:pPr>
            <a:r>
              <a:rPr lang="el" sz="2200">
                <a:solidFill>
                  <a:srgbClr val="EFEFEF"/>
                </a:solidFill>
                <a:latin typeface="Palatino Linotype"/>
                <a:ea typeface="Palatino Linotype"/>
                <a:cs typeface="Palatino Linotype"/>
                <a:sym typeface="Palatino Linotype"/>
              </a:rPr>
              <a:t>Basilica D’ of Withdrawal is a three-aisled basilica with a protruding transverse aisle with splinters and a patio. </a:t>
            </a:r>
            <a:endParaRPr sz="2200">
              <a:solidFill>
                <a:srgbClr val="EFEFEF"/>
              </a:solidFill>
              <a:latin typeface="Palatino Linotype"/>
              <a:ea typeface="Palatino Linotype"/>
              <a:cs typeface="Palatino Linotype"/>
              <a:sym typeface="Palatino Linotype"/>
            </a:endParaRPr>
          </a:p>
          <a:p>
            <a:pPr marL="457200" lvl="0" indent="-368300" algn="l" rtl="0">
              <a:spcBef>
                <a:spcPts val="0"/>
              </a:spcBef>
              <a:spcAft>
                <a:spcPts val="0"/>
              </a:spcAft>
              <a:buClr>
                <a:srgbClr val="EFEFEF"/>
              </a:buClr>
              <a:buSzPts val="2200"/>
              <a:buFont typeface="Palatino Linotype"/>
              <a:buChar char="➢"/>
            </a:pPr>
            <a:r>
              <a:rPr lang="el" sz="2200">
                <a:solidFill>
                  <a:srgbClr val="EFEFEF"/>
                </a:solidFill>
                <a:latin typeface="Palatino Linotype"/>
                <a:ea typeface="Palatino Linotype"/>
                <a:cs typeface="Palatino Linotype"/>
                <a:sym typeface="Palatino Linotype"/>
              </a:rPr>
              <a:t>Mosaics floors are preserved in the narthex and diaconate.</a:t>
            </a:r>
            <a:endParaRPr sz="2200">
              <a:solidFill>
                <a:srgbClr val="EFEFEF"/>
              </a:solidFill>
              <a:latin typeface="Palatino Linotype"/>
              <a:ea typeface="Palatino Linotype"/>
              <a:cs typeface="Palatino Linotype"/>
              <a:sym typeface="Palatino Linotype"/>
            </a:endParaRPr>
          </a:p>
          <a:p>
            <a:pPr marL="457200" lvl="0" indent="-368300" algn="l" rtl="0">
              <a:spcBef>
                <a:spcPts val="0"/>
              </a:spcBef>
              <a:spcAft>
                <a:spcPts val="0"/>
              </a:spcAft>
              <a:buClr>
                <a:srgbClr val="EFEFEF"/>
              </a:buClr>
              <a:buSzPts val="2200"/>
              <a:buFont typeface="Palatino Linotype"/>
              <a:buChar char="➢"/>
            </a:pPr>
            <a:r>
              <a:rPr lang="el" sz="2200">
                <a:solidFill>
                  <a:srgbClr val="EFEFEF"/>
                </a:solidFill>
                <a:latin typeface="Palatino Linotype"/>
                <a:ea typeface="Palatino Linotype"/>
                <a:cs typeface="Palatino Linotype"/>
                <a:sym typeface="Palatino Linotype"/>
              </a:rPr>
              <a:t>It dates back to the first half of the 6th century A.D.</a:t>
            </a:r>
            <a:endParaRPr sz="2200">
              <a:solidFill>
                <a:srgbClr val="EFEFEF"/>
              </a:solidFill>
              <a:latin typeface="Palatino Linotype"/>
              <a:ea typeface="Palatino Linotype"/>
              <a:cs typeface="Palatino Linotype"/>
              <a:sym typeface="Palatino Linotype"/>
            </a:endParaRPr>
          </a:p>
          <a:p>
            <a:pPr marL="0" lvl="0" indent="0" algn="l" rtl="0">
              <a:spcBef>
                <a:spcPts val="0"/>
              </a:spcBef>
              <a:spcAft>
                <a:spcPts val="0"/>
              </a:spcAft>
              <a:buNone/>
            </a:pPr>
            <a:endParaRPr>
              <a:solidFill>
                <a:srgbClr val="D9D9D9"/>
              </a:solidFill>
              <a:latin typeface="Palatino Linotype"/>
              <a:ea typeface="Palatino Linotype"/>
              <a:cs typeface="Palatino Linotype"/>
              <a:sym typeface="Palatino Linotype"/>
            </a:endParaRPr>
          </a:p>
        </p:txBody>
      </p:sp>
      <p:pic>
        <p:nvPicPr>
          <p:cNvPr id="93" name="Google Shape;93;p17"/>
          <p:cNvPicPr preferRelativeResize="0"/>
          <p:nvPr/>
        </p:nvPicPr>
        <p:blipFill>
          <a:blip r:embed="rId3">
            <a:alphaModFix/>
          </a:blip>
          <a:stretch>
            <a:fillRect/>
          </a:stretch>
        </p:blipFill>
        <p:spPr>
          <a:xfrm>
            <a:off x="74550" y="1708600"/>
            <a:ext cx="4279426" cy="3202032"/>
          </a:xfrm>
          <a:prstGeom prst="rect">
            <a:avLst/>
          </a:prstGeom>
          <a:noFill/>
          <a:ln>
            <a:noFill/>
          </a:ln>
        </p:spPr>
      </p:pic>
      <p:pic>
        <p:nvPicPr>
          <p:cNvPr id="5" name="3 - Εικόνα" descr="κατάλογος.png"/>
          <p:cNvPicPr>
            <a:picLocks noChangeAspect="1"/>
          </p:cNvPicPr>
          <p:nvPr/>
        </p:nvPicPr>
        <p:blipFill>
          <a:blip r:embed="rId4"/>
          <a:stretch>
            <a:fillRect/>
          </a:stretch>
        </p:blipFill>
        <p:spPr>
          <a:xfrm>
            <a:off x="7893918" y="1"/>
            <a:ext cx="1250081" cy="357166"/>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8"/>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l">
                <a:latin typeface="Playfair Display"/>
                <a:ea typeface="Playfair Display"/>
                <a:cs typeface="Playfair Display"/>
                <a:sym typeface="Playfair Display"/>
              </a:rPr>
              <a:t>Mosaics of Basilica D’ of Withdrawal.</a:t>
            </a:r>
            <a:endParaRPr>
              <a:latin typeface="Playfair Display"/>
              <a:ea typeface="Playfair Display"/>
              <a:cs typeface="Playfair Display"/>
              <a:sym typeface="Playfair Display"/>
            </a:endParaRPr>
          </a:p>
          <a:p>
            <a:pPr marL="0" lvl="0" indent="0" algn="l" rtl="0">
              <a:spcBef>
                <a:spcPts val="0"/>
              </a:spcBef>
              <a:spcAft>
                <a:spcPts val="0"/>
              </a:spcAft>
              <a:buNone/>
            </a:pPr>
            <a:endParaRPr/>
          </a:p>
        </p:txBody>
      </p:sp>
      <p:sp>
        <p:nvSpPr>
          <p:cNvPr id="99" name="Google Shape;99;p18"/>
          <p:cNvSpPr txBox="1">
            <a:spLocks noGrp="1"/>
          </p:cNvSpPr>
          <p:nvPr>
            <p:ph type="body" idx="1"/>
          </p:nvPr>
        </p:nvSpPr>
        <p:spPr>
          <a:xfrm flipH="1">
            <a:off x="275700" y="5852000"/>
            <a:ext cx="36000" cy="240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00" name="Google Shape;100;p18"/>
          <p:cNvPicPr preferRelativeResize="0"/>
          <p:nvPr/>
        </p:nvPicPr>
        <p:blipFill>
          <a:blip r:embed="rId3" cstate="print">
            <a:alphaModFix/>
          </a:blip>
          <a:stretch>
            <a:fillRect/>
          </a:stretch>
        </p:blipFill>
        <p:spPr>
          <a:xfrm>
            <a:off x="4323325" y="2049703"/>
            <a:ext cx="4508972" cy="3951700"/>
          </a:xfrm>
          <a:prstGeom prst="rect">
            <a:avLst/>
          </a:prstGeom>
          <a:noFill/>
          <a:ln>
            <a:noFill/>
          </a:ln>
        </p:spPr>
      </p:pic>
      <p:pic>
        <p:nvPicPr>
          <p:cNvPr id="101" name="Google Shape;101;p18"/>
          <p:cNvPicPr preferRelativeResize="0"/>
          <p:nvPr/>
        </p:nvPicPr>
        <p:blipFill>
          <a:blip r:embed="rId4">
            <a:alphaModFix/>
          </a:blip>
          <a:stretch>
            <a:fillRect/>
          </a:stretch>
        </p:blipFill>
        <p:spPr>
          <a:xfrm>
            <a:off x="275700" y="2244590"/>
            <a:ext cx="3835500" cy="3756833"/>
          </a:xfrm>
          <a:prstGeom prst="rect">
            <a:avLst/>
          </a:prstGeom>
          <a:noFill/>
          <a:ln>
            <a:noFill/>
          </a:ln>
        </p:spPr>
      </p:pic>
      <p:pic>
        <p:nvPicPr>
          <p:cNvPr id="6" name="3 - Εικόνα" descr="κατάλογος.png"/>
          <p:cNvPicPr>
            <a:picLocks noChangeAspect="1"/>
          </p:cNvPicPr>
          <p:nvPr/>
        </p:nvPicPr>
        <p:blipFill>
          <a:blip r:embed="rId5"/>
          <a:stretch>
            <a:fillRect/>
          </a:stretch>
        </p:blipFill>
        <p:spPr>
          <a:xfrm>
            <a:off x="7893918" y="1"/>
            <a:ext cx="1250081" cy="357166"/>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3357554" y="2143116"/>
            <a:ext cx="5000660" cy="1467343"/>
          </a:xfrm>
        </p:spPr>
        <p:txBody>
          <a:bodyPr/>
          <a:lstStyle/>
          <a:p>
            <a:pPr algn="ctr"/>
            <a:r>
              <a:rPr lang="en-US" sz="4400" dirty="0" smtClean="0">
                <a:latin typeface="Palatino Linotype" pitchFamily="18" charset="0"/>
              </a:rPr>
              <a:t>Byzantine Monuments</a:t>
            </a:r>
            <a:endParaRPr lang="el-GR" sz="4400" dirty="0">
              <a:latin typeface="Palatino Linotype" pitchFamily="18" charset="0"/>
            </a:endParaRPr>
          </a:p>
        </p:txBody>
      </p:sp>
      <p:sp>
        <p:nvSpPr>
          <p:cNvPr id="3" name="2 - Υπότιτλος"/>
          <p:cNvSpPr>
            <a:spLocks noGrp="1"/>
          </p:cNvSpPr>
          <p:nvPr>
            <p:ph type="subTitle" idx="1"/>
          </p:nvPr>
        </p:nvSpPr>
        <p:spPr>
          <a:xfrm>
            <a:off x="5000628" y="5233232"/>
            <a:ext cx="3786214" cy="1410478"/>
          </a:xfrm>
        </p:spPr>
        <p:txBody>
          <a:bodyPr/>
          <a:lstStyle/>
          <a:p>
            <a:r>
              <a:rPr lang="en-US" sz="2000" dirty="0" smtClean="0">
                <a:latin typeface="Palatino Linotype" pitchFamily="18" charset="0"/>
              </a:rPr>
              <a:t>Made by: </a:t>
            </a:r>
            <a:r>
              <a:rPr lang="en-US" sz="2000" dirty="0" err="1" smtClean="0">
                <a:latin typeface="Palatino Linotype" pitchFamily="18" charset="0"/>
              </a:rPr>
              <a:t>Katerina</a:t>
            </a:r>
            <a:r>
              <a:rPr lang="en-US" sz="2000" dirty="0" smtClean="0">
                <a:latin typeface="Palatino Linotype" pitchFamily="18" charset="0"/>
              </a:rPr>
              <a:t> </a:t>
            </a:r>
            <a:r>
              <a:rPr lang="en-US" sz="2000" dirty="0" err="1" smtClean="0">
                <a:latin typeface="Palatino Linotype" pitchFamily="18" charset="0"/>
              </a:rPr>
              <a:t>Mitou</a:t>
            </a:r>
            <a:r>
              <a:rPr lang="en-US" sz="2000" dirty="0" smtClean="0">
                <a:latin typeface="Palatino Linotype" pitchFamily="18" charset="0"/>
              </a:rPr>
              <a:t>, Anastasia </a:t>
            </a:r>
            <a:r>
              <a:rPr lang="en-US" sz="2000" dirty="0" err="1" smtClean="0">
                <a:latin typeface="Palatino Linotype" pitchFamily="18" charset="0"/>
              </a:rPr>
              <a:t>Dossi</a:t>
            </a:r>
            <a:r>
              <a:rPr lang="en-US" sz="2000" dirty="0" smtClean="0">
                <a:latin typeface="Palatino Linotype" pitchFamily="18" charset="0"/>
              </a:rPr>
              <a:t>, </a:t>
            </a:r>
            <a:r>
              <a:rPr lang="en-US" sz="2000" dirty="0" err="1" smtClean="0">
                <a:latin typeface="Palatino Linotype" pitchFamily="18" charset="0"/>
              </a:rPr>
              <a:t>Konstantinos</a:t>
            </a:r>
            <a:r>
              <a:rPr lang="en-US" sz="2000" dirty="0" smtClean="0">
                <a:latin typeface="Palatino Linotype" pitchFamily="18" charset="0"/>
              </a:rPr>
              <a:t> </a:t>
            </a:r>
            <a:r>
              <a:rPr lang="en-US" sz="2000" dirty="0" err="1" smtClean="0">
                <a:latin typeface="Palatino Linotype" pitchFamily="18" charset="0"/>
              </a:rPr>
              <a:t>Katsenos</a:t>
            </a:r>
            <a:r>
              <a:rPr lang="en-US" sz="2000" dirty="0" smtClean="0">
                <a:latin typeface="Palatino Linotype" pitchFamily="18" charset="0"/>
              </a:rPr>
              <a:t>, </a:t>
            </a:r>
            <a:r>
              <a:rPr lang="en-US" sz="2000" dirty="0" err="1" smtClean="0">
                <a:latin typeface="Palatino Linotype" pitchFamily="18" charset="0"/>
              </a:rPr>
              <a:t>Basilis</a:t>
            </a:r>
            <a:r>
              <a:rPr lang="en-US" sz="2000" dirty="0" smtClean="0">
                <a:latin typeface="Palatino Linotype" pitchFamily="18" charset="0"/>
              </a:rPr>
              <a:t> </a:t>
            </a:r>
            <a:r>
              <a:rPr lang="en-US" sz="2000" dirty="0" err="1" smtClean="0">
                <a:latin typeface="Palatino Linotype" pitchFamily="18" charset="0"/>
              </a:rPr>
              <a:t>Dimos</a:t>
            </a:r>
            <a:r>
              <a:rPr lang="en-US" sz="2000" dirty="0" smtClean="0">
                <a:latin typeface="Palatino Linotype" pitchFamily="18" charset="0"/>
              </a:rPr>
              <a:t>.</a:t>
            </a:r>
            <a:endParaRPr lang="el-GR" sz="2000" dirty="0">
              <a:latin typeface="Palatino Linotype" pitchFamily="18" charset="0"/>
            </a:endParaRPr>
          </a:p>
        </p:txBody>
      </p:sp>
      <p:pic>
        <p:nvPicPr>
          <p:cNvPr id="4" name="3 - Εικόνα" descr="κατάλογος.png"/>
          <p:cNvPicPr>
            <a:picLocks noChangeAspect="1"/>
          </p:cNvPicPr>
          <p:nvPr/>
        </p:nvPicPr>
        <p:blipFill>
          <a:blip r:embed="rId2"/>
          <a:stretch>
            <a:fillRect/>
          </a:stretch>
        </p:blipFill>
        <p:spPr>
          <a:xfrm>
            <a:off x="7893918" y="1"/>
            <a:ext cx="1250081" cy="357166"/>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14"/>
          <p:cNvSpPr txBox="1">
            <a:spLocks noGrp="1"/>
          </p:cNvSpPr>
          <p:nvPr>
            <p:ph type="title"/>
          </p:nvPr>
        </p:nvSpPr>
        <p:spPr>
          <a:xfrm>
            <a:off x="75" y="0"/>
            <a:ext cx="9144000" cy="1729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sz="3600">
                <a:latin typeface="Palatino Linotype"/>
                <a:ea typeface="Palatino Linotype"/>
                <a:cs typeface="Palatino Linotype"/>
                <a:sym typeface="Palatino Linotype"/>
              </a:rPr>
              <a:t>The Church of Parigoritissa</a:t>
            </a:r>
            <a:endParaRPr sz="3600">
              <a:latin typeface="Palatino Linotype"/>
              <a:ea typeface="Palatino Linotype"/>
              <a:cs typeface="Palatino Linotype"/>
              <a:sym typeface="Palatino Linotype"/>
            </a:endParaRPr>
          </a:p>
        </p:txBody>
      </p:sp>
      <p:sp>
        <p:nvSpPr>
          <p:cNvPr id="142" name="Google Shape;142;p14"/>
          <p:cNvSpPr txBox="1">
            <a:spLocks noGrp="1"/>
          </p:cNvSpPr>
          <p:nvPr>
            <p:ph type="body" idx="1"/>
          </p:nvPr>
        </p:nvSpPr>
        <p:spPr>
          <a:xfrm>
            <a:off x="75" y="2090067"/>
            <a:ext cx="4781100" cy="47680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SzPts val="2400"/>
              <a:buFont typeface="Playfair Display"/>
              <a:buChar char="❖"/>
            </a:pPr>
            <a:r>
              <a:rPr lang="en-GB" sz="2400" dirty="0">
                <a:latin typeface="Palatino Linotype" pitchFamily="18" charset="0"/>
                <a:ea typeface="Playfair Display"/>
                <a:cs typeface="Playfair Display"/>
                <a:sym typeface="Playfair Display"/>
              </a:rPr>
              <a:t>The church of </a:t>
            </a:r>
            <a:r>
              <a:rPr lang="en-GB" sz="2400" dirty="0" err="1">
                <a:latin typeface="Palatino Linotype" pitchFamily="18" charset="0"/>
                <a:ea typeface="Playfair Display"/>
                <a:cs typeface="Playfair Display"/>
                <a:sym typeface="Playfair Display"/>
              </a:rPr>
              <a:t>Parigoritissa</a:t>
            </a:r>
            <a:r>
              <a:rPr lang="en-GB" sz="2400" dirty="0">
                <a:latin typeface="Palatino Linotype" pitchFamily="18" charset="0"/>
                <a:ea typeface="Playfair Display"/>
                <a:cs typeface="Playfair Display"/>
                <a:sym typeface="Playfair Display"/>
              </a:rPr>
              <a:t> was built in </a:t>
            </a:r>
            <a:r>
              <a:rPr lang="en-GB" sz="2400" dirty="0" err="1">
                <a:latin typeface="Palatino Linotype" pitchFamily="18" charset="0"/>
                <a:ea typeface="Playfair Display"/>
                <a:cs typeface="Playfair Display"/>
                <a:sym typeface="Playfair Display"/>
              </a:rPr>
              <a:t>Arta</a:t>
            </a:r>
            <a:r>
              <a:rPr lang="en-GB" sz="2400" dirty="0">
                <a:latin typeface="Palatino Linotype" pitchFamily="18" charset="0"/>
                <a:ea typeface="Playfair Display"/>
                <a:cs typeface="Playfair Display"/>
                <a:sym typeface="Playfair Display"/>
              </a:rPr>
              <a:t> during the 13th century A.D.</a:t>
            </a:r>
            <a:endParaRPr sz="2400">
              <a:latin typeface="Palatino Linotype" pitchFamily="18" charset="0"/>
              <a:ea typeface="Playfair Display"/>
              <a:cs typeface="Playfair Display"/>
              <a:sym typeface="Playfair Display"/>
            </a:endParaRPr>
          </a:p>
          <a:p>
            <a:pPr marL="457200" lvl="0" indent="-381000" algn="l" rtl="0">
              <a:spcBef>
                <a:spcPts val="0"/>
              </a:spcBef>
              <a:spcAft>
                <a:spcPts val="0"/>
              </a:spcAft>
              <a:buSzPts val="2400"/>
              <a:buFont typeface="Playfair Display"/>
              <a:buChar char="❖"/>
            </a:pPr>
            <a:r>
              <a:rPr lang="en-GB" sz="2400" dirty="0">
                <a:latin typeface="Palatino Linotype" pitchFamily="18" charset="0"/>
                <a:ea typeface="Playfair Display"/>
                <a:cs typeface="Playfair Display"/>
                <a:sym typeface="Playfair Display"/>
              </a:rPr>
              <a:t>It is of the octagonal type, with a central dome supported by eight piers divided into three tiers.</a:t>
            </a:r>
            <a:endParaRPr sz="2400">
              <a:latin typeface="Palatino Linotype" pitchFamily="18" charset="0"/>
              <a:ea typeface="Playfair Display"/>
              <a:cs typeface="Playfair Display"/>
              <a:sym typeface="Playfair Display"/>
            </a:endParaRPr>
          </a:p>
        </p:txBody>
      </p:sp>
      <p:pic>
        <p:nvPicPr>
          <p:cNvPr id="143" name="Google Shape;143;p14"/>
          <p:cNvPicPr preferRelativeResize="0"/>
          <p:nvPr/>
        </p:nvPicPr>
        <p:blipFill rotWithShape="1">
          <a:blip r:embed="rId3">
            <a:alphaModFix/>
          </a:blip>
          <a:srcRect t="-3689" b="3690"/>
          <a:stretch/>
        </p:blipFill>
        <p:spPr>
          <a:xfrm>
            <a:off x="4357686" y="1928802"/>
            <a:ext cx="4429125" cy="3971427"/>
          </a:xfrm>
          <a:prstGeom prst="rect">
            <a:avLst/>
          </a:prstGeom>
          <a:noFill/>
          <a:ln>
            <a:noFill/>
          </a:ln>
        </p:spPr>
      </p:pic>
      <p:pic>
        <p:nvPicPr>
          <p:cNvPr id="5" name="3 - Εικόνα" descr="κατάλογος.png"/>
          <p:cNvPicPr>
            <a:picLocks noChangeAspect="1"/>
          </p:cNvPicPr>
          <p:nvPr/>
        </p:nvPicPr>
        <p:blipFill>
          <a:blip r:embed="rId4"/>
          <a:stretch>
            <a:fillRect/>
          </a:stretch>
        </p:blipFill>
        <p:spPr>
          <a:xfrm>
            <a:off x="7893918" y="1"/>
            <a:ext cx="1250081" cy="357166"/>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15"/>
          <p:cNvSpPr txBox="1">
            <a:spLocks noGrp="1"/>
          </p:cNvSpPr>
          <p:nvPr>
            <p:ph type="title"/>
          </p:nvPr>
        </p:nvSpPr>
        <p:spPr>
          <a:xfrm>
            <a:off x="0" y="0"/>
            <a:ext cx="9144000" cy="174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sz="3600">
                <a:latin typeface="Palatino Linotype"/>
                <a:ea typeface="Palatino Linotype"/>
                <a:cs typeface="Palatino Linotype"/>
                <a:sym typeface="Palatino Linotype"/>
              </a:rPr>
              <a:t>The church of Saint Theodora</a:t>
            </a:r>
            <a:endParaRPr sz="3600">
              <a:latin typeface="Palatino Linotype"/>
              <a:ea typeface="Palatino Linotype"/>
              <a:cs typeface="Palatino Linotype"/>
              <a:sym typeface="Palatino Linotype"/>
            </a:endParaRPr>
          </a:p>
        </p:txBody>
      </p:sp>
      <p:sp>
        <p:nvSpPr>
          <p:cNvPr id="149" name="Google Shape;149;p15"/>
          <p:cNvSpPr txBox="1">
            <a:spLocks noGrp="1"/>
          </p:cNvSpPr>
          <p:nvPr>
            <p:ph type="body" idx="1"/>
          </p:nvPr>
        </p:nvSpPr>
        <p:spPr>
          <a:xfrm>
            <a:off x="0" y="2090067"/>
            <a:ext cx="5115600" cy="47680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SzPts val="2400"/>
              <a:buFont typeface="Playfair Display"/>
              <a:buChar char="❖"/>
            </a:pPr>
            <a:r>
              <a:rPr lang="en-GB" sz="2400" dirty="0">
                <a:latin typeface="Palatino Linotype" pitchFamily="18" charset="0"/>
                <a:ea typeface="Playfair Display"/>
                <a:cs typeface="Playfair Display"/>
                <a:sym typeface="Playfair Display"/>
              </a:rPr>
              <a:t>Saint Theodora was built during the 11th century and has the structure of a three-aisled basilica.</a:t>
            </a:r>
            <a:endParaRPr sz="2400">
              <a:latin typeface="Palatino Linotype" pitchFamily="18" charset="0"/>
              <a:ea typeface="Playfair Display"/>
              <a:cs typeface="Playfair Display"/>
              <a:sym typeface="Playfair Display"/>
            </a:endParaRPr>
          </a:p>
          <a:p>
            <a:pPr marL="457200" lvl="0" indent="-381000" algn="l" rtl="0">
              <a:spcBef>
                <a:spcPts val="0"/>
              </a:spcBef>
              <a:spcAft>
                <a:spcPts val="0"/>
              </a:spcAft>
              <a:buSzPts val="2400"/>
              <a:buFont typeface="Playfair Display"/>
              <a:buChar char="❖"/>
            </a:pPr>
            <a:r>
              <a:rPr lang="en-GB" sz="2400" dirty="0">
                <a:latin typeface="Palatino Linotype" pitchFamily="18" charset="0"/>
                <a:ea typeface="Playfair Display"/>
                <a:cs typeface="Playfair Display"/>
                <a:sym typeface="Playfair Display"/>
              </a:rPr>
              <a:t>The church is named after an old queen and the patron saint of the city.</a:t>
            </a:r>
            <a:endParaRPr sz="2400">
              <a:latin typeface="Palatino Linotype" pitchFamily="18" charset="0"/>
              <a:ea typeface="Playfair Display"/>
              <a:cs typeface="Playfair Display"/>
              <a:sym typeface="Playfair Display"/>
            </a:endParaRPr>
          </a:p>
        </p:txBody>
      </p:sp>
      <p:pic>
        <p:nvPicPr>
          <p:cNvPr id="150" name="Google Shape;150;p15"/>
          <p:cNvPicPr preferRelativeResize="0"/>
          <p:nvPr/>
        </p:nvPicPr>
        <p:blipFill>
          <a:blip r:embed="rId3">
            <a:alphaModFix/>
          </a:blip>
          <a:stretch>
            <a:fillRect/>
          </a:stretch>
        </p:blipFill>
        <p:spPr>
          <a:xfrm>
            <a:off x="5115625" y="1857364"/>
            <a:ext cx="4028375" cy="4051600"/>
          </a:xfrm>
          <a:prstGeom prst="rect">
            <a:avLst/>
          </a:prstGeom>
          <a:noFill/>
          <a:ln>
            <a:noFill/>
          </a:ln>
        </p:spPr>
      </p:pic>
      <p:pic>
        <p:nvPicPr>
          <p:cNvPr id="5" name="3 - Εικόνα" descr="κατάλογος.png"/>
          <p:cNvPicPr>
            <a:picLocks noChangeAspect="1"/>
          </p:cNvPicPr>
          <p:nvPr/>
        </p:nvPicPr>
        <p:blipFill>
          <a:blip r:embed="rId4"/>
          <a:stretch>
            <a:fillRect/>
          </a:stretch>
        </p:blipFill>
        <p:spPr>
          <a:xfrm>
            <a:off x="7893918" y="1"/>
            <a:ext cx="1250081" cy="357166"/>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16"/>
          <p:cNvSpPr txBox="1">
            <a:spLocks noGrp="1"/>
          </p:cNvSpPr>
          <p:nvPr>
            <p:ph type="title"/>
          </p:nvPr>
        </p:nvSpPr>
        <p:spPr>
          <a:xfrm>
            <a:off x="0" y="0"/>
            <a:ext cx="9144000" cy="1758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sz="3600">
                <a:latin typeface="Palatino Linotype"/>
                <a:ea typeface="Palatino Linotype"/>
                <a:cs typeface="Palatino Linotype"/>
                <a:sym typeface="Palatino Linotype"/>
              </a:rPr>
              <a:t>The Church of Saint Basil</a:t>
            </a:r>
            <a:endParaRPr sz="3600">
              <a:latin typeface="Palatino Linotype"/>
              <a:ea typeface="Palatino Linotype"/>
              <a:cs typeface="Palatino Linotype"/>
              <a:sym typeface="Palatino Linotype"/>
            </a:endParaRPr>
          </a:p>
        </p:txBody>
      </p:sp>
      <p:sp>
        <p:nvSpPr>
          <p:cNvPr id="156" name="Google Shape;156;p16"/>
          <p:cNvSpPr txBox="1">
            <a:spLocks noGrp="1"/>
          </p:cNvSpPr>
          <p:nvPr>
            <p:ph type="body" idx="1"/>
          </p:nvPr>
        </p:nvSpPr>
        <p:spPr>
          <a:xfrm>
            <a:off x="0" y="1896300"/>
            <a:ext cx="5101800" cy="49616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SzPts val="2400"/>
              <a:buFont typeface="Playfair Display"/>
              <a:buChar char="❖"/>
            </a:pPr>
            <a:r>
              <a:rPr lang="en-GB" sz="2400" dirty="0">
                <a:latin typeface="Palatino Linotype" pitchFamily="18" charset="0"/>
                <a:ea typeface="Playfair Display"/>
                <a:cs typeface="Playfair Display"/>
                <a:sym typeface="Playfair Display"/>
              </a:rPr>
              <a:t>The church of Saint Basil was built in the 13th century and has the rhythm of a one </a:t>
            </a:r>
            <a:r>
              <a:rPr lang="en-GB" sz="2400" dirty="0" smtClean="0">
                <a:latin typeface="Palatino Linotype" pitchFamily="18" charset="0"/>
                <a:ea typeface="Playfair Display"/>
                <a:cs typeface="Playfair Display"/>
                <a:sym typeface="Playfair Display"/>
              </a:rPr>
              <a:t>storey</a:t>
            </a:r>
            <a:r>
              <a:rPr lang="en-GB" sz="2400" dirty="0">
                <a:latin typeface="Palatino Linotype" pitchFamily="18" charset="0"/>
                <a:ea typeface="Playfair Display"/>
                <a:cs typeface="Playfair Display"/>
                <a:sym typeface="Playfair Display"/>
              </a:rPr>
              <a:t>, timbered basilica.</a:t>
            </a:r>
            <a:endParaRPr sz="2400">
              <a:latin typeface="Palatino Linotype" pitchFamily="18" charset="0"/>
              <a:ea typeface="Playfair Display"/>
              <a:cs typeface="Playfair Display"/>
              <a:sym typeface="Playfair Display"/>
            </a:endParaRPr>
          </a:p>
          <a:p>
            <a:pPr marL="457200" lvl="0" indent="-381000" algn="l" rtl="0">
              <a:spcBef>
                <a:spcPts val="0"/>
              </a:spcBef>
              <a:spcAft>
                <a:spcPts val="0"/>
              </a:spcAft>
              <a:buSzPts val="2400"/>
              <a:buFont typeface="Playfair Display"/>
              <a:buChar char="❖"/>
            </a:pPr>
            <a:r>
              <a:rPr lang="en-GB" sz="2400" dirty="0">
                <a:latin typeface="Palatino Linotype" pitchFamily="18" charset="0"/>
                <a:ea typeface="Playfair Display"/>
                <a:cs typeface="Playfair Display"/>
                <a:sym typeface="Playfair Display"/>
              </a:rPr>
              <a:t>The interior of the monument is filled with wall paintings that were mostly destroyed when it’s roof was burned in 1821.</a:t>
            </a:r>
            <a:endParaRPr sz="2400">
              <a:latin typeface="Palatino Linotype" pitchFamily="18" charset="0"/>
              <a:ea typeface="Playfair Display"/>
              <a:cs typeface="Playfair Display"/>
              <a:sym typeface="Playfair Display"/>
            </a:endParaRPr>
          </a:p>
        </p:txBody>
      </p:sp>
      <p:pic>
        <p:nvPicPr>
          <p:cNvPr id="157" name="Google Shape;157;p16"/>
          <p:cNvPicPr preferRelativeResize="0"/>
          <p:nvPr/>
        </p:nvPicPr>
        <p:blipFill>
          <a:blip r:embed="rId3">
            <a:alphaModFix/>
          </a:blip>
          <a:stretch>
            <a:fillRect/>
          </a:stretch>
        </p:blipFill>
        <p:spPr>
          <a:xfrm>
            <a:off x="5101925" y="2000240"/>
            <a:ext cx="4042075" cy="3345703"/>
          </a:xfrm>
          <a:prstGeom prst="rect">
            <a:avLst/>
          </a:prstGeom>
          <a:noFill/>
          <a:ln>
            <a:noFill/>
          </a:ln>
        </p:spPr>
      </p:pic>
      <p:pic>
        <p:nvPicPr>
          <p:cNvPr id="5" name="3 - Εικόνα" descr="κατάλογος.png"/>
          <p:cNvPicPr>
            <a:picLocks noChangeAspect="1"/>
          </p:cNvPicPr>
          <p:nvPr/>
        </p:nvPicPr>
        <p:blipFill>
          <a:blip r:embed="rId4"/>
          <a:stretch>
            <a:fillRect/>
          </a:stretch>
        </p:blipFill>
        <p:spPr>
          <a:xfrm>
            <a:off x="7893918" y="1"/>
            <a:ext cx="1250081" cy="357166"/>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17"/>
          <p:cNvSpPr txBox="1">
            <a:spLocks noGrp="1"/>
          </p:cNvSpPr>
          <p:nvPr>
            <p:ph type="title"/>
          </p:nvPr>
        </p:nvSpPr>
        <p:spPr>
          <a:xfrm>
            <a:off x="0" y="0"/>
            <a:ext cx="9144000" cy="1650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sz="3600">
                <a:latin typeface="Palatino Linotype"/>
                <a:ea typeface="Palatino Linotype"/>
                <a:cs typeface="Palatino Linotype"/>
                <a:sym typeface="Palatino Linotype"/>
              </a:rPr>
              <a:t>The Virgin Mary of Vlacherna</a:t>
            </a:r>
            <a:endParaRPr sz="3600">
              <a:latin typeface="Palatino Linotype"/>
              <a:ea typeface="Palatino Linotype"/>
              <a:cs typeface="Palatino Linotype"/>
              <a:sym typeface="Palatino Linotype"/>
            </a:endParaRPr>
          </a:p>
        </p:txBody>
      </p:sp>
      <p:sp>
        <p:nvSpPr>
          <p:cNvPr id="163" name="Google Shape;163;p17"/>
          <p:cNvSpPr txBox="1">
            <a:spLocks noGrp="1"/>
          </p:cNvSpPr>
          <p:nvPr>
            <p:ph type="body" idx="1"/>
          </p:nvPr>
        </p:nvSpPr>
        <p:spPr>
          <a:xfrm>
            <a:off x="4265400" y="1808000"/>
            <a:ext cx="4878600" cy="50500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SzPts val="2400"/>
              <a:buFont typeface="Playfair Display"/>
              <a:buChar char="❖"/>
            </a:pPr>
            <a:r>
              <a:rPr lang="en-GB" sz="2400" dirty="0">
                <a:latin typeface="Palatino Linotype" pitchFamily="18" charset="0"/>
                <a:ea typeface="Playfair Display"/>
                <a:cs typeface="Playfair Display"/>
                <a:sym typeface="Playfair Display"/>
              </a:rPr>
              <a:t>The Virgin Mary of </a:t>
            </a:r>
            <a:r>
              <a:rPr lang="en-GB" sz="2400" dirty="0" err="1">
                <a:latin typeface="Palatino Linotype" pitchFamily="18" charset="0"/>
                <a:ea typeface="Playfair Display"/>
                <a:cs typeface="Playfair Display"/>
                <a:sym typeface="Playfair Display"/>
              </a:rPr>
              <a:t>Vlacherna</a:t>
            </a:r>
            <a:r>
              <a:rPr lang="en-GB" sz="2400" dirty="0">
                <a:latin typeface="Palatino Linotype" pitchFamily="18" charset="0"/>
                <a:ea typeface="Playfair Display"/>
                <a:cs typeface="Playfair Display"/>
                <a:sym typeface="Playfair Display"/>
              </a:rPr>
              <a:t> was founded at the end of the 11th century as a three-aisled vaulted basil.</a:t>
            </a:r>
            <a:endParaRPr sz="2400">
              <a:latin typeface="Palatino Linotype" pitchFamily="18" charset="0"/>
              <a:ea typeface="Playfair Display"/>
              <a:cs typeface="Playfair Display"/>
              <a:sym typeface="Playfair Display"/>
            </a:endParaRPr>
          </a:p>
          <a:p>
            <a:pPr marL="457200" lvl="0" indent="-381000" algn="l" rtl="0">
              <a:spcBef>
                <a:spcPts val="0"/>
              </a:spcBef>
              <a:spcAft>
                <a:spcPts val="0"/>
              </a:spcAft>
              <a:buSzPts val="2400"/>
              <a:buFont typeface="Playfair Display"/>
              <a:buChar char="❖"/>
            </a:pPr>
            <a:r>
              <a:rPr lang="en-GB" sz="2400" dirty="0">
                <a:latin typeface="Palatino Linotype" pitchFamily="18" charset="0"/>
                <a:ea typeface="Playfair Display"/>
                <a:cs typeface="Playfair Display"/>
                <a:sym typeface="Playfair Display"/>
              </a:rPr>
              <a:t>Rich and exquisite paintings were painted in two phases; the first at the beginning of the 13th century and the second at the end of it.</a:t>
            </a:r>
            <a:endParaRPr sz="2400">
              <a:latin typeface="Palatino Linotype" pitchFamily="18" charset="0"/>
              <a:ea typeface="Playfair Display"/>
              <a:cs typeface="Playfair Display"/>
              <a:sym typeface="Playfair Display"/>
            </a:endParaRPr>
          </a:p>
          <a:p>
            <a:pPr marL="457200" lvl="0" indent="-381000" algn="l" rtl="0">
              <a:spcBef>
                <a:spcPts val="0"/>
              </a:spcBef>
              <a:spcAft>
                <a:spcPts val="0"/>
              </a:spcAft>
              <a:buSzPts val="2400"/>
              <a:buFont typeface="Playfair Display"/>
              <a:buChar char="❖"/>
            </a:pPr>
            <a:endParaRPr sz="2400">
              <a:latin typeface="Playfair Display"/>
              <a:ea typeface="Playfair Display"/>
              <a:cs typeface="Playfair Display"/>
              <a:sym typeface="Playfair Display"/>
            </a:endParaRPr>
          </a:p>
        </p:txBody>
      </p:sp>
      <p:pic>
        <p:nvPicPr>
          <p:cNvPr id="164" name="Google Shape;164;p17"/>
          <p:cNvPicPr preferRelativeResize="0"/>
          <p:nvPr/>
        </p:nvPicPr>
        <p:blipFill>
          <a:blip r:embed="rId3">
            <a:alphaModFix/>
          </a:blip>
          <a:stretch>
            <a:fillRect/>
          </a:stretch>
        </p:blipFill>
        <p:spPr>
          <a:xfrm>
            <a:off x="285720" y="1928802"/>
            <a:ext cx="4158225" cy="3988067"/>
          </a:xfrm>
          <a:prstGeom prst="rect">
            <a:avLst/>
          </a:prstGeom>
          <a:noFill/>
          <a:ln>
            <a:noFill/>
          </a:ln>
        </p:spPr>
      </p:pic>
      <p:pic>
        <p:nvPicPr>
          <p:cNvPr id="5" name="3 - Εικόνα" descr="κατάλογος.png"/>
          <p:cNvPicPr>
            <a:picLocks noChangeAspect="1"/>
          </p:cNvPicPr>
          <p:nvPr/>
        </p:nvPicPr>
        <p:blipFill>
          <a:blip r:embed="rId4"/>
          <a:stretch>
            <a:fillRect/>
          </a:stretch>
        </p:blipFill>
        <p:spPr>
          <a:xfrm>
            <a:off x="7893918" y="1"/>
            <a:ext cx="1250081" cy="357166"/>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18"/>
          <p:cNvSpPr txBox="1">
            <a:spLocks noGrp="1"/>
          </p:cNvSpPr>
          <p:nvPr>
            <p:ph type="title"/>
          </p:nvPr>
        </p:nvSpPr>
        <p:spPr>
          <a:xfrm>
            <a:off x="0" y="525000"/>
            <a:ext cx="9144000" cy="1218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sz="3600" dirty="0">
                <a:latin typeface="Palatino Linotype"/>
                <a:ea typeface="Palatino Linotype"/>
                <a:cs typeface="Palatino Linotype"/>
                <a:sym typeface="Palatino Linotype"/>
              </a:rPr>
              <a:t>Wall Paintings of the Virgin Mary of </a:t>
            </a:r>
            <a:r>
              <a:rPr lang="en-GB" sz="3600" dirty="0" err="1">
                <a:latin typeface="Palatino Linotype"/>
                <a:ea typeface="Palatino Linotype"/>
                <a:cs typeface="Palatino Linotype"/>
                <a:sym typeface="Palatino Linotype"/>
              </a:rPr>
              <a:t>Vlacherna</a:t>
            </a:r>
            <a:r>
              <a:rPr lang="en-GB" sz="3600" dirty="0">
                <a:latin typeface="Palatino Linotype"/>
                <a:ea typeface="Palatino Linotype"/>
                <a:cs typeface="Palatino Linotype"/>
                <a:sym typeface="Palatino Linotype"/>
              </a:rPr>
              <a:t>.</a:t>
            </a:r>
            <a:endParaRPr sz="3600">
              <a:latin typeface="Palatino Linotype"/>
              <a:ea typeface="Palatino Linotype"/>
              <a:cs typeface="Palatino Linotype"/>
              <a:sym typeface="Palatino Linotype"/>
            </a:endParaRPr>
          </a:p>
        </p:txBody>
      </p:sp>
      <p:pic>
        <p:nvPicPr>
          <p:cNvPr id="170" name="Google Shape;170;p18"/>
          <p:cNvPicPr preferRelativeResize="0"/>
          <p:nvPr/>
        </p:nvPicPr>
        <p:blipFill>
          <a:blip r:embed="rId3">
            <a:alphaModFix/>
          </a:blip>
          <a:stretch>
            <a:fillRect/>
          </a:stretch>
        </p:blipFill>
        <p:spPr>
          <a:xfrm>
            <a:off x="2336652" y="2524300"/>
            <a:ext cx="4232675" cy="3815333"/>
          </a:xfrm>
          <a:prstGeom prst="rect">
            <a:avLst/>
          </a:prstGeom>
          <a:noFill/>
          <a:ln>
            <a:noFill/>
          </a:ln>
        </p:spPr>
      </p:pic>
      <p:pic>
        <p:nvPicPr>
          <p:cNvPr id="4" name="3 - Εικόνα" descr="κατάλογος.png"/>
          <p:cNvPicPr>
            <a:picLocks noChangeAspect="1"/>
          </p:cNvPicPr>
          <p:nvPr/>
        </p:nvPicPr>
        <p:blipFill>
          <a:blip r:embed="rId4"/>
          <a:stretch>
            <a:fillRect/>
          </a:stretch>
        </p:blipFill>
        <p:spPr>
          <a:xfrm>
            <a:off x="7893918" y="1"/>
            <a:ext cx="1250081" cy="357166"/>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4"/>
          <p:cNvSpPr txBox="1">
            <a:spLocks noGrp="1"/>
          </p:cNvSpPr>
          <p:nvPr>
            <p:ph type="title"/>
          </p:nvPr>
        </p:nvSpPr>
        <p:spPr>
          <a:xfrm>
            <a:off x="381400" y="0"/>
            <a:ext cx="8520600" cy="76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l">
                <a:latin typeface="Average"/>
                <a:ea typeface="Average"/>
                <a:cs typeface="Average"/>
                <a:sym typeface="Average"/>
              </a:rPr>
              <a:t>THE THEOLOGICAL PRINCIPLES</a:t>
            </a:r>
            <a:endParaRPr>
              <a:latin typeface="Average"/>
              <a:ea typeface="Average"/>
              <a:cs typeface="Average"/>
              <a:sym typeface="Average"/>
            </a:endParaRPr>
          </a:p>
        </p:txBody>
      </p:sp>
      <p:sp>
        <p:nvSpPr>
          <p:cNvPr id="66" name="Google Shape;66;p14"/>
          <p:cNvSpPr txBox="1">
            <a:spLocks noGrp="1"/>
          </p:cNvSpPr>
          <p:nvPr>
            <p:ph type="body" idx="1"/>
          </p:nvPr>
        </p:nvSpPr>
        <p:spPr>
          <a:xfrm>
            <a:off x="0" y="1500174"/>
            <a:ext cx="9144000" cy="535782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l" sz="2400" dirty="0"/>
              <a:t>“God became man so that man might become god” said St. Athanasius the Great. This is a synergy of God offering Himself  and man offering himself. The ultimate role of church architecture is to reflect this truth. </a:t>
            </a:r>
            <a:endParaRPr sz="2400"/>
          </a:p>
          <a:p>
            <a:pPr marL="0" lvl="0" indent="0" algn="l" rtl="0">
              <a:spcBef>
                <a:spcPts val="1600"/>
              </a:spcBef>
              <a:spcAft>
                <a:spcPts val="0"/>
              </a:spcAft>
              <a:buNone/>
            </a:pPr>
            <a:r>
              <a:rPr lang="el" sz="2400" dirty="0"/>
              <a:t>This means that a comparison of Orthodox churches throughout the world and in different periods shows that they have the same principles in common and that they are yet each unique.  A common experience of God unites them, while the local character, climate, building materials and community needs distinguish them.</a:t>
            </a:r>
            <a:endParaRPr sz="2400"/>
          </a:p>
          <a:p>
            <a:pPr marL="0" lvl="0" indent="0" algn="l" rtl="0">
              <a:spcBef>
                <a:spcPts val="1600"/>
              </a:spcBef>
              <a:spcAft>
                <a:spcPts val="1600"/>
              </a:spcAft>
              <a:buNone/>
            </a:pPr>
            <a:endParaRPr sz="2400"/>
          </a:p>
        </p:txBody>
      </p:sp>
      <p:pic>
        <p:nvPicPr>
          <p:cNvPr id="67" name="Google Shape;67;p14"/>
          <p:cNvPicPr preferRelativeResize="0"/>
          <p:nvPr/>
        </p:nvPicPr>
        <p:blipFill>
          <a:blip r:embed="rId3">
            <a:alphaModFix/>
          </a:blip>
          <a:stretch>
            <a:fillRect/>
          </a:stretch>
        </p:blipFill>
        <p:spPr>
          <a:xfrm>
            <a:off x="0" y="0"/>
            <a:ext cx="1214414" cy="1214422"/>
          </a:xfrm>
          <a:prstGeom prst="rect">
            <a:avLst/>
          </a:prstGeom>
          <a:noFill/>
          <a:ln>
            <a:noFill/>
          </a:ln>
        </p:spPr>
      </p:pic>
      <p:pic>
        <p:nvPicPr>
          <p:cNvPr id="5" name="3 - Εικόνα" descr="κατάλογος.png"/>
          <p:cNvPicPr>
            <a:picLocks noChangeAspect="1"/>
          </p:cNvPicPr>
          <p:nvPr/>
        </p:nvPicPr>
        <p:blipFill>
          <a:blip r:embed="rId4"/>
          <a:stretch>
            <a:fillRect/>
          </a:stretch>
        </p:blipFill>
        <p:spPr>
          <a:xfrm>
            <a:off x="7893918" y="1"/>
            <a:ext cx="1250081" cy="357166"/>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19"/>
          <p:cNvSpPr txBox="1">
            <a:spLocks noGrp="1"/>
          </p:cNvSpPr>
          <p:nvPr>
            <p:ph type="title"/>
          </p:nvPr>
        </p:nvSpPr>
        <p:spPr>
          <a:xfrm>
            <a:off x="0" y="0"/>
            <a:ext cx="9144000" cy="1449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sz="3600" dirty="0">
                <a:latin typeface="Palatino Linotype"/>
                <a:ea typeface="Palatino Linotype"/>
                <a:cs typeface="Palatino Linotype"/>
                <a:sym typeface="Palatino Linotype"/>
              </a:rPr>
              <a:t>The Red Church</a:t>
            </a:r>
            <a:endParaRPr sz="3600">
              <a:latin typeface="Palatino Linotype"/>
              <a:ea typeface="Palatino Linotype"/>
              <a:cs typeface="Palatino Linotype"/>
              <a:sym typeface="Palatino Linotype"/>
            </a:endParaRPr>
          </a:p>
        </p:txBody>
      </p:sp>
      <p:sp>
        <p:nvSpPr>
          <p:cNvPr id="176" name="Google Shape;176;p19"/>
          <p:cNvSpPr txBox="1">
            <a:spLocks noGrp="1"/>
          </p:cNvSpPr>
          <p:nvPr>
            <p:ph type="body" idx="1"/>
          </p:nvPr>
        </p:nvSpPr>
        <p:spPr>
          <a:xfrm>
            <a:off x="4390275" y="1457900"/>
            <a:ext cx="4753800" cy="53460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SzPts val="2400"/>
              <a:buFont typeface="Playfair Display"/>
              <a:buChar char="❖"/>
            </a:pPr>
            <a:r>
              <a:rPr lang="en-GB" sz="2400" dirty="0">
                <a:latin typeface="Palatino Linotype" pitchFamily="18" charset="0"/>
                <a:ea typeface="Playfair Display"/>
                <a:cs typeface="Playfair Display"/>
                <a:sym typeface="Playfair Display"/>
              </a:rPr>
              <a:t>The Red Church was built during </a:t>
            </a:r>
            <a:r>
              <a:rPr lang="en-GB" sz="2400" dirty="0" smtClean="0">
                <a:latin typeface="Palatino Linotype" pitchFamily="18" charset="0"/>
                <a:ea typeface="Playfair Display"/>
                <a:cs typeface="Playfair Display"/>
                <a:sym typeface="Playfair Display"/>
              </a:rPr>
              <a:t>1</a:t>
            </a:r>
            <a:r>
              <a:rPr lang="el-GR" sz="2400" dirty="0" smtClean="0">
                <a:latin typeface="Palatino Linotype" pitchFamily="18" charset="0"/>
                <a:ea typeface="Playfair Display"/>
                <a:cs typeface="Playfair Display"/>
                <a:sym typeface="Playfair Display"/>
              </a:rPr>
              <a:t>28</a:t>
            </a:r>
            <a:r>
              <a:rPr lang="en-GB" sz="2400" dirty="0" smtClean="0">
                <a:latin typeface="Palatino Linotype" pitchFamily="18" charset="0"/>
                <a:ea typeface="Playfair Display"/>
                <a:cs typeface="Playfair Display"/>
                <a:sym typeface="Playfair Display"/>
              </a:rPr>
              <a:t>1</a:t>
            </a:r>
            <a:r>
              <a:rPr lang="en-GB" sz="2400" dirty="0">
                <a:latin typeface="Palatino Linotype" pitchFamily="18" charset="0"/>
                <a:ea typeface="Playfair Display"/>
                <a:cs typeface="Playfair Display"/>
                <a:sym typeface="Playfair Display"/>
              </a:rPr>
              <a:t>. It has the structure of a cruciform church, without a dome, in the type of a double roof with a variety of roofs.</a:t>
            </a:r>
            <a:endParaRPr sz="2400">
              <a:latin typeface="Palatino Linotype" pitchFamily="18" charset="0"/>
              <a:ea typeface="Playfair Display"/>
              <a:cs typeface="Playfair Display"/>
              <a:sym typeface="Playfair Display"/>
            </a:endParaRPr>
          </a:p>
          <a:p>
            <a:pPr marL="457200" lvl="0" indent="-381000" algn="l" rtl="0">
              <a:spcBef>
                <a:spcPts val="0"/>
              </a:spcBef>
              <a:spcAft>
                <a:spcPts val="0"/>
              </a:spcAft>
              <a:buSzPts val="2400"/>
              <a:buFont typeface="Playfair Display"/>
              <a:buChar char="❖"/>
            </a:pPr>
            <a:r>
              <a:rPr lang="en-GB" sz="2400" dirty="0">
                <a:latin typeface="Palatino Linotype" pitchFamily="18" charset="0"/>
                <a:ea typeface="Playfair Display"/>
                <a:cs typeface="Playfair Display"/>
                <a:sym typeface="Playfair Display"/>
              </a:rPr>
              <a:t>The interior of the monument is covered in wall paintings that lead until it’s narthex.</a:t>
            </a:r>
            <a:endParaRPr sz="2400">
              <a:latin typeface="Palatino Linotype" pitchFamily="18" charset="0"/>
              <a:ea typeface="Playfair Display"/>
              <a:cs typeface="Playfair Display"/>
              <a:sym typeface="Playfair Display"/>
            </a:endParaRPr>
          </a:p>
        </p:txBody>
      </p:sp>
      <p:pic>
        <p:nvPicPr>
          <p:cNvPr id="177" name="Google Shape;177;p19"/>
          <p:cNvPicPr preferRelativeResize="0"/>
          <p:nvPr/>
        </p:nvPicPr>
        <p:blipFill rotWithShape="1">
          <a:blip r:embed="rId3">
            <a:alphaModFix/>
          </a:blip>
          <a:srcRect t="2899" r="-2912" b="-2899"/>
          <a:stretch/>
        </p:blipFill>
        <p:spPr>
          <a:xfrm>
            <a:off x="124325" y="1996667"/>
            <a:ext cx="4495500" cy="3962400"/>
          </a:xfrm>
          <a:prstGeom prst="rect">
            <a:avLst/>
          </a:prstGeom>
          <a:noFill/>
          <a:ln>
            <a:noFill/>
          </a:ln>
        </p:spPr>
      </p:pic>
      <p:pic>
        <p:nvPicPr>
          <p:cNvPr id="25602" name="Picture 2" descr="https://lh3.googleusercontent.com/5u2juLPgjJes6awrOGHu9dGeKlSs2oX-ibo9AMq2A4DhbKV5rlkrdh5fnYBNSoPcNMAdMWNu9IYQLHUv3cWP4oRok3TOTdlWVwzVzbALFSdr6LppKiBCvwtgYL9rrjEiVH-luQP-gps"/>
          <p:cNvPicPr>
            <a:picLocks noChangeAspect="1" noChangeArrowheads="1"/>
          </p:cNvPicPr>
          <p:nvPr/>
        </p:nvPicPr>
        <p:blipFill>
          <a:blip r:embed="rId4"/>
          <a:srcRect/>
          <a:stretch>
            <a:fillRect/>
          </a:stretch>
        </p:blipFill>
        <p:spPr bwMode="auto">
          <a:xfrm>
            <a:off x="214282" y="1857364"/>
            <a:ext cx="4143404" cy="3416492"/>
          </a:xfrm>
          <a:prstGeom prst="rect">
            <a:avLst/>
          </a:prstGeom>
          <a:noFill/>
        </p:spPr>
      </p:pic>
      <p:pic>
        <p:nvPicPr>
          <p:cNvPr id="6" name="3 - Εικόνα" descr="κατάλογος.png"/>
          <p:cNvPicPr>
            <a:picLocks noChangeAspect="1"/>
          </p:cNvPicPr>
          <p:nvPr/>
        </p:nvPicPr>
        <p:blipFill>
          <a:blip r:embed="rId5"/>
          <a:stretch>
            <a:fillRect/>
          </a:stretch>
        </p:blipFill>
        <p:spPr>
          <a:xfrm>
            <a:off x="7893918" y="1"/>
            <a:ext cx="1250081" cy="357166"/>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20"/>
          <p:cNvSpPr txBox="1">
            <a:spLocks noGrp="1"/>
          </p:cNvSpPr>
          <p:nvPr>
            <p:ph type="title"/>
          </p:nvPr>
        </p:nvSpPr>
        <p:spPr>
          <a:xfrm>
            <a:off x="0" y="0"/>
            <a:ext cx="9144000" cy="1769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sz="3600">
                <a:latin typeface="Palatino Linotype"/>
                <a:ea typeface="Palatino Linotype"/>
                <a:cs typeface="Palatino Linotype"/>
                <a:sym typeface="Palatino Linotype"/>
              </a:rPr>
              <a:t>The Church of Pantanassa</a:t>
            </a:r>
            <a:endParaRPr sz="3600">
              <a:latin typeface="Palatino Linotype"/>
              <a:ea typeface="Palatino Linotype"/>
              <a:cs typeface="Palatino Linotype"/>
              <a:sym typeface="Palatino Linotype"/>
            </a:endParaRPr>
          </a:p>
        </p:txBody>
      </p:sp>
      <p:sp>
        <p:nvSpPr>
          <p:cNvPr id="183" name="Google Shape;183;p20"/>
          <p:cNvSpPr txBox="1">
            <a:spLocks noGrp="1"/>
          </p:cNvSpPr>
          <p:nvPr>
            <p:ph type="body" idx="1"/>
          </p:nvPr>
        </p:nvSpPr>
        <p:spPr>
          <a:xfrm>
            <a:off x="3663350" y="1504867"/>
            <a:ext cx="5480700" cy="53532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SzPts val="2400"/>
              <a:buFont typeface="Playfair Display"/>
              <a:buChar char="❖"/>
            </a:pPr>
            <a:r>
              <a:rPr lang="en-GB" sz="2400" dirty="0">
                <a:latin typeface="Palatino Linotype" pitchFamily="18" charset="0"/>
                <a:ea typeface="Playfair Display"/>
                <a:cs typeface="Playfair Display"/>
                <a:sym typeface="Playfair Display"/>
              </a:rPr>
              <a:t>The ruins of the church of </a:t>
            </a:r>
            <a:r>
              <a:rPr lang="en-GB" sz="2400" dirty="0" err="1">
                <a:latin typeface="Palatino Linotype" pitchFamily="18" charset="0"/>
                <a:ea typeface="Playfair Display"/>
                <a:cs typeface="Playfair Display"/>
                <a:sym typeface="Playfair Display"/>
              </a:rPr>
              <a:t>Pantanassa</a:t>
            </a:r>
            <a:r>
              <a:rPr lang="en-GB" sz="2400" dirty="0">
                <a:latin typeface="Palatino Linotype" pitchFamily="18" charset="0"/>
                <a:ea typeface="Playfair Display"/>
                <a:cs typeface="Playfair Display"/>
                <a:sym typeface="Playfair Display"/>
              </a:rPr>
              <a:t> are located near the town of </a:t>
            </a:r>
            <a:r>
              <a:rPr lang="en-GB" sz="2400" dirty="0" err="1">
                <a:latin typeface="Palatino Linotype" pitchFamily="18" charset="0"/>
                <a:ea typeface="Playfair Display"/>
                <a:cs typeface="Playfair Display"/>
                <a:sym typeface="Playfair Display"/>
              </a:rPr>
              <a:t>Fillipiada</a:t>
            </a:r>
            <a:r>
              <a:rPr lang="en-GB" sz="2400" dirty="0">
                <a:latin typeface="Palatino Linotype" pitchFamily="18" charset="0"/>
                <a:ea typeface="Playfair Display"/>
                <a:cs typeface="Playfair Display"/>
                <a:sym typeface="Playfair Display"/>
              </a:rPr>
              <a:t>. It was built during the decade of 1250- 1260.</a:t>
            </a:r>
            <a:endParaRPr sz="2400">
              <a:latin typeface="Palatino Linotype" pitchFamily="18" charset="0"/>
              <a:ea typeface="Playfair Display"/>
              <a:cs typeface="Playfair Display"/>
              <a:sym typeface="Playfair Display"/>
            </a:endParaRPr>
          </a:p>
          <a:p>
            <a:pPr marL="457200" lvl="0" indent="-381000" algn="l" rtl="0">
              <a:spcBef>
                <a:spcPts val="0"/>
              </a:spcBef>
              <a:spcAft>
                <a:spcPts val="0"/>
              </a:spcAft>
              <a:buSzPts val="2400"/>
              <a:buFont typeface="Playfair Display"/>
              <a:buChar char="❖"/>
            </a:pPr>
            <a:r>
              <a:rPr lang="en-GB" sz="2400" dirty="0">
                <a:latin typeface="Palatino Linotype" pitchFamily="18" charset="0"/>
                <a:ea typeface="Playfair Display"/>
                <a:cs typeface="Playfair Display"/>
                <a:sym typeface="Playfair Display"/>
              </a:rPr>
              <a:t>Before it’s destruction it had the rhythm of a cross-signed with a dome.</a:t>
            </a:r>
            <a:endParaRPr sz="2400">
              <a:latin typeface="Palatino Linotype" pitchFamily="18" charset="0"/>
              <a:ea typeface="Playfair Display"/>
              <a:cs typeface="Playfair Display"/>
              <a:sym typeface="Playfair Display"/>
            </a:endParaRPr>
          </a:p>
          <a:p>
            <a:pPr marL="457200" lvl="0" indent="-381000" algn="l" rtl="0">
              <a:spcBef>
                <a:spcPts val="0"/>
              </a:spcBef>
              <a:spcAft>
                <a:spcPts val="0"/>
              </a:spcAft>
              <a:buSzPts val="2400"/>
              <a:buFont typeface="Playfair Display"/>
              <a:buChar char="❖"/>
            </a:pPr>
            <a:r>
              <a:rPr lang="en-GB" sz="2400" dirty="0">
                <a:latin typeface="Palatino Linotype" pitchFamily="18" charset="0"/>
                <a:ea typeface="Playfair Display"/>
                <a:cs typeface="Playfair Display"/>
                <a:sym typeface="Playfair Display"/>
              </a:rPr>
              <a:t>Only a few wall paintings were found but they’re were destroyed.</a:t>
            </a:r>
            <a:endParaRPr sz="2400">
              <a:latin typeface="Palatino Linotype" pitchFamily="18" charset="0"/>
              <a:ea typeface="Playfair Display"/>
              <a:cs typeface="Playfair Display"/>
              <a:sym typeface="Playfair Display"/>
            </a:endParaRPr>
          </a:p>
        </p:txBody>
      </p:sp>
      <p:pic>
        <p:nvPicPr>
          <p:cNvPr id="184" name="Google Shape;184;p20"/>
          <p:cNvPicPr preferRelativeResize="0"/>
          <p:nvPr/>
        </p:nvPicPr>
        <p:blipFill>
          <a:blip r:embed="rId3">
            <a:alphaModFix/>
          </a:blip>
          <a:stretch>
            <a:fillRect/>
          </a:stretch>
        </p:blipFill>
        <p:spPr>
          <a:xfrm>
            <a:off x="0" y="2000240"/>
            <a:ext cx="3857620" cy="3341277"/>
          </a:xfrm>
          <a:prstGeom prst="rect">
            <a:avLst/>
          </a:prstGeom>
          <a:noFill/>
          <a:ln>
            <a:noFill/>
          </a:ln>
        </p:spPr>
      </p:pic>
      <p:pic>
        <p:nvPicPr>
          <p:cNvPr id="5" name="3 - Εικόνα" descr="κατάλογος.png"/>
          <p:cNvPicPr>
            <a:picLocks noChangeAspect="1"/>
          </p:cNvPicPr>
          <p:nvPr/>
        </p:nvPicPr>
        <p:blipFill>
          <a:blip r:embed="rId4"/>
          <a:stretch>
            <a:fillRect/>
          </a:stretch>
        </p:blipFill>
        <p:spPr>
          <a:xfrm>
            <a:off x="7893918" y="1"/>
            <a:ext cx="1250081" cy="357166"/>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21"/>
          <p:cNvSpPr txBox="1">
            <a:spLocks noGrp="1"/>
          </p:cNvSpPr>
          <p:nvPr>
            <p:ph type="title"/>
          </p:nvPr>
        </p:nvSpPr>
        <p:spPr>
          <a:xfrm>
            <a:off x="-125" y="0"/>
            <a:ext cx="9144000" cy="1692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sz="3600">
                <a:latin typeface="Palatino Linotype"/>
                <a:ea typeface="Palatino Linotype"/>
                <a:cs typeface="Palatino Linotype"/>
                <a:sym typeface="Palatino Linotype"/>
              </a:rPr>
              <a:t>The  Virgin Mary of Koronisia</a:t>
            </a:r>
            <a:endParaRPr sz="3600">
              <a:latin typeface="Palatino Linotype"/>
              <a:ea typeface="Palatino Linotype"/>
              <a:cs typeface="Palatino Linotype"/>
              <a:sym typeface="Palatino Linotype"/>
            </a:endParaRPr>
          </a:p>
        </p:txBody>
      </p:sp>
      <p:sp>
        <p:nvSpPr>
          <p:cNvPr id="190" name="Google Shape;190;p21"/>
          <p:cNvSpPr txBox="1">
            <a:spLocks noGrp="1"/>
          </p:cNvSpPr>
          <p:nvPr>
            <p:ph type="body" idx="1"/>
          </p:nvPr>
        </p:nvSpPr>
        <p:spPr>
          <a:xfrm>
            <a:off x="4018200" y="2143116"/>
            <a:ext cx="5125800" cy="4714884"/>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SzPts val="2400"/>
              <a:buFont typeface="Playfair Display"/>
              <a:buChar char="❖"/>
            </a:pPr>
            <a:r>
              <a:rPr lang="en-GB" sz="2400" dirty="0">
                <a:latin typeface="Palatino Linotype" pitchFamily="18" charset="0"/>
                <a:ea typeface="Playfair Display"/>
                <a:cs typeface="Playfair Display"/>
                <a:sym typeface="Playfair Display"/>
              </a:rPr>
              <a:t>The Virgin Mary of </a:t>
            </a:r>
            <a:r>
              <a:rPr lang="en-GB" sz="2400" dirty="0" err="1">
                <a:latin typeface="Palatino Linotype" pitchFamily="18" charset="0"/>
                <a:ea typeface="Playfair Display"/>
                <a:cs typeface="Playfair Display"/>
                <a:sym typeface="Playfair Display"/>
              </a:rPr>
              <a:t>Koronisia</a:t>
            </a:r>
            <a:r>
              <a:rPr lang="en-GB" sz="2400" dirty="0">
                <a:latin typeface="Palatino Linotype" pitchFamily="18" charset="0"/>
                <a:ea typeface="Playfair Display"/>
                <a:cs typeface="Playfair Display"/>
                <a:sym typeface="Playfair Display"/>
              </a:rPr>
              <a:t> was built during the 10th century A.D. It’s structure is one of the rarest, a semicircular cross-section with a dome.</a:t>
            </a:r>
            <a:endParaRPr sz="2400">
              <a:latin typeface="Palatino Linotype" pitchFamily="18" charset="0"/>
              <a:ea typeface="Playfair Display"/>
              <a:cs typeface="Playfair Display"/>
              <a:sym typeface="Playfair Display"/>
            </a:endParaRPr>
          </a:p>
          <a:p>
            <a:pPr marL="457200" lvl="0" indent="-381000" algn="l" rtl="0">
              <a:spcBef>
                <a:spcPts val="0"/>
              </a:spcBef>
              <a:spcAft>
                <a:spcPts val="0"/>
              </a:spcAft>
              <a:buSzPts val="2400"/>
              <a:buFont typeface="Playfair Display"/>
              <a:buChar char="❖"/>
            </a:pPr>
            <a:r>
              <a:rPr lang="en-GB" sz="2400" dirty="0">
                <a:latin typeface="Palatino Linotype" pitchFamily="18" charset="0"/>
                <a:ea typeface="Playfair Display"/>
                <a:cs typeface="Playfair Display"/>
                <a:sym typeface="Playfair Display"/>
              </a:rPr>
              <a:t>The interior is covered in wall paintings.</a:t>
            </a:r>
            <a:endParaRPr sz="2400">
              <a:latin typeface="Palatino Linotype" pitchFamily="18" charset="0"/>
              <a:ea typeface="Playfair Display"/>
              <a:cs typeface="Playfair Display"/>
              <a:sym typeface="Playfair Display"/>
            </a:endParaRPr>
          </a:p>
        </p:txBody>
      </p:sp>
      <p:pic>
        <p:nvPicPr>
          <p:cNvPr id="191" name="Google Shape;191;p21"/>
          <p:cNvPicPr preferRelativeResize="0"/>
          <p:nvPr/>
        </p:nvPicPr>
        <p:blipFill>
          <a:blip r:embed="rId3">
            <a:alphaModFix/>
          </a:blip>
          <a:stretch>
            <a:fillRect/>
          </a:stretch>
        </p:blipFill>
        <p:spPr>
          <a:xfrm>
            <a:off x="0" y="2428868"/>
            <a:ext cx="4018475" cy="2871800"/>
          </a:xfrm>
          <a:prstGeom prst="rect">
            <a:avLst/>
          </a:prstGeom>
          <a:noFill/>
          <a:ln>
            <a:noFill/>
          </a:ln>
        </p:spPr>
      </p:pic>
      <p:pic>
        <p:nvPicPr>
          <p:cNvPr id="5" name="3 - Εικόνα" descr="κατάλογος.png"/>
          <p:cNvPicPr>
            <a:picLocks noChangeAspect="1"/>
          </p:cNvPicPr>
          <p:nvPr/>
        </p:nvPicPr>
        <p:blipFill>
          <a:blip r:embed="rId4"/>
          <a:stretch>
            <a:fillRect/>
          </a:stretch>
        </p:blipFill>
        <p:spPr>
          <a:xfrm>
            <a:off x="7893918" y="1"/>
            <a:ext cx="1250081" cy="357166"/>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1680302" y="1714488"/>
            <a:ext cx="5783400" cy="1071570"/>
          </a:xfrm>
        </p:spPr>
        <p:txBody>
          <a:bodyPr/>
          <a:lstStyle/>
          <a:p>
            <a:r>
              <a:rPr lang="en-US" dirty="0" smtClean="0">
                <a:latin typeface="Palatino Linotype" pitchFamily="18" charset="0"/>
              </a:rPr>
              <a:t>Modern Monuments</a:t>
            </a:r>
            <a:endParaRPr lang="el-GR" dirty="0">
              <a:latin typeface="Palatino Linotype" pitchFamily="18" charset="0"/>
            </a:endParaRPr>
          </a:p>
        </p:txBody>
      </p:sp>
      <p:sp>
        <p:nvSpPr>
          <p:cNvPr id="3" name="2 - Υπότιτλος"/>
          <p:cNvSpPr>
            <a:spLocks noGrp="1"/>
          </p:cNvSpPr>
          <p:nvPr>
            <p:ph type="subTitle" idx="1"/>
          </p:nvPr>
        </p:nvSpPr>
        <p:spPr>
          <a:xfrm>
            <a:off x="4500562" y="4143380"/>
            <a:ext cx="3143272" cy="1785950"/>
          </a:xfrm>
        </p:spPr>
        <p:txBody>
          <a:bodyPr/>
          <a:lstStyle/>
          <a:p>
            <a:pPr fontAlgn="base"/>
            <a:r>
              <a:rPr lang="en-US" dirty="0" err="1" smtClean="0">
                <a:latin typeface="Palatino Linotype" pitchFamily="18" charset="0"/>
              </a:rPr>
              <a:t>Stratos</a:t>
            </a:r>
            <a:r>
              <a:rPr lang="en-US" dirty="0" smtClean="0">
                <a:latin typeface="Palatino Linotype" pitchFamily="18" charset="0"/>
              </a:rPr>
              <a:t> </a:t>
            </a:r>
            <a:r>
              <a:rPr lang="en-US" dirty="0" err="1" smtClean="0">
                <a:latin typeface="Palatino Linotype" pitchFamily="18" charset="0"/>
              </a:rPr>
              <a:t>Panousis</a:t>
            </a:r>
            <a:endParaRPr lang="en-US" dirty="0" smtClean="0">
              <a:latin typeface="Palatino Linotype" pitchFamily="18" charset="0"/>
            </a:endParaRPr>
          </a:p>
          <a:p>
            <a:pPr fontAlgn="base"/>
            <a:r>
              <a:rPr lang="en-US" dirty="0" smtClean="0">
                <a:latin typeface="Palatino Linotype" pitchFamily="18" charset="0"/>
              </a:rPr>
              <a:t>Anastasia </a:t>
            </a:r>
            <a:r>
              <a:rPr lang="en-US" dirty="0" err="1" smtClean="0">
                <a:latin typeface="Palatino Linotype" pitchFamily="18" charset="0"/>
              </a:rPr>
              <a:t>Euthimiou</a:t>
            </a:r>
            <a:endParaRPr lang="en-US" dirty="0" smtClean="0">
              <a:latin typeface="Palatino Linotype" pitchFamily="18" charset="0"/>
            </a:endParaRPr>
          </a:p>
          <a:p>
            <a:pPr fontAlgn="base"/>
            <a:r>
              <a:rPr lang="en-US" dirty="0" err="1" smtClean="0">
                <a:latin typeface="Palatino Linotype" pitchFamily="18" charset="0"/>
              </a:rPr>
              <a:t>Evaggelia</a:t>
            </a:r>
            <a:r>
              <a:rPr lang="en-US" dirty="0" smtClean="0">
                <a:latin typeface="Palatino Linotype" pitchFamily="18" charset="0"/>
              </a:rPr>
              <a:t> </a:t>
            </a:r>
            <a:r>
              <a:rPr lang="en-US" dirty="0" err="1" smtClean="0">
                <a:latin typeface="Palatino Linotype" pitchFamily="18" charset="0"/>
              </a:rPr>
              <a:t>Kotsi</a:t>
            </a:r>
            <a:endParaRPr lang="en-US" dirty="0" smtClean="0">
              <a:latin typeface="Palatino Linotype" pitchFamily="18" charset="0"/>
            </a:endParaRPr>
          </a:p>
          <a:p>
            <a:pPr fontAlgn="base"/>
            <a:r>
              <a:rPr lang="en-US" dirty="0" smtClean="0">
                <a:latin typeface="Palatino Linotype" pitchFamily="18" charset="0"/>
              </a:rPr>
              <a:t>Zoe </a:t>
            </a:r>
            <a:r>
              <a:rPr lang="en-US" dirty="0" err="1" smtClean="0">
                <a:latin typeface="Palatino Linotype" pitchFamily="18" charset="0"/>
              </a:rPr>
              <a:t>Zika</a:t>
            </a:r>
            <a:r>
              <a:rPr lang="en-US" dirty="0" smtClean="0">
                <a:latin typeface="Palatino Linotype" pitchFamily="18" charset="0"/>
              </a:rPr>
              <a:t> </a:t>
            </a:r>
          </a:p>
          <a:p>
            <a:endParaRPr lang="el-GR" dirty="0"/>
          </a:p>
        </p:txBody>
      </p:sp>
      <p:pic>
        <p:nvPicPr>
          <p:cNvPr id="4" name="3 - Εικόνα" descr="κατάλογος.png"/>
          <p:cNvPicPr>
            <a:picLocks noChangeAspect="1"/>
          </p:cNvPicPr>
          <p:nvPr/>
        </p:nvPicPr>
        <p:blipFill>
          <a:blip r:embed="rId2"/>
          <a:stretch>
            <a:fillRect/>
          </a:stretch>
        </p:blipFill>
        <p:spPr>
          <a:xfrm>
            <a:off x="7893918" y="1"/>
            <a:ext cx="1250081" cy="357166"/>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5"/>
          <p:cNvSpPr txBox="1">
            <a:spLocks noGrp="1"/>
          </p:cNvSpPr>
          <p:nvPr>
            <p:ph type="title"/>
          </p:nvPr>
        </p:nvSpPr>
        <p:spPr>
          <a:xfrm>
            <a:off x="0" y="140267"/>
            <a:ext cx="8708400" cy="803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l" u="sng"/>
              <a:t>The birth of Theotokos Church</a:t>
            </a:r>
            <a:endParaRPr u="sng"/>
          </a:p>
        </p:txBody>
      </p:sp>
      <p:sp>
        <p:nvSpPr>
          <p:cNvPr id="77" name="Google Shape;77;p15"/>
          <p:cNvSpPr txBox="1">
            <a:spLocks noGrp="1"/>
          </p:cNvSpPr>
          <p:nvPr>
            <p:ph type="body" idx="1"/>
          </p:nvPr>
        </p:nvSpPr>
        <p:spPr>
          <a:xfrm>
            <a:off x="0" y="1285860"/>
            <a:ext cx="5078700" cy="5572140"/>
          </a:xfrm>
          <a:prstGeom prst="rect">
            <a:avLst/>
          </a:prstGeom>
        </p:spPr>
        <p:txBody>
          <a:bodyPr spcFirstLastPara="1" wrap="square" lIns="91425" tIns="91425" rIns="91425" bIns="91425" anchor="t" anchorCtr="0">
            <a:noAutofit/>
          </a:bodyPr>
          <a:lstStyle/>
          <a:p>
            <a:pPr marL="1371600" lvl="0" indent="0" algn="l" rtl="0">
              <a:spcBef>
                <a:spcPts val="0"/>
              </a:spcBef>
              <a:spcAft>
                <a:spcPts val="0"/>
              </a:spcAft>
              <a:buNone/>
            </a:pPr>
            <a:endParaRPr sz="1200">
              <a:solidFill>
                <a:srgbClr val="000000"/>
              </a:solidFill>
              <a:latin typeface="Palatino Linotype" pitchFamily="18" charset="0"/>
              <a:ea typeface="Palatino Linotype"/>
              <a:cs typeface="Palatino Linotype"/>
              <a:sym typeface="Palatino Linotype"/>
            </a:endParaRPr>
          </a:p>
          <a:p>
            <a:pPr marL="457200" lvl="0" indent="-381000" algn="l" rtl="0">
              <a:spcBef>
                <a:spcPts val="0"/>
              </a:spcBef>
              <a:spcAft>
                <a:spcPts val="0"/>
              </a:spcAft>
              <a:buClr>
                <a:srgbClr val="EFEFEF"/>
              </a:buClr>
              <a:buSzPts val="2400"/>
              <a:buFont typeface="Crimson Text"/>
              <a:buChar char="❏"/>
            </a:pPr>
            <a:r>
              <a:rPr lang="el" sz="2400" dirty="0">
                <a:solidFill>
                  <a:srgbClr val="EFEFEF"/>
                </a:solidFill>
                <a:latin typeface="Palatino Linotype" pitchFamily="18" charset="0"/>
                <a:ea typeface="Crimson Text"/>
                <a:cs typeface="Crimson Text"/>
                <a:sym typeface="Crimson Text"/>
              </a:rPr>
              <a:t>The Birth of Theotokos church is located in our village, Thesprotiko. It was built in 1794.</a:t>
            </a:r>
            <a:r>
              <a:rPr lang="el" sz="2400" dirty="0">
                <a:solidFill>
                  <a:srgbClr val="D9D9D9"/>
                </a:solidFill>
                <a:latin typeface="Palatino Linotype" pitchFamily="18" charset="0"/>
                <a:ea typeface="Crimson Text"/>
                <a:cs typeface="Crimson Text"/>
                <a:sym typeface="Crimson Text"/>
              </a:rPr>
              <a:t>Its architecture structure is basilica with a dome.</a:t>
            </a:r>
            <a:endParaRPr sz="2400">
              <a:solidFill>
                <a:srgbClr val="D9D9D9"/>
              </a:solidFill>
              <a:latin typeface="Palatino Linotype" pitchFamily="18" charset="0"/>
              <a:ea typeface="Crimson Text"/>
              <a:cs typeface="Crimson Text"/>
              <a:sym typeface="Crimson Text"/>
            </a:endParaRPr>
          </a:p>
          <a:p>
            <a:pPr marL="457200" lvl="0" indent="-381000" algn="l" rtl="0">
              <a:spcBef>
                <a:spcPts val="0"/>
              </a:spcBef>
              <a:spcAft>
                <a:spcPts val="0"/>
              </a:spcAft>
              <a:buClr>
                <a:srgbClr val="D9D9D9"/>
              </a:buClr>
              <a:buSzPts val="2400"/>
              <a:buFont typeface="Crimson Text"/>
              <a:buChar char="❏"/>
            </a:pPr>
            <a:r>
              <a:rPr lang="el" sz="2400" dirty="0">
                <a:solidFill>
                  <a:srgbClr val="D9D9D9"/>
                </a:solidFill>
                <a:latin typeface="Palatino Linotype" pitchFamily="18" charset="0"/>
                <a:ea typeface="Crimson Text"/>
                <a:cs typeface="Crimson Text"/>
                <a:sym typeface="Crimson Text"/>
              </a:rPr>
              <a:t>We  celebrate our church on the 8th of September and a festival takes place in the village in the honor of its.</a:t>
            </a:r>
            <a:endParaRPr sz="2400">
              <a:solidFill>
                <a:srgbClr val="D9D9D9"/>
              </a:solidFill>
              <a:latin typeface="Palatino Linotype" pitchFamily="18" charset="0"/>
              <a:ea typeface="Crimson Text"/>
              <a:cs typeface="Crimson Text"/>
              <a:sym typeface="Crimson Text"/>
            </a:endParaRPr>
          </a:p>
          <a:p>
            <a:pPr marL="1371600" lvl="0" indent="0" algn="l" rtl="0">
              <a:spcBef>
                <a:spcPts val="0"/>
              </a:spcBef>
              <a:spcAft>
                <a:spcPts val="0"/>
              </a:spcAft>
              <a:buNone/>
            </a:pPr>
            <a:endParaRPr sz="2400">
              <a:solidFill>
                <a:srgbClr val="EFEFEF"/>
              </a:solidFill>
              <a:latin typeface="Times New Roman"/>
              <a:ea typeface="Times New Roman"/>
              <a:cs typeface="Times New Roman"/>
              <a:sym typeface="Times New Roman"/>
            </a:endParaRPr>
          </a:p>
        </p:txBody>
      </p:sp>
      <p:pic>
        <p:nvPicPr>
          <p:cNvPr id="78" name="Google Shape;78;p15"/>
          <p:cNvPicPr preferRelativeResize="0"/>
          <p:nvPr/>
        </p:nvPicPr>
        <p:blipFill>
          <a:blip r:embed="rId3">
            <a:alphaModFix/>
          </a:blip>
          <a:stretch>
            <a:fillRect/>
          </a:stretch>
        </p:blipFill>
        <p:spPr>
          <a:xfrm>
            <a:off x="5179350" y="1571612"/>
            <a:ext cx="3964650" cy="3786800"/>
          </a:xfrm>
          <a:prstGeom prst="rect">
            <a:avLst/>
          </a:prstGeom>
          <a:noFill/>
          <a:ln>
            <a:noFill/>
          </a:ln>
        </p:spPr>
      </p:pic>
      <p:pic>
        <p:nvPicPr>
          <p:cNvPr id="5" name="3 - Εικόνα" descr="κατάλογος.png"/>
          <p:cNvPicPr>
            <a:picLocks noChangeAspect="1"/>
          </p:cNvPicPr>
          <p:nvPr/>
        </p:nvPicPr>
        <p:blipFill>
          <a:blip r:embed="rId4"/>
          <a:stretch>
            <a:fillRect/>
          </a:stretch>
        </p:blipFill>
        <p:spPr>
          <a:xfrm>
            <a:off x="7893918" y="1"/>
            <a:ext cx="1250081" cy="357166"/>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6"/>
          <p:cNvSpPr txBox="1">
            <a:spLocks noGrp="1"/>
          </p:cNvSpPr>
          <p:nvPr>
            <p:ph type="title"/>
          </p:nvPr>
        </p:nvSpPr>
        <p:spPr>
          <a:xfrm>
            <a:off x="0" y="58200"/>
            <a:ext cx="7747500" cy="867200"/>
          </a:xfrm>
          <a:prstGeom prst="rect">
            <a:avLst/>
          </a:prstGeom>
        </p:spPr>
        <p:txBody>
          <a:bodyPr spcFirstLastPara="1" wrap="square" lIns="91425" tIns="91425" rIns="91425" bIns="91425" anchor="b" anchorCtr="0">
            <a:noAutofit/>
          </a:bodyPr>
          <a:lstStyle/>
          <a:p>
            <a:pPr marL="0" lvl="0" indent="0" algn="l" rtl="0">
              <a:lnSpc>
                <a:spcPct val="115000"/>
              </a:lnSpc>
              <a:spcBef>
                <a:spcPts val="0"/>
              </a:spcBef>
              <a:spcAft>
                <a:spcPts val="0"/>
              </a:spcAft>
              <a:buNone/>
            </a:pPr>
            <a:r>
              <a:rPr lang="el" sz="3600" u="sng" dirty="0">
                <a:solidFill>
                  <a:srgbClr val="FFFFFF"/>
                </a:solidFill>
                <a:latin typeface="Palatino Linotype" pitchFamily="18" charset="0"/>
                <a:ea typeface="Crimson Text"/>
                <a:cs typeface="Crimson Text"/>
                <a:sym typeface="Crimson Text"/>
              </a:rPr>
              <a:t>The church of Saint Charalampos</a:t>
            </a:r>
            <a:endParaRPr sz="3600">
              <a:solidFill>
                <a:srgbClr val="FFFFFF"/>
              </a:solidFill>
              <a:latin typeface="Palatino Linotype" pitchFamily="18" charset="0"/>
              <a:ea typeface="Crimson Text"/>
              <a:cs typeface="Crimson Text"/>
              <a:sym typeface="Crimson Text"/>
            </a:endParaRPr>
          </a:p>
        </p:txBody>
      </p:sp>
      <p:sp>
        <p:nvSpPr>
          <p:cNvPr id="84" name="Google Shape;84;p16"/>
          <p:cNvSpPr txBox="1">
            <a:spLocks noGrp="1"/>
          </p:cNvSpPr>
          <p:nvPr>
            <p:ph type="body" idx="1"/>
          </p:nvPr>
        </p:nvSpPr>
        <p:spPr>
          <a:xfrm>
            <a:off x="0" y="1643050"/>
            <a:ext cx="5767500" cy="521475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Clr>
                <a:srgbClr val="FFFFFF"/>
              </a:buClr>
              <a:buSzPts val="2400"/>
              <a:buFont typeface="Crimson Text"/>
              <a:buChar char="❏"/>
            </a:pPr>
            <a:r>
              <a:rPr lang="el" sz="2400" dirty="0">
                <a:solidFill>
                  <a:srgbClr val="FFFFFF"/>
                </a:solidFill>
                <a:latin typeface="Palatino Linotype" pitchFamily="18" charset="0"/>
                <a:ea typeface="Crimson Text"/>
                <a:cs typeface="Crimson Text"/>
                <a:sym typeface="Crimson Text"/>
              </a:rPr>
              <a:t>The church of Saint Charalampos in Preveza, dating back to 18th century was built on the ruins of an older church on a single-aisled basilica.</a:t>
            </a:r>
            <a:endParaRPr sz="2400">
              <a:solidFill>
                <a:srgbClr val="FFFFFF"/>
              </a:solidFill>
              <a:latin typeface="Palatino Linotype" pitchFamily="18" charset="0"/>
              <a:ea typeface="Crimson Text"/>
              <a:cs typeface="Crimson Text"/>
              <a:sym typeface="Crimson Text"/>
            </a:endParaRPr>
          </a:p>
          <a:p>
            <a:pPr marL="457200" lvl="0" indent="-381000" algn="l" rtl="0">
              <a:spcBef>
                <a:spcPts val="0"/>
              </a:spcBef>
              <a:spcAft>
                <a:spcPts val="0"/>
              </a:spcAft>
              <a:buClr>
                <a:srgbClr val="FFFFFF"/>
              </a:buClr>
              <a:buSzPts val="2400"/>
              <a:buFont typeface="Crimson Text"/>
              <a:buChar char="❏"/>
            </a:pPr>
            <a:r>
              <a:rPr lang="el" sz="2400" dirty="0">
                <a:solidFill>
                  <a:srgbClr val="F3F3F3"/>
                </a:solidFill>
                <a:latin typeface="Palatino Linotype" pitchFamily="18" charset="0"/>
                <a:ea typeface="Crimson Text"/>
                <a:cs typeface="Crimson Text"/>
                <a:sym typeface="Crimson Text"/>
              </a:rPr>
              <a:t> It was named after Saint Charalampos because citizens believed that he healed them from the plague, an illness which decimated many people.</a:t>
            </a:r>
            <a:endParaRPr sz="2400">
              <a:solidFill>
                <a:srgbClr val="F3F3F3"/>
              </a:solidFill>
              <a:latin typeface="Palatino Linotype" pitchFamily="18" charset="0"/>
              <a:ea typeface="Crimson Text"/>
              <a:cs typeface="Crimson Text"/>
              <a:sym typeface="Crimson Text"/>
            </a:endParaRPr>
          </a:p>
          <a:p>
            <a:pPr marL="457200" lvl="0" indent="0" algn="l" rtl="0">
              <a:spcBef>
                <a:spcPts val="0"/>
              </a:spcBef>
              <a:spcAft>
                <a:spcPts val="0"/>
              </a:spcAft>
              <a:buNone/>
            </a:pPr>
            <a:endParaRPr sz="2400">
              <a:solidFill>
                <a:srgbClr val="FFFFFF"/>
              </a:solidFill>
              <a:latin typeface="Crimson Text"/>
              <a:ea typeface="Crimson Text"/>
              <a:cs typeface="Crimson Text"/>
              <a:sym typeface="Crimson Text"/>
            </a:endParaRPr>
          </a:p>
        </p:txBody>
      </p:sp>
      <p:pic>
        <p:nvPicPr>
          <p:cNvPr id="85" name="Google Shape;85;p16"/>
          <p:cNvPicPr preferRelativeResize="0"/>
          <p:nvPr/>
        </p:nvPicPr>
        <p:blipFill>
          <a:blip r:embed="rId3">
            <a:alphaModFix/>
          </a:blip>
          <a:stretch>
            <a:fillRect/>
          </a:stretch>
        </p:blipFill>
        <p:spPr>
          <a:xfrm>
            <a:off x="5652825" y="1359400"/>
            <a:ext cx="3270700" cy="5295400"/>
          </a:xfrm>
          <a:prstGeom prst="rect">
            <a:avLst/>
          </a:prstGeom>
          <a:noFill/>
          <a:ln>
            <a:noFill/>
          </a:ln>
        </p:spPr>
      </p:pic>
      <p:pic>
        <p:nvPicPr>
          <p:cNvPr id="5" name="3 - Εικόνα" descr="κατάλογος.png"/>
          <p:cNvPicPr>
            <a:picLocks noChangeAspect="1"/>
          </p:cNvPicPr>
          <p:nvPr/>
        </p:nvPicPr>
        <p:blipFill>
          <a:blip r:embed="rId4"/>
          <a:stretch>
            <a:fillRect/>
          </a:stretch>
        </p:blipFill>
        <p:spPr>
          <a:xfrm>
            <a:off x="7893918" y="1"/>
            <a:ext cx="1250081" cy="357166"/>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7"/>
          <p:cNvSpPr txBox="1">
            <a:spLocks noGrp="1"/>
          </p:cNvSpPr>
          <p:nvPr>
            <p:ph type="title"/>
          </p:nvPr>
        </p:nvSpPr>
        <p:spPr>
          <a:xfrm>
            <a:off x="387900" y="989167"/>
            <a:ext cx="4184100" cy="614800"/>
          </a:xfrm>
          <a:prstGeom prst="rect">
            <a:avLst/>
          </a:prstGeom>
        </p:spPr>
        <p:txBody>
          <a:bodyPr spcFirstLastPara="1" wrap="square" lIns="91425" tIns="91425" rIns="91425" bIns="91425" anchor="b" anchorCtr="0">
            <a:noAutofit/>
          </a:bodyPr>
          <a:lstStyle/>
          <a:p>
            <a:pPr marL="457200" lvl="0" indent="0" algn="l" rtl="0">
              <a:lnSpc>
                <a:spcPct val="115000"/>
              </a:lnSpc>
              <a:spcBef>
                <a:spcPts val="0"/>
              </a:spcBef>
              <a:spcAft>
                <a:spcPts val="0"/>
              </a:spcAft>
              <a:buNone/>
            </a:pPr>
            <a:endParaRPr/>
          </a:p>
        </p:txBody>
      </p:sp>
      <p:sp>
        <p:nvSpPr>
          <p:cNvPr id="91" name="Google Shape;91;p17"/>
          <p:cNvSpPr txBox="1">
            <a:spLocks noGrp="1"/>
          </p:cNvSpPr>
          <p:nvPr>
            <p:ph type="body" idx="1"/>
          </p:nvPr>
        </p:nvSpPr>
        <p:spPr>
          <a:xfrm>
            <a:off x="387900" y="2357429"/>
            <a:ext cx="4112662" cy="2508537"/>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SzPts val="2400"/>
              <a:buFont typeface="Crimson Text"/>
              <a:buChar char="❏"/>
            </a:pPr>
            <a:r>
              <a:rPr lang="el" sz="2400" dirty="0">
                <a:solidFill>
                  <a:srgbClr val="F3F3F3"/>
                </a:solidFill>
                <a:latin typeface="Palatino Linotype" pitchFamily="18" charset="0"/>
                <a:ea typeface="Crimson Text"/>
                <a:cs typeface="Crimson Text"/>
                <a:sym typeface="Crimson Text"/>
              </a:rPr>
              <a:t>it is famous for its wood-carved and gold-plated temple.</a:t>
            </a:r>
            <a:endParaRPr>
              <a:latin typeface="Palatino Linotype" pitchFamily="18" charset="0"/>
            </a:endParaRPr>
          </a:p>
        </p:txBody>
      </p:sp>
      <p:pic>
        <p:nvPicPr>
          <p:cNvPr id="92" name="Google Shape;92;p17"/>
          <p:cNvPicPr preferRelativeResize="0"/>
          <p:nvPr/>
        </p:nvPicPr>
        <p:blipFill>
          <a:blip r:embed="rId3">
            <a:alphaModFix/>
          </a:blip>
          <a:stretch>
            <a:fillRect/>
          </a:stretch>
        </p:blipFill>
        <p:spPr>
          <a:xfrm>
            <a:off x="4479975" y="1693033"/>
            <a:ext cx="4442550" cy="3951035"/>
          </a:xfrm>
          <a:prstGeom prst="rect">
            <a:avLst/>
          </a:prstGeom>
          <a:noFill/>
          <a:ln>
            <a:noFill/>
          </a:ln>
        </p:spPr>
      </p:pic>
      <p:pic>
        <p:nvPicPr>
          <p:cNvPr id="5" name="3 - Εικόνα" descr="κατάλογος.png"/>
          <p:cNvPicPr>
            <a:picLocks noChangeAspect="1"/>
          </p:cNvPicPr>
          <p:nvPr/>
        </p:nvPicPr>
        <p:blipFill>
          <a:blip r:embed="rId4"/>
          <a:stretch>
            <a:fillRect/>
          </a:stretch>
        </p:blipFill>
        <p:spPr>
          <a:xfrm>
            <a:off x="7893918" y="1"/>
            <a:ext cx="1250081" cy="357166"/>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8"/>
          <p:cNvSpPr txBox="1">
            <a:spLocks noGrp="1"/>
          </p:cNvSpPr>
          <p:nvPr>
            <p:ph type="title"/>
          </p:nvPr>
        </p:nvSpPr>
        <p:spPr>
          <a:xfrm>
            <a:off x="0" y="357166"/>
            <a:ext cx="8072462" cy="880000"/>
          </a:xfrm>
          <a:prstGeom prst="rect">
            <a:avLst/>
          </a:prstGeom>
        </p:spPr>
        <p:txBody>
          <a:bodyPr spcFirstLastPara="1" wrap="square" lIns="91425" tIns="91425" rIns="91425" bIns="91425" anchor="b" anchorCtr="0">
            <a:noAutofit/>
          </a:bodyPr>
          <a:lstStyle/>
          <a:p>
            <a:pPr marL="0" lvl="0" indent="0" algn="l" rtl="0">
              <a:lnSpc>
                <a:spcPct val="115000"/>
              </a:lnSpc>
              <a:spcBef>
                <a:spcPts val="0"/>
              </a:spcBef>
              <a:spcAft>
                <a:spcPts val="0"/>
              </a:spcAft>
              <a:buNone/>
            </a:pPr>
            <a:r>
              <a:rPr lang="el" sz="3600" u="sng" dirty="0">
                <a:solidFill>
                  <a:srgbClr val="FFFFFF"/>
                </a:solidFill>
                <a:latin typeface="Palatino Linotype" pitchFamily="18" charset="0"/>
                <a:ea typeface="Crimson Text"/>
                <a:cs typeface="Crimson Text"/>
                <a:sym typeface="Crimson Text"/>
              </a:rPr>
              <a:t>The church of Saint Athanasios</a:t>
            </a:r>
            <a:endParaRPr sz="3600">
              <a:solidFill>
                <a:srgbClr val="FFFFFF"/>
              </a:solidFill>
              <a:latin typeface="Palatino Linotype" pitchFamily="18" charset="0"/>
              <a:ea typeface="Crimson Text"/>
              <a:cs typeface="Crimson Text"/>
              <a:sym typeface="Crimson Text"/>
            </a:endParaRPr>
          </a:p>
        </p:txBody>
      </p:sp>
      <p:sp>
        <p:nvSpPr>
          <p:cNvPr id="98" name="Google Shape;98;p18"/>
          <p:cNvSpPr txBox="1">
            <a:spLocks noGrp="1"/>
          </p:cNvSpPr>
          <p:nvPr>
            <p:ph type="body" idx="1"/>
          </p:nvPr>
        </p:nvSpPr>
        <p:spPr>
          <a:xfrm>
            <a:off x="0" y="2305049"/>
            <a:ext cx="5882400" cy="4486617"/>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Clr>
                <a:srgbClr val="FFFFFF"/>
              </a:buClr>
              <a:buSzPts val="2400"/>
              <a:buFont typeface="Crimson Text"/>
              <a:buChar char="❏"/>
            </a:pPr>
            <a:r>
              <a:rPr lang="el" sz="2400" dirty="0">
                <a:solidFill>
                  <a:srgbClr val="FFFFFF"/>
                </a:solidFill>
                <a:latin typeface="Palatino Linotype" pitchFamily="18" charset="0"/>
                <a:ea typeface="Crimson Text"/>
                <a:cs typeface="Crimson Text"/>
                <a:sym typeface="Crimson Text"/>
              </a:rPr>
              <a:t>The church of Saint Athanasios is located in the city of Preveza</a:t>
            </a:r>
            <a:endParaRPr sz="2400">
              <a:solidFill>
                <a:srgbClr val="FFFFFF"/>
              </a:solidFill>
              <a:latin typeface="Palatino Linotype" pitchFamily="18" charset="0"/>
              <a:ea typeface="Crimson Text"/>
              <a:cs typeface="Crimson Text"/>
              <a:sym typeface="Crimson Text"/>
            </a:endParaRPr>
          </a:p>
          <a:p>
            <a:pPr marL="457200" lvl="0" indent="-381000" algn="l" rtl="0">
              <a:spcBef>
                <a:spcPts val="0"/>
              </a:spcBef>
              <a:spcAft>
                <a:spcPts val="0"/>
              </a:spcAft>
              <a:buClr>
                <a:srgbClr val="FFFFFF"/>
              </a:buClr>
              <a:buSzPts val="2400"/>
              <a:buFont typeface="Crimson Text"/>
              <a:buChar char="❏"/>
            </a:pPr>
            <a:r>
              <a:rPr lang="el" sz="2400" dirty="0">
                <a:solidFill>
                  <a:srgbClr val="FFFFFF"/>
                </a:solidFill>
                <a:latin typeface="Palatino Linotype"/>
                <a:ea typeface="Palatino Linotype"/>
                <a:cs typeface="Palatino Linotype"/>
                <a:sym typeface="Palatino Linotype"/>
              </a:rPr>
              <a:t>It is one of the oldest churches of Preveza and its architecture structure is one-storey basilica.</a:t>
            </a:r>
            <a:endParaRPr sz="2400">
              <a:solidFill>
                <a:srgbClr val="FFFFFF"/>
              </a:solidFill>
              <a:latin typeface="Crimson Text"/>
              <a:ea typeface="Crimson Text"/>
              <a:cs typeface="Crimson Text"/>
              <a:sym typeface="Crimson Text"/>
            </a:endParaRPr>
          </a:p>
        </p:txBody>
      </p:sp>
      <p:pic>
        <p:nvPicPr>
          <p:cNvPr id="99" name="Google Shape;99;p18"/>
          <p:cNvPicPr preferRelativeResize="0"/>
          <p:nvPr/>
        </p:nvPicPr>
        <p:blipFill>
          <a:blip r:embed="rId3">
            <a:alphaModFix/>
          </a:blip>
          <a:stretch>
            <a:fillRect/>
          </a:stretch>
        </p:blipFill>
        <p:spPr>
          <a:xfrm>
            <a:off x="5882406" y="1571612"/>
            <a:ext cx="3023775" cy="5181555"/>
          </a:xfrm>
          <a:prstGeom prst="rect">
            <a:avLst/>
          </a:prstGeom>
          <a:noFill/>
          <a:ln>
            <a:noFill/>
          </a:ln>
        </p:spPr>
      </p:pic>
      <p:pic>
        <p:nvPicPr>
          <p:cNvPr id="5" name="3 - Εικόνα" descr="κατάλογος.png"/>
          <p:cNvPicPr>
            <a:picLocks noChangeAspect="1"/>
          </p:cNvPicPr>
          <p:nvPr/>
        </p:nvPicPr>
        <p:blipFill>
          <a:blip r:embed="rId4"/>
          <a:stretch>
            <a:fillRect/>
          </a:stretch>
        </p:blipFill>
        <p:spPr>
          <a:xfrm>
            <a:off x="7893918" y="1"/>
            <a:ext cx="1250081" cy="357166"/>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9"/>
          <p:cNvSpPr txBox="1">
            <a:spLocks noGrp="1"/>
          </p:cNvSpPr>
          <p:nvPr>
            <p:ph type="title"/>
          </p:nvPr>
        </p:nvSpPr>
        <p:spPr>
          <a:xfrm>
            <a:off x="387900" y="610700"/>
            <a:ext cx="8368200" cy="914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dirty="0" smtClean="0">
                <a:latin typeface="Palatino Linotype" pitchFamily="18" charset="0"/>
              </a:rPr>
              <a:t>The interior of Saint </a:t>
            </a:r>
            <a:r>
              <a:rPr lang="en-US" dirty="0" err="1" smtClean="0">
                <a:latin typeface="Palatino Linotype" pitchFamily="18" charset="0"/>
              </a:rPr>
              <a:t>Athanasios</a:t>
            </a:r>
            <a:r>
              <a:rPr lang="en-US" dirty="0" smtClean="0">
                <a:latin typeface="Palatino Linotype" pitchFamily="18" charset="0"/>
              </a:rPr>
              <a:t> church.</a:t>
            </a:r>
            <a:endParaRPr>
              <a:latin typeface="Palatino Linotype" pitchFamily="18" charset="0"/>
            </a:endParaRPr>
          </a:p>
        </p:txBody>
      </p:sp>
      <p:sp>
        <p:nvSpPr>
          <p:cNvPr id="105" name="Google Shape;105;p19"/>
          <p:cNvSpPr txBox="1">
            <a:spLocks noGrp="1"/>
          </p:cNvSpPr>
          <p:nvPr>
            <p:ph type="body" idx="1"/>
          </p:nvPr>
        </p:nvSpPr>
        <p:spPr>
          <a:xfrm>
            <a:off x="387900" y="1986433"/>
            <a:ext cx="3906600" cy="41052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SzPts val="2400"/>
              <a:buFont typeface="Crimson Text"/>
              <a:buChar char="❏"/>
            </a:pPr>
            <a:r>
              <a:rPr lang="el" sz="2400" dirty="0">
                <a:latin typeface="Palatino Linotype"/>
                <a:ea typeface="Palatino Linotype"/>
                <a:cs typeface="Palatino Linotype"/>
                <a:sym typeface="Palatino Linotype"/>
              </a:rPr>
              <a:t>It’s full of wall paintings which are dating back to 1780.</a:t>
            </a:r>
            <a:endParaRPr/>
          </a:p>
        </p:txBody>
      </p:sp>
      <p:pic>
        <p:nvPicPr>
          <p:cNvPr id="106" name="Google Shape;106;p19"/>
          <p:cNvPicPr preferRelativeResize="0"/>
          <p:nvPr/>
        </p:nvPicPr>
        <p:blipFill>
          <a:blip r:embed="rId3">
            <a:alphaModFix/>
          </a:blip>
          <a:stretch>
            <a:fillRect/>
          </a:stretch>
        </p:blipFill>
        <p:spPr>
          <a:xfrm>
            <a:off x="4599300" y="1785926"/>
            <a:ext cx="4544700" cy="4072615"/>
          </a:xfrm>
          <a:prstGeom prst="rect">
            <a:avLst/>
          </a:prstGeom>
          <a:noFill/>
          <a:ln>
            <a:noFill/>
          </a:ln>
        </p:spPr>
      </p:pic>
      <p:pic>
        <p:nvPicPr>
          <p:cNvPr id="5" name="3 - Εικόνα" descr="κατάλογος.png"/>
          <p:cNvPicPr>
            <a:picLocks noChangeAspect="1"/>
          </p:cNvPicPr>
          <p:nvPr/>
        </p:nvPicPr>
        <p:blipFill>
          <a:blip r:embed="rId4"/>
          <a:stretch>
            <a:fillRect/>
          </a:stretch>
        </p:blipFill>
        <p:spPr>
          <a:xfrm>
            <a:off x="7893918" y="1"/>
            <a:ext cx="1250081" cy="357166"/>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20"/>
          <p:cNvSpPr txBox="1">
            <a:spLocks noGrp="1"/>
          </p:cNvSpPr>
          <p:nvPr>
            <p:ph type="title"/>
          </p:nvPr>
        </p:nvSpPr>
        <p:spPr>
          <a:xfrm>
            <a:off x="0" y="0"/>
            <a:ext cx="8756100" cy="969200"/>
          </a:xfrm>
          <a:prstGeom prst="rect">
            <a:avLst/>
          </a:prstGeom>
        </p:spPr>
        <p:txBody>
          <a:bodyPr spcFirstLastPara="1" wrap="square" lIns="91425" tIns="91425" rIns="91425" bIns="91425" anchor="b" anchorCtr="0">
            <a:noAutofit/>
          </a:bodyPr>
          <a:lstStyle/>
          <a:p>
            <a:pPr marL="0" lvl="0" indent="0" algn="l" rtl="0">
              <a:lnSpc>
                <a:spcPct val="115000"/>
              </a:lnSpc>
              <a:spcBef>
                <a:spcPts val="0"/>
              </a:spcBef>
              <a:spcAft>
                <a:spcPts val="0"/>
              </a:spcAft>
              <a:buNone/>
            </a:pPr>
            <a:r>
              <a:rPr lang="el" sz="3600" u="sng" dirty="0">
                <a:solidFill>
                  <a:srgbClr val="FFFFFF"/>
                </a:solidFill>
                <a:latin typeface="Palatino Linotype" pitchFamily="18" charset="0"/>
                <a:ea typeface="Crimson Text"/>
                <a:cs typeface="Crimson Text"/>
                <a:sym typeface="Crimson Text"/>
              </a:rPr>
              <a:t>The church of Saint Vissarion</a:t>
            </a:r>
            <a:endParaRPr sz="3600">
              <a:solidFill>
                <a:srgbClr val="FFFFFF"/>
              </a:solidFill>
              <a:latin typeface="Palatino Linotype" pitchFamily="18" charset="0"/>
              <a:ea typeface="Crimson Text"/>
              <a:cs typeface="Crimson Text"/>
              <a:sym typeface="Crimson Text"/>
            </a:endParaRPr>
          </a:p>
        </p:txBody>
      </p:sp>
      <p:sp>
        <p:nvSpPr>
          <p:cNvPr id="112" name="Google Shape;112;p20"/>
          <p:cNvSpPr txBox="1">
            <a:spLocks noGrp="1"/>
          </p:cNvSpPr>
          <p:nvPr>
            <p:ph type="body" idx="1"/>
          </p:nvPr>
        </p:nvSpPr>
        <p:spPr>
          <a:xfrm>
            <a:off x="47825" y="1714487"/>
            <a:ext cx="4667700" cy="4942579"/>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Clr>
                <a:srgbClr val="F3F3F3"/>
              </a:buClr>
              <a:buSzPts val="2400"/>
              <a:buFont typeface="Crimson Text"/>
              <a:buChar char="❏"/>
            </a:pPr>
            <a:r>
              <a:rPr lang="el" sz="2400" dirty="0">
                <a:solidFill>
                  <a:srgbClr val="F3F3F3"/>
                </a:solidFill>
                <a:latin typeface="Palatino Linotype" pitchFamily="18" charset="0"/>
                <a:ea typeface="Crimson Text"/>
                <a:cs typeface="Crimson Text"/>
                <a:sym typeface="Crimson Text"/>
              </a:rPr>
              <a:t>The church of Saint Vissarion is located in the old town of Filippiada.It was built in 1912 and it impresses with its elaborate bell tower.</a:t>
            </a:r>
            <a:endParaRPr sz="2400">
              <a:solidFill>
                <a:srgbClr val="F3F3F3"/>
              </a:solidFill>
              <a:latin typeface="Palatino Linotype" pitchFamily="18" charset="0"/>
              <a:ea typeface="Crimson Text"/>
              <a:cs typeface="Crimson Text"/>
              <a:sym typeface="Crimson Text"/>
            </a:endParaRPr>
          </a:p>
          <a:p>
            <a:pPr marL="457200" lvl="0" indent="-381000" algn="l" rtl="0">
              <a:spcBef>
                <a:spcPts val="0"/>
              </a:spcBef>
              <a:spcAft>
                <a:spcPts val="0"/>
              </a:spcAft>
              <a:buClr>
                <a:srgbClr val="FFFFFF"/>
              </a:buClr>
              <a:buSzPts val="2400"/>
              <a:buFont typeface="Crimson Text"/>
              <a:buChar char="❏"/>
            </a:pPr>
            <a:r>
              <a:rPr lang="el" sz="2400" dirty="0">
                <a:solidFill>
                  <a:srgbClr val="FFFFFF"/>
                </a:solidFill>
                <a:latin typeface="Palatino Linotype" pitchFamily="18" charset="0"/>
                <a:ea typeface="Crimson Text"/>
                <a:cs typeface="Crimson Text"/>
                <a:sym typeface="Crimson Text"/>
              </a:rPr>
              <a:t>On the 14th September </a:t>
            </a:r>
            <a:r>
              <a:rPr lang="el" sz="2400" dirty="0">
                <a:latin typeface="Palatino Linotype" pitchFamily="18" charset="0"/>
                <a:ea typeface="Crimson Text"/>
                <a:cs typeface="Crimson Text"/>
                <a:sym typeface="Crimson Text"/>
              </a:rPr>
              <a:t>a big festival </a:t>
            </a:r>
            <a:r>
              <a:rPr lang="el" sz="2400" dirty="0">
                <a:solidFill>
                  <a:srgbClr val="FFFFFF"/>
                </a:solidFill>
                <a:latin typeface="Palatino Linotype" pitchFamily="18" charset="0"/>
                <a:ea typeface="Crimson Text"/>
                <a:cs typeface="Crimson Text"/>
                <a:sym typeface="Crimson Text"/>
              </a:rPr>
              <a:t>is organized in the village in honor of the Saint</a:t>
            </a:r>
            <a:r>
              <a:rPr lang="el" sz="2400" dirty="0">
                <a:solidFill>
                  <a:srgbClr val="FFFFFF"/>
                </a:solidFill>
                <a:latin typeface="Crimson Text"/>
                <a:ea typeface="Crimson Text"/>
                <a:cs typeface="Crimson Text"/>
                <a:sym typeface="Crimson Text"/>
              </a:rPr>
              <a:t>.</a:t>
            </a:r>
            <a:endParaRPr sz="2400">
              <a:solidFill>
                <a:srgbClr val="FFFFFF"/>
              </a:solidFill>
              <a:latin typeface="Crimson Text"/>
              <a:ea typeface="Crimson Text"/>
              <a:cs typeface="Crimson Text"/>
              <a:sym typeface="Crimson Text"/>
            </a:endParaRPr>
          </a:p>
        </p:txBody>
      </p:sp>
      <p:pic>
        <p:nvPicPr>
          <p:cNvPr id="113" name="Google Shape;113;p20"/>
          <p:cNvPicPr preferRelativeResize="0"/>
          <p:nvPr/>
        </p:nvPicPr>
        <p:blipFill>
          <a:blip r:embed="rId3">
            <a:alphaModFix/>
          </a:blip>
          <a:stretch>
            <a:fillRect/>
          </a:stretch>
        </p:blipFill>
        <p:spPr>
          <a:xfrm>
            <a:off x="4810550" y="1643050"/>
            <a:ext cx="4333450" cy="4052600"/>
          </a:xfrm>
          <a:prstGeom prst="rect">
            <a:avLst/>
          </a:prstGeom>
          <a:noFill/>
          <a:ln>
            <a:noFill/>
          </a:ln>
        </p:spPr>
      </p:pic>
      <p:pic>
        <p:nvPicPr>
          <p:cNvPr id="5" name="3 - Εικόνα" descr="κατάλογος.png"/>
          <p:cNvPicPr>
            <a:picLocks noChangeAspect="1"/>
          </p:cNvPicPr>
          <p:nvPr/>
        </p:nvPicPr>
        <p:blipFill>
          <a:blip r:embed="rId4"/>
          <a:stretch>
            <a:fillRect/>
          </a:stretch>
        </p:blipFill>
        <p:spPr>
          <a:xfrm>
            <a:off x="7893918" y="1"/>
            <a:ext cx="1250081" cy="357166"/>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5"/>
          <p:cNvSpPr txBox="1">
            <a:spLocks noGrp="1"/>
          </p:cNvSpPr>
          <p:nvPr>
            <p:ph type="title"/>
          </p:nvPr>
        </p:nvSpPr>
        <p:spPr>
          <a:xfrm>
            <a:off x="0" y="0"/>
            <a:ext cx="9144000" cy="1033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l">
                <a:latin typeface="Average"/>
                <a:ea typeface="Average"/>
                <a:cs typeface="Average"/>
                <a:sym typeface="Average"/>
              </a:rPr>
              <a:t>TYPES OF CHURCH DESIGN</a:t>
            </a:r>
            <a:endParaRPr>
              <a:latin typeface="Average"/>
              <a:ea typeface="Average"/>
              <a:cs typeface="Average"/>
              <a:sym typeface="Average"/>
            </a:endParaRPr>
          </a:p>
        </p:txBody>
      </p:sp>
      <p:sp>
        <p:nvSpPr>
          <p:cNvPr id="73" name="Google Shape;73;p15"/>
          <p:cNvSpPr txBox="1">
            <a:spLocks noGrp="1"/>
          </p:cNvSpPr>
          <p:nvPr>
            <p:ph type="body" idx="1"/>
          </p:nvPr>
        </p:nvSpPr>
        <p:spPr>
          <a:xfrm>
            <a:off x="0" y="1356967"/>
            <a:ext cx="9144000" cy="550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l" sz="2400"/>
              <a:t>There are three types of church design:</a:t>
            </a:r>
            <a:endParaRPr sz="2400"/>
          </a:p>
          <a:p>
            <a:pPr marL="457200" lvl="0" indent="-381000" algn="l" rtl="0">
              <a:spcBef>
                <a:spcPts val="1600"/>
              </a:spcBef>
              <a:spcAft>
                <a:spcPts val="0"/>
              </a:spcAft>
              <a:buSzPts val="2400"/>
              <a:buChar char="●"/>
            </a:pPr>
            <a:r>
              <a:rPr lang="el" sz="2400"/>
              <a:t>Centrally oriented (octagonal, square or circular design)</a:t>
            </a:r>
            <a:endParaRPr sz="2400"/>
          </a:p>
          <a:p>
            <a:pPr marL="457200" lvl="0" indent="-381000" algn="l" rtl="0">
              <a:spcBef>
                <a:spcPts val="0"/>
              </a:spcBef>
              <a:spcAft>
                <a:spcPts val="0"/>
              </a:spcAft>
              <a:buSzPts val="2400"/>
              <a:buChar char="●"/>
            </a:pPr>
            <a:r>
              <a:rPr lang="el" sz="2400"/>
              <a:t>Basilica</a:t>
            </a:r>
            <a:endParaRPr sz="2400"/>
          </a:p>
          <a:p>
            <a:pPr marL="457200" lvl="0" indent="-381000" algn="l" rtl="0">
              <a:spcBef>
                <a:spcPts val="0"/>
              </a:spcBef>
              <a:spcAft>
                <a:spcPts val="0"/>
              </a:spcAft>
              <a:buSzPts val="2400"/>
              <a:buChar char="●"/>
            </a:pPr>
            <a:r>
              <a:rPr lang="el" sz="2400"/>
              <a:t>Cruciform</a:t>
            </a:r>
            <a:endParaRPr sz="2400"/>
          </a:p>
        </p:txBody>
      </p:sp>
      <p:pic>
        <p:nvPicPr>
          <p:cNvPr id="74" name="Google Shape;74;p15"/>
          <p:cNvPicPr preferRelativeResize="0"/>
          <p:nvPr/>
        </p:nvPicPr>
        <p:blipFill>
          <a:blip r:embed="rId3">
            <a:alphaModFix/>
          </a:blip>
          <a:stretch>
            <a:fillRect/>
          </a:stretch>
        </p:blipFill>
        <p:spPr>
          <a:xfrm>
            <a:off x="233825" y="4217367"/>
            <a:ext cx="2296374" cy="1838700"/>
          </a:xfrm>
          <a:prstGeom prst="rect">
            <a:avLst/>
          </a:prstGeom>
          <a:noFill/>
          <a:ln>
            <a:noFill/>
          </a:ln>
        </p:spPr>
      </p:pic>
      <p:pic>
        <p:nvPicPr>
          <p:cNvPr id="75" name="Google Shape;75;p15"/>
          <p:cNvPicPr preferRelativeResize="0"/>
          <p:nvPr/>
        </p:nvPicPr>
        <p:blipFill>
          <a:blip r:embed="rId4">
            <a:alphaModFix/>
          </a:blip>
          <a:stretch>
            <a:fillRect/>
          </a:stretch>
        </p:blipFill>
        <p:spPr>
          <a:xfrm>
            <a:off x="5425175" y="4146117"/>
            <a:ext cx="3086100" cy="1981200"/>
          </a:xfrm>
          <a:prstGeom prst="rect">
            <a:avLst/>
          </a:prstGeom>
          <a:noFill/>
          <a:ln>
            <a:noFill/>
          </a:ln>
        </p:spPr>
      </p:pic>
      <p:pic>
        <p:nvPicPr>
          <p:cNvPr id="76" name="Google Shape;76;p15"/>
          <p:cNvPicPr preferRelativeResize="0"/>
          <p:nvPr/>
        </p:nvPicPr>
        <p:blipFill>
          <a:blip r:embed="rId5" cstate="print">
            <a:alphaModFix/>
          </a:blip>
          <a:stretch>
            <a:fillRect/>
          </a:stretch>
        </p:blipFill>
        <p:spPr>
          <a:xfrm>
            <a:off x="3171438" y="3858172"/>
            <a:ext cx="1612500" cy="2557201"/>
          </a:xfrm>
          <a:prstGeom prst="rect">
            <a:avLst/>
          </a:prstGeom>
          <a:noFill/>
          <a:ln>
            <a:noFill/>
          </a:ln>
        </p:spPr>
      </p:pic>
      <p:pic>
        <p:nvPicPr>
          <p:cNvPr id="7" name="3 - Εικόνα" descr="κατάλογος.png"/>
          <p:cNvPicPr>
            <a:picLocks noChangeAspect="1"/>
          </p:cNvPicPr>
          <p:nvPr/>
        </p:nvPicPr>
        <p:blipFill>
          <a:blip r:embed="rId6"/>
          <a:stretch>
            <a:fillRect/>
          </a:stretch>
        </p:blipFill>
        <p:spPr>
          <a:xfrm>
            <a:off x="7893918" y="1"/>
            <a:ext cx="1250081" cy="357166"/>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21"/>
          <p:cNvSpPr txBox="1">
            <a:spLocks noGrp="1"/>
          </p:cNvSpPr>
          <p:nvPr>
            <p:ph type="ctrTitle"/>
          </p:nvPr>
        </p:nvSpPr>
        <p:spPr>
          <a:xfrm>
            <a:off x="1571604" y="1643050"/>
            <a:ext cx="6235800" cy="1920717"/>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l" u="sng" dirty="0">
                <a:latin typeface="Palatino Linotype" pitchFamily="18" charset="0"/>
                <a:ea typeface="Crimson Text"/>
                <a:cs typeface="Crimson Text"/>
                <a:sym typeface="Crimson Text"/>
              </a:rPr>
              <a:t>Monastery of Preveza.</a:t>
            </a:r>
            <a:endParaRPr u="sng">
              <a:latin typeface="Palatino Linotype" pitchFamily="18" charset="0"/>
              <a:ea typeface="Crimson Text"/>
              <a:cs typeface="Crimson Text"/>
              <a:sym typeface="Crimson Text"/>
            </a:endParaRPr>
          </a:p>
        </p:txBody>
      </p:sp>
      <p:sp>
        <p:nvSpPr>
          <p:cNvPr id="119" name="Google Shape;119;p21"/>
          <p:cNvSpPr txBox="1">
            <a:spLocks noGrp="1"/>
          </p:cNvSpPr>
          <p:nvPr>
            <p:ph type="subTitle" idx="1"/>
          </p:nvPr>
        </p:nvSpPr>
        <p:spPr>
          <a:xfrm>
            <a:off x="1680300" y="4492767"/>
            <a:ext cx="5783400" cy="785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pic>
        <p:nvPicPr>
          <p:cNvPr id="4" name="3 - Εικόνα" descr="κατάλογος.png"/>
          <p:cNvPicPr>
            <a:picLocks noChangeAspect="1"/>
          </p:cNvPicPr>
          <p:nvPr/>
        </p:nvPicPr>
        <p:blipFill>
          <a:blip r:embed="rId3"/>
          <a:stretch>
            <a:fillRect/>
          </a:stretch>
        </p:blipFill>
        <p:spPr>
          <a:xfrm>
            <a:off x="7893918" y="1"/>
            <a:ext cx="1250081" cy="357166"/>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22"/>
          <p:cNvSpPr txBox="1">
            <a:spLocks noGrp="1"/>
          </p:cNvSpPr>
          <p:nvPr>
            <p:ph type="title"/>
          </p:nvPr>
        </p:nvSpPr>
        <p:spPr>
          <a:xfrm>
            <a:off x="0" y="0"/>
            <a:ext cx="8756100" cy="848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l" sz="3600" u="sng" dirty="0">
                <a:latin typeface="Palatino Linotype" pitchFamily="18" charset="0"/>
                <a:ea typeface="Crimson Text"/>
                <a:cs typeface="Crimson Text"/>
                <a:sym typeface="Crimson Text"/>
              </a:rPr>
              <a:t>The Monastery of Saint Dimitrios</a:t>
            </a:r>
            <a:endParaRPr sz="3600" u="sng">
              <a:latin typeface="Palatino Linotype" pitchFamily="18" charset="0"/>
              <a:ea typeface="Crimson Text"/>
              <a:cs typeface="Crimson Text"/>
              <a:sym typeface="Crimson Text"/>
            </a:endParaRPr>
          </a:p>
        </p:txBody>
      </p:sp>
      <p:sp>
        <p:nvSpPr>
          <p:cNvPr id="125" name="Google Shape;125;p22"/>
          <p:cNvSpPr txBox="1">
            <a:spLocks noGrp="1"/>
          </p:cNvSpPr>
          <p:nvPr>
            <p:ph type="body" idx="1"/>
          </p:nvPr>
        </p:nvSpPr>
        <p:spPr>
          <a:xfrm>
            <a:off x="76525" y="1550300"/>
            <a:ext cx="4811100" cy="53076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Clr>
                <a:srgbClr val="FFFFFF"/>
              </a:buClr>
              <a:buSzPts val="2400"/>
              <a:buFont typeface="Crimson Text"/>
              <a:buChar char="❏"/>
            </a:pPr>
            <a:r>
              <a:rPr lang="el" sz="2400" dirty="0">
                <a:solidFill>
                  <a:srgbClr val="FFFFFF"/>
                </a:solidFill>
                <a:latin typeface="Palatino Linotype" pitchFamily="18" charset="0"/>
                <a:ea typeface="Crimson Text"/>
                <a:cs typeface="Crimson Text"/>
                <a:sym typeface="Crimson Text"/>
              </a:rPr>
              <a:t>The Monastery of Saint Dimitrios in Zaloggo , functioning as a female monastic brotherhood. </a:t>
            </a:r>
            <a:endParaRPr sz="2400">
              <a:solidFill>
                <a:srgbClr val="FFFFFF"/>
              </a:solidFill>
              <a:latin typeface="Palatino Linotype" pitchFamily="18" charset="0"/>
              <a:ea typeface="Crimson Text"/>
              <a:cs typeface="Crimson Text"/>
              <a:sym typeface="Crimson Text"/>
            </a:endParaRPr>
          </a:p>
          <a:p>
            <a:pPr marL="457200" lvl="0" indent="-381000" algn="l" rtl="0">
              <a:spcBef>
                <a:spcPts val="0"/>
              </a:spcBef>
              <a:spcAft>
                <a:spcPts val="0"/>
              </a:spcAft>
              <a:buClr>
                <a:srgbClr val="FFFFFF"/>
              </a:buClr>
              <a:buSzPts val="2400"/>
              <a:buFont typeface="Crimson Text"/>
              <a:buChar char="❏"/>
            </a:pPr>
            <a:r>
              <a:rPr lang="el" sz="2400" dirty="0">
                <a:solidFill>
                  <a:srgbClr val="FFFFFF"/>
                </a:solidFill>
                <a:latin typeface="Palatino Linotype" pitchFamily="18" charset="0"/>
                <a:ea typeface="Crimson Text"/>
                <a:cs typeface="Crimson Text"/>
                <a:sym typeface="Crimson Text"/>
              </a:rPr>
              <a:t>It has suffered many destructions in its history, the largest of which was during the Occupation,when it was burned down.</a:t>
            </a:r>
            <a:endParaRPr sz="2400">
              <a:solidFill>
                <a:srgbClr val="FFFFFF"/>
              </a:solidFill>
              <a:latin typeface="Palatino Linotype" pitchFamily="18" charset="0"/>
              <a:ea typeface="Crimson Text"/>
              <a:cs typeface="Crimson Text"/>
              <a:sym typeface="Crimson Text"/>
            </a:endParaRPr>
          </a:p>
          <a:p>
            <a:pPr marL="0" lvl="0" indent="0" algn="l" rtl="0">
              <a:spcBef>
                <a:spcPts val="1600"/>
              </a:spcBef>
              <a:spcAft>
                <a:spcPts val="0"/>
              </a:spcAft>
              <a:buNone/>
            </a:pPr>
            <a:endParaRPr sz="2400">
              <a:solidFill>
                <a:srgbClr val="FFFFFF"/>
              </a:solidFill>
              <a:latin typeface="Crimson Text"/>
              <a:ea typeface="Crimson Text"/>
              <a:cs typeface="Crimson Text"/>
              <a:sym typeface="Crimson Text"/>
            </a:endParaRPr>
          </a:p>
          <a:p>
            <a:pPr marL="457200" lvl="0" indent="0" algn="l" rtl="0">
              <a:spcBef>
                <a:spcPts val="1600"/>
              </a:spcBef>
              <a:spcAft>
                <a:spcPts val="0"/>
              </a:spcAft>
              <a:buNone/>
            </a:pPr>
            <a:endParaRPr sz="2400">
              <a:solidFill>
                <a:srgbClr val="FFFFFF"/>
              </a:solidFill>
              <a:latin typeface="Crimson Text"/>
              <a:ea typeface="Crimson Text"/>
              <a:cs typeface="Crimson Text"/>
              <a:sym typeface="Crimson Text"/>
            </a:endParaRPr>
          </a:p>
          <a:p>
            <a:pPr marL="457200" lvl="0" indent="0" algn="l" rtl="0">
              <a:spcBef>
                <a:spcPts val="1600"/>
              </a:spcBef>
              <a:spcAft>
                <a:spcPts val="1600"/>
              </a:spcAft>
              <a:buNone/>
            </a:pPr>
            <a:endParaRPr/>
          </a:p>
        </p:txBody>
      </p:sp>
      <p:pic>
        <p:nvPicPr>
          <p:cNvPr id="126" name="Google Shape;126;p22"/>
          <p:cNvPicPr preferRelativeResize="0"/>
          <p:nvPr/>
        </p:nvPicPr>
        <p:blipFill>
          <a:blip r:embed="rId3">
            <a:alphaModFix/>
          </a:blip>
          <a:stretch>
            <a:fillRect/>
          </a:stretch>
        </p:blipFill>
        <p:spPr>
          <a:xfrm>
            <a:off x="4786314" y="1643050"/>
            <a:ext cx="3951575" cy="3957429"/>
          </a:xfrm>
          <a:prstGeom prst="rect">
            <a:avLst/>
          </a:prstGeom>
          <a:noFill/>
          <a:ln>
            <a:noFill/>
          </a:ln>
        </p:spPr>
      </p:pic>
      <p:pic>
        <p:nvPicPr>
          <p:cNvPr id="5" name="3 - Εικόνα" descr="κατάλογος.png"/>
          <p:cNvPicPr>
            <a:picLocks noChangeAspect="1"/>
          </p:cNvPicPr>
          <p:nvPr/>
        </p:nvPicPr>
        <p:blipFill>
          <a:blip r:embed="rId4"/>
          <a:stretch>
            <a:fillRect/>
          </a:stretch>
        </p:blipFill>
        <p:spPr>
          <a:xfrm>
            <a:off x="7893918" y="1"/>
            <a:ext cx="1250081" cy="357166"/>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3"/>
          <p:cNvSpPr txBox="1">
            <a:spLocks noGrp="1"/>
          </p:cNvSpPr>
          <p:nvPr>
            <p:ph type="title"/>
          </p:nvPr>
        </p:nvSpPr>
        <p:spPr>
          <a:xfrm>
            <a:off x="47825" y="83700"/>
            <a:ext cx="8507400" cy="765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l" dirty="0">
                <a:latin typeface="Palatino Linotype" pitchFamily="18" charset="0"/>
              </a:rPr>
              <a:t>History of Zaloggo.</a:t>
            </a:r>
            <a:endParaRPr>
              <a:latin typeface="Palatino Linotype" pitchFamily="18" charset="0"/>
            </a:endParaRPr>
          </a:p>
        </p:txBody>
      </p:sp>
      <p:sp>
        <p:nvSpPr>
          <p:cNvPr id="132" name="Google Shape;132;p23"/>
          <p:cNvSpPr txBox="1">
            <a:spLocks noGrp="1"/>
          </p:cNvSpPr>
          <p:nvPr>
            <p:ph type="body" idx="1"/>
          </p:nvPr>
        </p:nvSpPr>
        <p:spPr>
          <a:xfrm>
            <a:off x="387900" y="848900"/>
            <a:ext cx="4815300" cy="51068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SzPts val="2400"/>
              <a:buFont typeface="Crimson Text"/>
              <a:buChar char="❏"/>
            </a:pPr>
            <a:r>
              <a:rPr lang="el" sz="2400" dirty="0">
                <a:latin typeface="Palatino Linotype" pitchFamily="18" charset="0"/>
                <a:ea typeface="Crimson Text"/>
                <a:cs typeface="Crimson Text"/>
                <a:sym typeface="Crimson Text"/>
              </a:rPr>
              <a:t>Zaloggo became legendary because of the fall of Souliotisses from the top of the rock.They were</a:t>
            </a:r>
            <a:r>
              <a:rPr lang="el" sz="2400" dirty="0">
                <a:solidFill>
                  <a:srgbClr val="F3F3F3"/>
                </a:solidFill>
                <a:latin typeface="Palatino Linotype" pitchFamily="18" charset="0"/>
                <a:ea typeface="Crimson Text"/>
                <a:cs typeface="Crimson Text"/>
                <a:sym typeface="Crimson Text"/>
              </a:rPr>
              <a:t> women who decided to turn towards the cliff's edge together with their infants and children rather than surrender during the war.A</a:t>
            </a:r>
            <a:r>
              <a:rPr lang="el" sz="2400" dirty="0">
                <a:solidFill>
                  <a:srgbClr val="FFFFFF"/>
                </a:solidFill>
                <a:latin typeface="Palatino Linotype" pitchFamily="18" charset="0"/>
                <a:ea typeface="Crimson Text"/>
                <a:cs typeface="Crimson Text"/>
                <a:sym typeface="Crimson Text"/>
              </a:rPr>
              <a:t>ccording to the tradition they did this one after the other while dancing and singing.</a:t>
            </a:r>
            <a:endParaRPr sz="2400">
              <a:solidFill>
                <a:srgbClr val="FFFFFF"/>
              </a:solidFill>
              <a:latin typeface="Palatino Linotype" pitchFamily="18" charset="0"/>
              <a:ea typeface="Crimson Text"/>
              <a:cs typeface="Crimson Text"/>
              <a:sym typeface="Crimson Text"/>
            </a:endParaRPr>
          </a:p>
        </p:txBody>
      </p:sp>
      <p:pic>
        <p:nvPicPr>
          <p:cNvPr id="133" name="Google Shape;133;p23"/>
          <p:cNvPicPr preferRelativeResize="0"/>
          <p:nvPr/>
        </p:nvPicPr>
        <p:blipFill>
          <a:blip r:embed="rId3">
            <a:alphaModFix/>
          </a:blip>
          <a:stretch>
            <a:fillRect/>
          </a:stretch>
        </p:blipFill>
        <p:spPr>
          <a:xfrm>
            <a:off x="5012100" y="1571612"/>
            <a:ext cx="4131900" cy="3865685"/>
          </a:xfrm>
          <a:prstGeom prst="rect">
            <a:avLst/>
          </a:prstGeom>
          <a:noFill/>
          <a:ln>
            <a:noFill/>
          </a:ln>
        </p:spPr>
      </p:pic>
      <p:pic>
        <p:nvPicPr>
          <p:cNvPr id="5" name="3 - Εικόνα" descr="κατάλογος.png"/>
          <p:cNvPicPr>
            <a:picLocks noChangeAspect="1"/>
          </p:cNvPicPr>
          <p:nvPr/>
        </p:nvPicPr>
        <p:blipFill>
          <a:blip r:embed="rId4"/>
          <a:stretch>
            <a:fillRect/>
          </a:stretch>
        </p:blipFill>
        <p:spPr>
          <a:xfrm>
            <a:off x="7893918" y="1"/>
            <a:ext cx="1250081" cy="357166"/>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6"/>
          <p:cNvSpPr txBox="1">
            <a:spLocks noGrp="1"/>
          </p:cNvSpPr>
          <p:nvPr>
            <p:ph type="title"/>
          </p:nvPr>
        </p:nvSpPr>
        <p:spPr>
          <a:xfrm>
            <a:off x="0" y="0"/>
            <a:ext cx="9144000" cy="76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l">
                <a:latin typeface="Average"/>
                <a:ea typeface="Average"/>
                <a:cs typeface="Average"/>
                <a:sym typeface="Average"/>
              </a:rPr>
              <a:t>CENTRALLY ORIENTED BUILDINGS</a:t>
            </a:r>
            <a:endParaRPr>
              <a:latin typeface="Average"/>
              <a:ea typeface="Average"/>
              <a:cs typeface="Average"/>
              <a:sym typeface="Average"/>
            </a:endParaRPr>
          </a:p>
        </p:txBody>
      </p:sp>
      <p:sp>
        <p:nvSpPr>
          <p:cNvPr id="82" name="Google Shape;82;p16"/>
          <p:cNvSpPr txBox="1">
            <a:spLocks noGrp="1"/>
          </p:cNvSpPr>
          <p:nvPr>
            <p:ph type="body" idx="1"/>
          </p:nvPr>
        </p:nvSpPr>
        <p:spPr>
          <a:xfrm>
            <a:off x="0" y="873500"/>
            <a:ext cx="9144000" cy="5984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l" sz="2400" dirty="0"/>
              <a:t>Christianity affirms that we are on a journey closer to God. Consequently the Divine Liturgy requires churches with a certain  forward movement - along the east-west axis. It is for this reason that Orthodox churches are designed with elements of the centrally oriented church. </a:t>
            </a:r>
            <a:endParaRPr sz="2400"/>
          </a:p>
        </p:txBody>
      </p:sp>
      <p:pic>
        <p:nvPicPr>
          <p:cNvPr id="83" name="Google Shape;83;p16"/>
          <p:cNvPicPr preferRelativeResize="0"/>
          <p:nvPr/>
        </p:nvPicPr>
        <p:blipFill>
          <a:blip r:embed="rId3">
            <a:alphaModFix/>
          </a:blip>
          <a:stretch>
            <a:fillRect/>
          </a:stretch>
        </p:blipFill>
        <p:spPr>
          <a:xfrm>
            <a:off x="4447667" y="3266068"/>
            <a:ext cx="3730299" cy="3318867"/>
          </a:xfrm>
          <a:prstGeom prst="rect">
            <a:avLst/>
          </a:prstGeom>
          <a:noFill/>
          <a:ln>
            <a:noFill/>
          </a:ln>
        </p:spPr>
      </p:pic>
      <p:pic>
        <p:nvPicPr>
          <p:cNvPr id="5" name="3 - Εικόνα" descr="κατάλογος.png"/>
          <p:cNvPicPr>
            <a:picLocks noChangeAspect="1"/>
          </p:cNvPicPr>
          <p:nvPr/>
        </p:nvPicPr>
        <p:blipFill>
          <a:blip r:embed="rId4"/>
          <a:stretch>
            <a:fillRect/>
          </a:stretch>
        </p:blipFill>
        <p:spPr>
          <a:xfrm>
            <a:off x="7893918" y="1"/>
            <a:ext cx="1250081" cy="357166"/>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7"/>
          <p:cNvSpPr txBox="1">
            <a:spLocks noGrp="1"/>
          </p:cNvSpPr>
          <p:nvPr>
            <p:ph type="title"/>
          </p:nvPr>
        </p:nvSpPr>
        <p:spPr>
          <a:xfrm>
            <a:off x="0" y="0"/>
            <a:ext cx="9144000" cy="76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l">
                <a:latin typeface="Average"/>
                <a:ea typeface="Average"/>
                <a:cs typeface="Average"/>
                <a:sym typeface="Average"/>
              </a:rPr>
              <a:t>THE BASILICA CHURCH</a:t>
            </a:r>
            <a:endParaRPr>
              <a:latin typeface="Average"/>
              <a:ea typeface="Average"/>
              <a:cs typeface="Average"/>
              <a:sym typeface="Average"/>
            </a:endParaRPr>
          </a:p>
        </p:txBody>
      </p:sp>
      <p:sp>
        <p:nvSpPr>
          <p:cNvPr id="89" name="Google Shape;89;p17"/>
          <p:cNvSpPr txBox="1">
            <a:spLocks noGrp="1"/>
          </p:cNvSpPr>
          <p:nvPr>
            <p:ph type="body" idx="1"/>
          </p:nvPr>
        </p:nvSpPr>
        <p:spPr>
          <a:xfrm>
            <a:off x="0" y="836133"/>
            <a:ext cx="9144000" cy="6021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l" sz="2200" dirty="0"/>
              <a:t>The basilica is the earlier design, and is a rectangular structure. It usually has a curved apse in the eastern end. The roof is most commonly of timber, and the ceiling is sometimes painted with designs.</a:t>
            </a:r>
            <a:endParaRPr sz="2200"/>
          </a:p>
          <a:p>
            <a:pPr marL="0" lvl="0" indent="0" algn="l" rtl="0">
              <a:spcBef>
                <a:spcPts val="1600"/>
              </a:spcBef>
              <a:spcAft>
                <a:spcPts val="0"/>
              </a:spcAft>
              <a:buNone/>
            </a:pPr>
            <a:endParaRPr sz="2000"/>
          </a:p>
          <a:p>
            <a:pPr marL="0" lvl="0" indent="0" algn="l" rtl="0">
              <a:spcBef>
                <a:spcPts val="1600"/>
              </a:spcBef>
              <a:spcAft>
                <a:spcPts val="1600"/>
              </a:spcAft>
              <a:buNone/>
            </a:pPr>
            <a:endParaRPr sz="2000"/>
          </a:p>
        </p:txBody>
      </p:sp>
      <p:pic>
        <p:nvPicPr>
          <p:cNvPr id="90" name="Google Shape;90;p17"/>
          <p:cNvPicPr preferRelativeResize="0"/>
          <p:nvPr/>
        </p:nvPicPr>
        <p:blipFill>
          <a:blip r:embed="rId3">
            <a:alphaModFix/>
          </a:blip>
          <a:stretch>
            <a:fillRect/>
          </a:stretch>
        </p:blipFill>
        <p:spPr>
          <a:xfrm>
            <a:off x="4467184" y="2507900"/>
            <a:ext cx="3969025" cy="3963933"/>
          </a:xfrm>
          <a:prstGeom prst="rect">
            <a:avLst/>
          </a:prstGeom>
          <a:noFill/>
          <a:ln>
            <a:noFill/>
          </a:ln>
        </p:spPr>
      </p:pic>
      <p:pic>
        <p:nvPicPr>
          <p:cNvPr id="5" name="3 - Εικόνα" descr="κατάλογος.png"/>
          <p:cNvPicPr>
            <a:picLocks noChangeAspect="1"/>
          </p:cNvPicPr>
          <p:nvPr/>
        </p:nvPicPr>
        <p:blipFill>
          <a:blip r:embed="rId4"/>
          <a:stretch>
            <a:fillRect/>
          </a:stretch>
        </p:blipFill>
        <p:spPr>
          <a:xfrm>
            <a:off x="7893918" y="1"/>
            <a:ext cx="1250081" cy="357166"/>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8"/>
          <p:cNvSpPr txBox="1">
            <a:spLocks noGrp="1"/>
          </p:cNvSpPr>
          <p:nvPr>
            <p:ph type="title"/>
          </p:nvPr>
        </p:nvSpPr>
        <p:spPr>
          <a:xfrm>
            <a:off x="0" y="0"/>
            <a:ext cx="9144000" cy="1040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l">
                <a:latin typeface="Average"/>
                <a:ea typeface="Average"/>
                <a:cs typeface="Average"/>
                <a:sym typeface="Average"/>
              </a:rPr>
              <a:t>THE BASILICA CHURCH</a:t>
            </a:r>
            <a:endParaRPr/>
          </a:p>
        </p:txBody>
      </p:sp>
      <p:sp>
        <p:nvSpPr>
          <p:cNvPr id="96" name="Google Shape;96;p18"/>
          <p:cNvSpPr txBox="1">
            <a:spLocks noGrp="1"/>
          </p:cNvSpPr>
          <p:nvPr>
            <p:ph type="body" idx="1"/>
          </p:nvPr>
        </p:nvSpPr>
        <p:spPr>
          <a:xfrm>
            <a:off x="66950" y="881800"/>
            <a:ext cx="9077100" cy="597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l" sz="2200" dirty="0"/>
              <a:t>The basilica was basically adopted with little adaptation from a Roman secular building type. The word basilica means royal. Another early symbolic reading of the basilica relates it to ship. According to the “ Apostolic Constitution” “ the house of the believers is long in shape like a ship and directed towards the east”.</a:t>
            </a:r>
            <a:endParaRPr sz="2200"/>
          </a:p>
          <a:p>
            <a:pPr marL="0" lvl="0" indent="0" algn="l" rtl="0">
              <a:spcBef>
                <a:spcPts val="1600"/>
              </a:spcBef>
              <a:spcAft>
                <a:spcPts val="0"/>
              </a:spcAft>
              <a:buNone/>
            </a:pPr>
            <a:r>
              <a:rPr lang="el" sz="2200" dirty="0"/>
              <a:t>The basilica is primarily, therefore, a church plan which emphasises action and motion.</a:t>
            </a:r>
            <a:endParaRPr sz="2200"/>
          </a:p>
          <a:p>
            <a:pPr marL="0" lvl="0" indent="0" algn="l" rtl="0">
              <a:spcBef>
                <a:spcPts val="1600"/>
              </a:spcBef>
              <a:spcAft>
                <a:spcPts val="1600"/>
              </a:spcAft>
              <a:buNone/>
            </a:pPr>
            <a:endParaRPr/>
          </a:p>
        </p:txBody>
      </p:sp>
      <p:pic>
        <p:nvPicPr>
          <p:cNvPr id="97" name="Google Shape;97;p18"/>
          <p:cNvPicPr preferRelativeResize="0"/>
          <p:nvPr/>
        </p:nvPicPr>
        <p:blipFill>
          <a:blip r:embed="rId3">
            <a:alphaModFix/>
          </a:blip>
          <a:stretch>
            <a:fillRect/>
          </a:stretch>
        </p:blipFill>
        <p:spPr>
          <a:xfrm>
            <a:off x="928662" y="4429132"/>
            <a:ext cx="1469550" cy="2076267"/>
          </a:xfrm>
          <a:prstGeom prst="rect">
            <a:avLst/>
          </a:prstGeom>
          <a:noFill/>
          <a:ln>
            <a:noFill/>
          </a:ln>
        </p:spPr>
      </p:pic>
      <p:pic>
        <p:nvPicPr>
          <p:cNvPr id="99" name="Google Shape;99;p18"/>
          <p:cNvPicPr preferRelativeResize="0"/>
          <p:nvPr/>
        </p:nvPicPr>
        <p:blipFill>
          <a:blip r:embed="rId4">
            <a:alphaModFix/>
          </a:blip>
          <a:stretch>
            <a:fillRect/>
          </a:stretch>
        </p:blipFill>
        <p:spPr>
          <a:xfrm>
            <a:off x="7072330" y="4500570"/>
            <a:ext cx="1469550" cy="1977212"/>
          </a:xfrm>
          <a:prstGeom prst="rect">
            <a:avLst/>
          </a:prstGeom>
          <a:noFill/>
          <a:ln>
            <a:noFill/>
          </a:ln>
        </p:spPr>
      </p:pic>
      <p:pic>
        <p:nvPicPr>
          <p:cNvPr id="7" name="3 - Εικόνα" descr="κατάλογος.png"/>
          <p:cNvPicPr>
            <a:picLocks noChangeAspect="1"/>
          </p:cNvPicPr>
          <p:nvPr/>
        </p:nvPicPr>
        <p:blipFill>
          <a:blip r:embed="rId5"/>
          <a:stretch>
            <a:fillRect/>
          </a:stretch>
        </p:blipFill>
        <p:spPr>
          <a:xfrm>
            <a:off x="7893918" y="1"/>
            <a:ext cx="1250081" cy="357166"/>
          </a:xfrm>
          <a:prstGeom prst="rect">
            <a:avLst/>
          </a:prstGeom>
        </p:spPr>
      </p:pic>
      <p:pic>
        <p:nvPicPr>
          <p:cNvPr id="53250" name="Picture 2" descr="https://lh3.googleusercontent.com/Y9B3nKOfM_a5BagLQ42K909sxbk2ArUf953-icRnk-2Gce4-GeTVkDcGE10-qvFxal547y1G-v7Dj4-Y32YqYZtH7l8ja33FaeGYW5P6RJGlNmDO1eOVb2o33xRnCftOf7Q9rhrhEKo"/>
          <p:cNvPicPr>
            <a:picLocks noChangeAspect="1" noChangeArrowheads="1"/>
          </p:cNvPicPr>
          <p:nvPr/>
        </p:nvPicPr>
        <p:blipFill>
          <a:blip r:embed="rId6" cstate="print"/>
          <a:srcRect/>
          <a:stretch>
            <a:fillRect/>
          </a:stretch>
        </p:blipFill>
        <p:spPr bwMode="auto">
          <a:xfrm>
            <a:off x="155575" y="-2468563"/>
            <a:ext cx="2229498" cy="1254093"/>
          </a:xfrm>
          <a:prstGeom prst="rect">
            <a:avLst/>
          </a:prstGeom>
          <a:noFill/>
        </p:spPr>
      </p:pic>
      <p:pic>
        <p:nvPicPr>
          <p:cNvPr id="53252" name="Picture 4" descr="https://lh3.googleusercontent.com/Y9B3nKOfM_a5BagLQ42K909sxbk2ArUf953-icRnk-2Gce4-GeTVkDcGE10-qvFxal547y1G-v7Dj4-Y32YqYZtH7l8ja33FaeGYW5P6RJGlNmDO1eOVb2o33xRnCftOf7Q9rhrhEKo"/>
          <p:cNvPicPr>
            <a:picLocks noChangeAspect="1" noChangeArrowheads="1"/>
          </p:cNvPicPr>
          <p:nvPr/>
        </p:nvPicPr>
        <p:blipFill>
          <a:blip r:embed="rId7" cstate="print"/>
          <a:srcRect/>
          <a:stretch>
            <a:fillRect/>
          </a:stretch>
        </p:blipFill>
        <p:spPr bwMode="auto">
          <a:xfrm>
            <a:off x="3000364" y="4500570"/>
            <a:ext cx="3429024" cy="1928826"/>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9"/>
          <p:cNvSpPr txBox="1">
            <a:spLocks noGrp="1"/>
          </p:cNvSpPr>
          <p:nvPr>
            <p:ph type="title"/>
          </p:nvPr>
        </p:nvSpPr>
        <p:spPr>
          <a:xfrm>
            <a:off x="0" y="0"/>
            <a:ext cx="9144000" cy="739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l">
                <a:latin typeface="Average"/>
                <a:ea typeface="Average"/>
                <a:cs typeface="Average"/>
                <a:sym typeface="Average"/>
              </a:rPr>
              <a:t> THE CRUCIFORM CHURCH</a:t>
            </a:r>
            <a:endParaRPr>
              <a:latin typeface="Average"/>
              <a:ea typeface="Average"/>
              <a:cs typeface="Average"/>
              <a:sym typeface="Average"/>
            </a:endParaRPr>
          </a:p>
        </p:txBody>
      </p:sp>
      <p:sp>
        <p:nvSpPr>
          <p:cNvPr id="105" name="Google Shape;105;p19"/>
          <p:cNvSpPr txBox="1">
            <a:spLocks noGrp="1"/>
          </p:cNvSpPr>
          <p:nvPr>
            <p:ph type="body" idx="1"/>
          </p:nvPr>
        </p:nvSpPr>
        <p:spPr>
          <a:xfrm>
            <a:off x="0" y="994733"/>
            <a:ext cx="9144000" cy="5862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l" sz="2300" dirty="0"/>
              <a:t>The basic form of the cruciform type is the central dome supported  by columns or can sit directly on the walls. Variations on the theme involve the number of domes (five in common), the type of roof over the interior dome, the roof shape of the cross arms, the proportion,  the geometric shapes given emphasis and of course the materials used.</a:t>
            </a:r>
            <a:endParaRPr sz="2300"/>
          </a:p>
          <a:p>
            <a:pPr marL="0" lvl="0" indent="0" algn="l" rtl="0">
              <a:spcBef>
                <a:spcPts val="1600"/>
              </a:spcBef>
              <a:spcAft>
                <a:spcPts val="0"/>
              </a:spcAft>
              <a:buNone/>
            </a:pPr>
            <a:r>
              <a:rPr lang="el" sz="2300" dirty="0"/>
              <a:t> </a:t>
            </a:r>
            <a:endParaRPr sz="2400"/>
          </a:p>
          <a:p>
            <a:pPr marL="0" lvl="0" indent="0" algn="l" rtl="0">
              <a:spcBef>
                <a:spcPts val="1600"/>
              </a:spcBef>
              <a:spcAft>
                <a:spcPts val="1600"/>
              </a:spcAft>
              <a:buNone/>
            </a:pPr>
            <a:endParaRPr sz="2400"/>
          </a:p>
        </p:txBody>
      </p:sp>
      <p:pic>
        <p:nvPicPr>
          <p:cNvPr id="106" name="Google Shape;106;p19"/>
          <p:cNvPicPr preferRelativeResize="0"/>
          <p:nvPr/>
        </p:nvPicPr>
        <p:blipFill>
          <a:blip r:embed="rId3">
            <a:alphaModFix/>
          </a:blip>
          <a:stretch>
            <a:fillRect/>
          </a:stretch>
        </p:blipFill>
        <p:spPr>
          <a:xfrm>
            <a:off x="5801939" y="3884134"/>
            <a:ext cx="3342075" cy="2973433"/>
          </a:xfrm>
          <a:prstGeom prst="rect">
            <a:avLst/>
          </a:prstGeom>
          <a:noFill/>
          <a:ln>
            <a:noFill/>
          </a:ln>
        </p:spPr>
      </p:pic>
      <p:pic>
        <p:nvPicPr>
          <p:cNvPr id="5" name="3 - Εικόνα" descr="κατάλογος.png"/>
          <p:cNvPicPr>
            <a:picLocks noChangeAspect="1"/>
          </p:cNvPicPr>
          <p:nvPr/>
        </p:nvPicPr>
        <p:blipFill>
          <a:blip r:embed="rId4"/>
          <a:stretch>
            <a:fillRect/>
          </a:stretch>
        </p:blipFill>
        <p:spPr>
          <a:xfrm>
            <a:off x="7893918" y="1"/>
            <a:ext cx="1250081" cy="357166"/>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0" y="285728"/>
            <a:ext cx="9144000" cy="1214446"/>
          </a:xfrm>
        </p:spPr>
        <p:txBody>
          <a:bodyPr/>
          <a:lstStyle/>
          <a:p>
            <a:r>
              <a:rPr lang="en-US" dirty="0" smtClean="0">
                <a:latin typeface="Palatino Linotype" pitchFamily="18" charset="0"/>
              </a:rPr>
              <a:t>Early Christian Monuments</a:t>
            </a:r>
            <a:endParaRPr lang="el-GR" dirty="0">
              <a:latin typeface="Palatino Linotype" pitchFamily="18" charset="0"/>
            </a:endParaRPr>
          </a:p>
        </p:txBody>
      </p:sp>
      <p:sp>
        <p:nvSpPr>
          <p:cNvPr id="3" name="2 - Υπότιτλος"/>
          <p:cNvSpPr>
            <a:spLocks noGrp="1"/>
          </p:cNvSpPr>
          <p:nvPr>
            <p:ph type="subTitle" idx="1"/>
          </p:nvPr>
        </p:nvSpPr>
        <p:spPr>
          <a:xfrm>
            <a:off x="0" y="5286388"/>
            <a:ext cx="9144000" cy="1571612"/>
          </a:xfrm>
          <a:ln>
            <a:solidFill>
              <a:schemeClr val="tx1"/>
            </a:solidFill>
          </a:ln>
        </p:spPr>
        <p:txBody>
          <a:bodyPr/>
          <a:lstStyle/>
          <a:p>
            <a:r>
              <a:rPr lang="en-US" sz="2800" dirty="0" smtClean="0">
                <a:solidFill>
                  <a:schemeClr val="tx1"/>
                </a:solidFill>
                <a:latin typeface="Playfair Display"/>
              </a:rPr>
              <a:t>Of </a:t>
            </a:r>
            <a:r>
              <a:rPr lang="en-US" sz="2800" dirty="0" err="1" smtClean="0">
                <a:solidFill>
                  <a:schemeClr val="tx1"/>
                </a:solidFill>
                <a:latin typeface="Playfair Display"/>
              </a:rPr>
              <a:t>Nikopoli</a:t>
            </a:r>
            <a:r>
              <a:rPr lang="en-US" sz="2800" dirty="0" smtClean="0">
                <a:solidFill>
                  <a:schemeClr val="tx1"/>
                </a:solidFill>
                <a:latin typeface="Playfair Display"/>
              </a:rPr>
              <a:t> </a:t>
            </a:r>
          </a:p>
          <a:p>
            <a:endParaRPr lang="en-US" sz="2800" dirty="0" smtClean="0">
              <a:solidFill>
                <a:schemeClr val="tx1"/>
              </a:solidFill>
              <a:latin typeface="Playfair Display"/>
            </a:endParaRPr>
          </a:p>
          <a:p>
            <a:r>
              <a:rPr lang="en-US" sz="2000" dirty="0" smtClean="0">
                <a:solidFill>
                  <a:schemeClr val="tx1"/>
                </a:solidFill>
                <a:latin typeface="Playfair Display"/>
              </a:rPr>
              <a:t>Made By: </a:t>
            </a:r>
            <a:r>
              <a:rPr lang="en-US" sz="2000" dirty="0" err="1" smtClean="0">
                <a:solidFill>
                  <a:schemeClr val="tx1"/>
                </a:solidFill>
                <a:latin typeface="Playfair Display"/>
              </a:rPr>
              <a:t>Lamprini</a:t>
            </a:r>
            <a:r>
              <a:rPr lang="en-US" sz="2000" dirty="0" smtClean="0">
                <a:solidFill>
                  <a:schemeClr val="tx1"/>
                </a:solidFill>
                <a:latin typeface="Playfair Display"/>
              </a:rPr>
              <a:t> </a:t>
            </a:r>
            <a:r>
              <a:rPr lang="en-US" sz="2000" dirty="0" err="1" smtClean="0">
                <a:solidFill>
                  <a:schemeClr val="tx1"/>
                </a:solidFill>
                <a:latin typeface="Playfair Display"/>
              </a:rPr>
              <a:t>Lioska</a:t>
            </a:r>
            <a:r>
              <a:rPr lang="en-US" sz="2000" dirty="0" smtClean="0">
                <a:solidFill>
                  <a:schemeClr val="tx1"/>
                </a:solidFill>
                <a:latin typeface="Playfair Display"/>
              </a:rPr>
              <a:t>, Margarita </a:t>
            </a:r>
            <a:r>
              <a:rPr lang="en-US" sz="2000" dirty="0" err="1" smtClean="0">
                <a:solidFill>
                  <a:schemeClr val="tx1"/>
                </a:solidFill>
                <a:latin typeface="Playfair Display"/>
              </a:rPr>
              <a:t>Siorou</a:t>
            </a:r>
            <a:r>
              <a:rPr lang="en-US" sz="2000" dirty="0" smtClean="0">
                <a:solidFill>
                  <a:schemeClr val="tx1"/>
                </a:solidFill>
                <a:latin typeface="Playfair Display"/>
              </a:rPr>
              <a:t>, </a:t>
            </a:r>
            <a:r>
              <a:rPr lang="en-US" sz="2000" dirty="0" err="1" smtClean="0">
                <a:solidFill>
                  <a:schemeClr val="tx1"/>
                </a:solidFill>
                <a:latin typeface="Playfair Display"/>
              </a:rPr>
              <a:t>Apostolis</a:t>
            </a:r>
            <a:r>
              <a:rPr lang="en-US" sz="2000" dirty="0" smtClean="0">
                <a:solidFill>
                  <a:schemeClr val="tx1"/>
                </a:solidFill>
                <a:latin typeface="Playfair Display"/>
              </a:rPr>
              <a:t> </a:t>
            </a:r>
            <a:r>
              <a:rPr lang="en-US" sz="2000" dirty="0" err="1" smtClean="0">
                <a:solidFill>
                  <a:schemeClr val="tx1"/>
                </a:solidFill>
                <a:latin typeface="Playfair Display"/>
              </a:rPr>
              <a:t>Kokkalis</a:t>
            </a:r>
            <a:r>
              <a:rPr lang="en-US" sz="2000" dirty="0" smtClean="0">
                <a:latin typeface="Playfair Display"/>
              </a:rPr>
              <a:t>.</a:t>
            </a:r>
            <a:endParaRPr lang="el-GR" sz="2000" dirty="0">
              <a:latin typeface="Playfair Display"/>
            </a:endParaRPr>
          </a:p>
        </p:txBody>
      </p:sp>
      <p:pic>
        <p:nvPicPr>
          <p:cNvPr id="48130" name="Picture 2" descr="https://lh4.googleusercontent.com/Vj25ffxe1q-FdeYMVOu-0q_eqdJWkEvzq6coL5lkbiiijtKxpeGn8Fc-F5Ypv1QpNYEXoVt9P80v5idVWWn-J49vYH5LckiMYywWX_w5NcM-MTSUNViT5LreXNUoqznsyW6qNnrc98Y"/>
          <p:cNvPicPr>
            <a:picLocks noChangeAspect="1" noChangeArrowheads="1"/>
          </p:cNvPicPr>
          <p:nvPr/>
        </p:nvPicPr>
        <p:blipFill>
          <a:blip r:embed="rId2"/>
          <a:srcRect/>
          <a:stretch>
            <a:fillRect/>
          </a:stretch>
        </p:blipFill>
        <p:spPr bwMode="auto">
          <a:xfrm>
            <a:off x="1857356" y="1785926"/>
            <a:ext cx="5715000" cy="3286126"/>
          </a:xfrm>
          <a:prstGeom prst="rect">
            <a:avLst/>
          </a:prstGeom>
          <a:noFill/>
        </p:spPr>
      </p:pic>
      <p:pic>
        <p:nvPicPr>
          <p:cNvPr id="5" name="3 - Εικόνα" descr="κατάλογος.png"/>
          <p:cNvPicPr>
            <a:picLocks noChangeAspect="1"/>
          </p:cNvPicPr>
          <p:nvPr/>
        </p:nvPicPr>
        <p:blipFill>
          <a:blip r:embed="rId3"/>
          <a:stretch>
            <a:fillRect/>
          </a:stretch>
        </p:blipFill>
        <p:spPr>
          <a:xfrm>
            <a:off x="7893918" y="1"/>
            <a:ext cx="1250081" cy="357166"/>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4"/>
          <p:cNvSpPr txBox="1">
            <a:spLocks noGrp="1"/>
          </p:cNvSpPr>
          <p:nvPr>
            <p:ph type="title"/>
          </p:nvPr>
        </p:nvSpPr>
        <p:spPr>
          <a:xfrm>
            <a:off x="0" y="0"/>
            <a:ext cx="9144000" cy="1356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l" dirty="0">
                <a:latin typeface="Palatino Linotype" pitchFamily="18" charset="0"/>
                <a:ea typeface="Playfair Display"/>
                <a:cs typeface="Playfair Display"/>
                <a:sym typeface="Playfair Display"/>
              </a:rPr>
              <a:t>Nikopoli</a:t>
            </a:r>
            <a:endParaRPr>
              <a:latin typeface="Palatino Linotype" pitchFamily="18" charset="0"/>
              <a:ea typeface="Playfair Display"/>
              <a:cs typeface="Playfair Display"/>
              <a:sym typeface="Playfair Display"/>
            </a:endParaRPr>
          </a:p>
        </p:txBody>
      </p:sp>
      <p:sp>
        <p:nvSpPr>
          <p:cNvPr id="68" name="Google Shape;68;p14"/>
          <p:cNvSpPr txBox="1">
            <a:spLocks noGrp="1"/>
          </p:cNvSpPr>
          <p:nvPr>
            <p:ph type="body" idx="1"/>
          </p:nvPr>
        </p:nvSpPr>
        <p:spPr>
          <a:xfrm>
            <a:off x="0" y="1465167"/>
            <a:ext cx="4896900" cy="53212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Clr>
                <a:srgbClr val="FFFFFF"/>
              </a:buClr>
              <a:buSzPts val="2400"/>
              <a:buFont typeface="Palatino Linotype"/>
              <a:buChar char="➢"/>
            </a:pPr>
            <a:r>
              <a:rPr lang="el" sz="2400" dirty="0">
                <a:solidFill>
                  <a:srgbClr val="FFFFFF"/>
                </a:solidFill>
                <a:latin typeface="Palatino Linotype" pitchFamily="18" charset="0"/>
                <a:ea typeface="Palatino Linotype"/>
                <a:cs typeface="Palatino Linotype"/>
                <a:sym typeface="Palatino Linotype"/>
              </a:rPr>
              <a:t>Ancient Nikopolis was a city of Epirus that was founded by the Romans in southwestern Epirus near today’s Preveza. It’s archaeological site is today the largest in ancient Greece</a:t>
            </a:r>
            <a:r>
              <a:rPr lang="el" sz="2400" dirty="0">
                <a:solidFill>
                  <a:srgbClr val="FFFFFF"/>
                </a:solidFill>
                <a:latin typeface="Palatino Linotype"/>
                <a:ea typeface="Palatino Linotype"/>
                <a:cs typeface="Palatino Linotype"/>
                <a:sym typeface="Palatino Linotype"/>
              </a:rPr>
              <a:t>.</a:t>
            </a:r>
            <a:endParaRPr sz="2400">
              <a:solidFill>
                <a:srgbClr val="FFFFFF"/>
              </a:solidFill>
              <a:latin typeface="Palatino Linotype"/>
              <a:ea typeface="Palatino Linotype"/>
              <a:cs typeface="Palatino Linotype"/>
              <a:sym typeface="Palatino Linotype"/>
            </a:endParaRPr>
          </a:p>
          <a:p>
            <a:pPr marL="457200" lvl="0" indent="0" algn="l" rtl="0">
              <a:spcBef>
                <a:spcPts val="1600"/>
              </a:spcBef>
              <a:spcAft>
                <a:spcPts val="1600"/>
              </a:spcAft>
              <a:buNone/>
            </a:pPr>
            <a:endParaRPr sz="2400">
              <a:solidFill>
                <a:srgbClr val="FFFFFF"/>
              </a:solidFill>
            </a:endParaRPr>
          </a:p>
        </p:txBody>
      </p:sp>
      <p:pic>
        <p:nvPicPr>
          <p:cNvPr id="69" name="Google Shape;69;p14"/>
          <p:cNvPicPr preferRelativeResize="0"/>
          <p:nvPr/>
        </p:nvPicPr>
        <p:blipFill>
          <a:blip r:embed="rId3" cstate="print">
            <a:alphaModFix/>
          </a:blip>
          <a:stretch>
            <a:fillRect/>
          </a:stretch>
        </p:blipFill>
        <p:spPr>
          <a:xfrm>
            <a:off x="5239954" y="971035"/>
            <a:ext cx="3537347" cy="2949700"/>
          </a:xfrm>
          <a:prstGeom prst="rect">
            <a:avLst/>
          </a:prstGeom>
          <a:noFill/>
          <a:ln>
            <a:noFill/>
          </a:ln>
        </p:spPr>
      </p:pic>
      <p:pic>
        <p:nvPicPr>
          <p:cNvPr id="6" name="3 - Εικόνα" descr="κατάλογος.png"/>
          <p:cNvPicPr>
            <a:picLocks noChangeAspect="1"/>
          </p:cNvPicPr>
          <p:nvPr/>
        </p:nvPicPr>
        <p:blipFill>
          <a:blip r:embed="rId4"/>
          <a:stretch>
            <a:fillRect/>
          </a:stretch>
        </p:blipFill>
        <p:spPr>
          <a:xfrm>
            <a:off x="7893918" y="1"/>
            <a:ext cx="1250081" cy="357166"/>
          </a:xfrm>
          <a:prstGeom prst="rect">
            <a:avLst/>
          </a:prstGeom>
        </p:spPr>
      </p:pic>
      <p:pic>
        <p:nvPicPr>
          <p:cNvPr id="8" name="7 - Εικόνα" descr="250px-Nomos_Prevezas.png"/>
          <p:cNvPicPr>
            <a:picLocks noChangeAspect="1"/>
          </p:cNvPicPr>
          <p:nvPr/>
        </p:nvPicPr>
        <p:blipFill>
          <a:blip r:embed="rId5"/>
          <a:stretch>
            <a:fillRect/>
          </a:stretch>
        </p:blipFill>
        <p:spPr>
          <a:xfrm>
            <a:off x="5214942" y="4071350"/>
            <a:ext cx="3643338" cy="2604912"/>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Focus">
  <a:themeElements>
    <a:clrScheme name="Focus">
      <a:dk1>
        <a:srgbClr val="1B212C"/>
      </a:dk1>
      <a:lt1>
        <a:srgbClr val="FFFFFF"/>
      </a:lt1>
      <a:dk2>
        <a:srgbClr val="D9D9D9"/>
      </a:dk2>
      <a:lt2>
        <a:srgbClr val="82C7A5"/>
      </a:lt2>
      <a:accent1>
        <a:srgbClr val="0145AC"/>
      </a:accent1>
      <a:accent2>
        <a:srgbClr val="EECE1A"/>
      </a:accent2>
      <a:accent3>
        <a:srgbClr val="4E5567"/>
      </a:accent3>
      <a:accent4>
        <a:srgbClr val="F4D6AD"/>
      </a:accent4>
      <a:accent5>
        <a:srgbClr val="7890CD"/>
      </a:accent5>
      <a:accent6>
        <a:srgbClr val="F15E22"/>
      </a:accent6>
      <a:hlink>
        <a:srgbClr val="7890CD"/>
      </a:hlink>
      <a:folHlink>
        <a:srgbClr val="7890C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arina">
  <a:themeElements>
    <a:clrScheme name="Marina">
      <a:dk1>
        <a:srgbClr val="FFFFFF"/>
      </a:dk1>
      <a:lt1>
        <a:srgbClr val="00517C"/>
      </a:lt1>
      <a:dk2>
        <a:srgbClr val="004065"/>
      </a:dk2>
      <a:lt2>
        <a:srgbClr val="CFD8DC"/>
      </a:lt2>
      <a:accent1>
        <a:srgbClr val="0277BD"/>
      </a:accent1>
      <a:accent2>
        <a:srgbClr val="558B2F"/>
      </a:accent2>
      <a:accent3>
        <a:srgbClr val="009688"/>
      </a:accent3>
      <a:accent4>
        <a:srgbClr val="039BE5"/>
      </a:accent4>
      <a:accent5>
        <a:srgbClr val="8BC34A"/>
      </a:accent5>
      <a:accent6>
        <a:srgbClr val="FFEB38"/>
      </a:accent6>
      <a:hlink>
        <a:srgbClr val="8BC34A"/>
      </a:hlink>
      <a:folHlink>
        <a:srgbClr val="8BC34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91</TotalTime>
  <Words>1286</Words>
  <Application>Microsoft Office PowerPoint</Application>
  <PresentationFormat>Προβολή στην οθόνη (4:3)</PresentationFormat>
  <Paragraphs>94</Paragraphs>
  <Slides>32</Slides>
  <Notes>28</Notes>
  <HiddenSlides>0</HiddenSlides>
  <MMClips>0</MMClips>
  <ScaleCrop>false</ScaleCrop>
  <HeadingPairs>
    <vt:vector size="4" baseType="variant">
      <vt:variant>
        <vt:lpstr>Θέμα</vt:lpstr>
      </vt:variant>
      <vt:variant>
        <vt:i4>3</vt:i4>
      </vt:variant>
      <vt:variant>
        <vt:lpstr>Τίτλοι διαφανειών</vt:lpstr>
      </vt:variant>
      <vt:variant>
        <vt:i4>32</vt:i4>
      </vt:variant>
    </vt:vector>
  </HeadingPairs>
  <TitlesOfParts>
    <vt:vector size="35" baseType="lpstr">
      <vt:lpstr>Slate</vt:lpstr>
      <vt:lpstr>Focus</vt:lpstr>
      <vt:lpstr>Marina</vt:lpstr>
      <vt:lpstr>ORTHODOX CHURCH ARCHITECTURE </vt:lpstr>
      <vt:lpstr>THE THEOLOGICAL PRINCIPLES</vt:lpstr>
      <vt:lpstr>TYPES OF CHURCH DESIGN</vt:lpstr>
      <vt:lpstr>CENTRALLY ORIENTED BUILDINGS</vt:lpstr>
      <vt:lpstr>THE BASILICA CHURCH</vt:lpstr>
      <vt:lpstr>THE BASILICA CHURCH</vt:lpstr>
      <vt:lpstr> THE CRUCIFORM CHURCH</vt:lpstr>
      <vt:lpstr>Early Christian Monuments</vt:lpstr>
      <vt:lpstr>Nikopoli</vt:lpstr>
      <vt:lpstr>          Basilica Of Dometios</vt:lpstr>
      <vt:lpstr>   Basilica B’ of Alcisson </vt:lpstr>
      <vt:lpstr>   Basilica D’ Of Withdrawal</vt:lpstr>
      <vt:lpstr>Mosaics of Basilica D’ of Withdrawal. </vt:lpstr>
      <vt:lpstr>Byzantine Monuments</vt:lpstr>
      <vt:lpstr>The Church of Parigoritissa</vt:lpstr>
      <vt:lpstr>The church of Saint Theodora</vt:lpstr>
      <vt:lpstr>The Church of Saint Basil</vt:lpstr>
      <vt:lpstr>The Virgin Mary of Vlacherna</vt:lpstr>
      <vt:lpstr>Wall Paintings of the Virgin Mary of Vlacherna.</vt:lpstr>
      <vt:lpstr>The Red Church</vt:lpstr>
      <vt:lpstr>The Church of Pantanassa</vt:lpstr>
      <vt:lpstr>The  Virgin Mary of Koronisia</vt:lpstr>
      <vt:lpstr>Modern Monuments</vt:lpstr>
      <vt:lpstr>The birth of Theotokos Church</vt:lpstr>
      <vt:lpstr>The church of Saint Charalampos</vt:lpstr>
      <vt:lpstr>Διαφάνεια 26</vt:lpstr>
      <vt:lpstr>The church of Saint Athanasios</vt:lpstr>
      <vt:lpstr>The interior of Saint Athanasios church.</vt:lpstr>
      <vt:lpstr>The church of Saint Vissarion</vt:lpstr>
      <vt:lpstr>Monastery of Preveza.</vt:lpstr>
      <vt:lpstr>The Monastery of Saint Dimitrios</vt:lpstr>
      <vt:lpstr>History of Zaloggo.</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PHYSICS LAB</dc:creator>
  <cp:lastModifiedBy>PHYSICS LAB</cp:lastModifiedBy>
  <cp:revision>12</cp:revision>
  <dcterms:created xsi:type="dcterms:W3CDTF">2019-11-28T08:40:22Z</dcterms:created>
  <dcterms:modified xsi:type="dcterms:W3CDTF">2019-11-29T09:01:25Z</dcterms:modified>
</cp:coreProperties>
</file>