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8"/>
  </p:notesMasterIdLst>
  <p:sldIdLst>
    <p:sldId id="256" r:id="rId2"/>
    <p:sldId id="352" r:id="rId3"/>
    <p:sldId id="386" r:id="rId4"/>
    <p:sldId id="408" r:id="rId5"/>
    <p:sldId id="411" r:id="rId6"/>
    <p:sldId id="409" r:id="rId7"/>
    <p:sldId id="387" r:id="rId8"/>
    <p:sldId id="407" r:id="rId9"/>
    <p:sldId id="412" r:id="rId10"/>
    <p:sldId id="410" r:id="rId11"/>
    <p:sldId id="402" r:id="rId12"/>
    <p:sldId id="388" r:id="rId13"/>
    <p:sldId id="400" r:id="rId14"/>
    <p:sldId id="397" r:id="rId15"/>
    <p:sldId id="399" r:id="rId16"/>
    <p:sldId id="396" r:id="rId17"/>
    <p:sldId id="405" r:id="rId18"/>
    <p:sldId id="404" r:id="rId19"/>
    <p:sldId id="406" r:id="rId20"/>
    <p:sldId id="390" r:id="rId21"/>
    <p:sldId id="391" r:id="rId22"/>
    <p:sldId id="393" r:id="rId23"/>
    <p:sldId id="392" r:id="rId24"/>
    <p:sldId id="394" r:id="rId25"/>
    <p:sldId id="395" r:id="rId26"/>
    <p:sldId id="345" r:id="rId2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FF00"/>
    <a:srgbClr val="FF0000"/>
    <a:srgbClr val="FF6600"/>
    <a:srgbClr val="FFFF66"/>
    <a:srgbClr val="8A8B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A45B70-95E1-425D-9B20-3B585A7CC975}" type="datetimeFigureOut">
              <a:rPr lang="el-GR" smtClean="0"/>
              <a:pPr/>
              <a:t>12/9/2021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42478-9ED5-49DA-ADFB-6B6559FFDC9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3 - Ορθογώνιο τρίγωνο"/>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15 - Ομάδα"/>
          <p:cNvGrpSpPr>
            <a:grpSpLocks/>
          </p:cNvGrpSpPr>
          <p:nvPr/>
        </p:nvGrpSpPr>
        <p:grpSpPr bwMode="auto">
          <a:xfrm>
            <a:off x="-3175" y="4953000"/>
            <a:ext cx="9147175" cy="1911350"/>
            <a:chOff x="-3765" y="4832896"/>
            <a:chExt cx="9147765" cy="2032192"/>
          </a:xfrm>
        </p:grpSpPr>
        <p:sp>
          <p:nvSpPr>
            <p:cNvPr id="6" name="5 - Ελεύθερη σχεδίαση"/>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6 - Ελεύθερη σχεδίαση"/>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7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9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 Τίτλος"/>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11" name="29 - Θέση ημερομηνίας"/>
          <p:cNvSpPr>
            <a:spLocks noGrp="1"/>
          </p:cNvSpPr>
          <p:nvPr>
            <p:ph type="dt" sz="half" idx="10"/>
          </p:nvPr>
        </p:nvSpPr>
        <p:spPr/>
        <p:txBody>
          <a:bodyPr/>
          <a:lstStyle>
            <a:lvl1pPr>
              <a:defRPr smtClean="0">
                <a:solidFill>
                  <a:srgbClr val="FFFFFF"/>
                </a:solidFill>
              </a:defRPr>
            </a:lvl1pPr>
            <a:extLst/>
          </a:lstStyle>
          <a:p>
            <a:pPr>
              <a:defRPr/>
            </a:pPr>
            <a:fld id="{239C281A-0455-47A3-8C04-2C7631200841}" type="datetimeFigureOut">
              <a:rPr lang="el-GR"/>
              <a:pPr>
                <a:defRPr/>
              </a:pPr>
              <a:t>12/9/2021</a:t>
            </a:fld>
            <a:endParaRPr lang="el-GR" dirty="0"/>
          </a:p>
        </p:txBody>
      </p:sp>
      <p:sp>
        <p:nvSpPr>
          <p:cNvPr id="12" name="18 - Θέση υποσέλιδου"/>
          <p:cNvSpPr>
            <a:spLocks noGrp="1"/>
          </p:cNvSpPr>
          <p:nvPr>
            <p:ph type="ftr" sz="quarter" idx="11"/>
          </p:nvPr>
        </p:nvSpPr>
        <p:spPr/>
        <p:txBody>
          <a:bodyPr/>
          <a:lstStyle>
            <a:lvl1pPr>
              <a:defRPr>
                <a:solidFill>
                  <a:schemeClr val="accent1">
                    <a:tint val="20000"/>
                  </a:schemeClr>
                </a:solidFill>
              </a:defRPr>
            </a:lvl1pPr>
            <a:extLst/>
          </a:lstStyle>
          <a:p>
            <a:pPr>
              <a:defRPr/>
            </a:pPr>
            <a:endParaRPr lang="el-GR" dirty="0"/>
          </a:p>
        </p:txBody>
      </p:sp>
      <p:sp>
        <p:nvSpPr>
          <p:cNvPr id="13" name="26 - Θέση αριθμού διαφάνειας"/>
          <p:cNvSpPr>
            <a:spLocks noGrp="1"/>
          </p:cNvSpPr>
          <p:nvPr>
            <p:ph type="sldNum" sz="quarter" idx="12"/>
          </p:nvPr>
        </p:nvSpPr>
        <p:spPr/>
        <p:txBody>
          <a:bodyPr/>
          <a:lstStyle>
            <a:lvl1pPr>
              <a:defRPr smtClean="0">
                <a:solidFill>
                  <a:srgbClr val="FFFFFF"/>
                </a:solidFill>
              </a:defRPr>
            </a:lvl1pPr>
            <a:extLst/>
          </a:lstStyle>
          <a:p>
            <a:pPr>
              <a:defRPr/>
            </a:pPr>
            <a:fld id="{633C96C0-65AA-4794-BFEA-E0BD2C8DC9AC}"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6A10EF94-46CA-426C-BEC8-6E909E69EB47}" type="datetimeFigureOut">
              <a:rPr lang="el-GR"/>
              <a:pPr>
                <a:defRPr/>
              </a:pPr>
              <a:t>12/9/2021</a:t>
            </a:fld>
            <a:endParaRPr lang="el-GR" dirty="0"/>
          </a:p>
        </p:txBody>
      </p:sp>
      <p:sp>
        <p:nvSpPr>
          <p:cNvPr id="5" name="21 - Θέση υποσέλιδου"/>
          <p:cNvSpPr>
            <a:spLocks noGrp="1"/>
          </p:cNvSpPr>
          <p:nvPr>
            <p:ph type="ftr" sz="quarter" idx="11"/>
          </p:nvPr>
        </p:nvSpPr>
        <p:spPr/>
        <p:txBody>
          <a:bodyPr/>
          <a:lstStyle>
            <a:lvl1pPr>
              <a:defRPr/>
            </a:lvl1pPr>
          </a:lstStyle>
          <a:p>
            <a:pPr>
              <a:defRPr/>
            </a:pPr>
            <a:endParaRPr lang="el-GR" dirty="0"/>
          </a:p>
        </p:txBody>
      </p:sp>
      <p:sp>
        <p:nvSpPr>
          <p:cNvPr id="6" name="17 - Θέση αριθμού διαφάνειας"/>
          <p:cNvSpPr>
            <a:spLocks noGrp="1"/>
          </p:cNvSpPr>
          <p:nvPr>
            <p:ph type="sldNum" sz="quarter" idx="12"/>
          </p:nvPr>
        </p:nvSpPr>
        <p:spPr/>
        <p:txBody>
          <a:bodyPr/>
          <a:lstStyle>
            <a:lvl1pPr>
              <a:defRPr/>
            </a:lvl1pPr>
          </a:lstStyle>
          <a:p>
            <a:pPr>
              <a:defRPr/>
            </a:pPr>
            <a:fld id="{87B676CD-7222-44A0-9A30-1E5F66424621}"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324DBF2E-AE1F-4061-8313-8425D7E79DFC}" type="datetimeFigureOut">
              <a:rPr lang="el-GR"/>
              <a:pPr>
                <a:defRPr/>
              </a:pPr>
              <a:t>12/9/2021</a:t>
            </a:fld>
            <a:endParaRPr lang="el-GR" dirty="0"/>
          </a:p>
        </p:txBody>
      </p:sp>
      <p:sp>
        <p:nvSpPr>
          <p:cNvPr id="5" name="21 - Θέση υποσέλιδου"/>
          <p:cNvSpPr>
            <a:spLocks noGrp="1"/>
          </p:cNvSpPr>
          <p:nvPr>
            <p:ph type="ftr" sz="quarter" idx="11"/>
          </p:nvPr>
        </p:nvSpPr>
        <p:spPr/>
        <p:txBody>
          <a:bodyPr/>
          <a:lstStyle>
            <a:lvl1pPr>
              <a:defRPr/>
            </a:lvl1pPr>
          </a:lstStyle>
          <a:p>
            <a:pPr>
              <a:defRPr/>
            </a:pPr>
            <a:endParaRPr lang="el-GR" dirty="0"/>
          </a:p>
        </p:txBody>
      </p:sp>
      <p:sp>
        <p:nvSpPr>
          <p:cNvPr id="6" name="17 - Θέση αριθμού διαφάνειας"/>
          <p:cNvSpPr>
            <a:spLocks noGrp="1"/>
          </p:cNvSpPr>
          <p:nvPr>
            <p:ph type="sldNum" sz="quarter" idx="12"/>
          </p:nvPr>
        </p:nvSpPr>
        <p:spPr/>
        <p:txBody>
          <a:bodyPr/>
          <a:lstStyle>
            <a:lvl1pPr>
              <a:defRPr/>
            </a:lvl1pPr>
          </a:lstStyle>
          <a:p>
            <a:pPr>
              <a:defRPr/>
            </a:pPr>
            <a:fld id="{D241C468-942A-4CB0-B3E1-CDD58B5F89BC}"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Τίτλος"/>
          <p:cNvSpPr>
            <a:spLocks noGrp="1"/>
          </p:cNvSpPr>
          <p:nvPr>
            <p:ph type="title"/>
          </p:nvPr>
        </p:nvSpPr>
        <p:spPr/>
        <p:txBody>
          <a:bodyPr rtlCol="0"/>
          <a:lstStyle>
            <a:extLst/>
          </a:lstStyle>
          <a:p>
            <a:r>
              <a:rPr lang="el-GR" smtClean="0"/>
              <a:t>Kλικ για επεξεργασία του τίτλου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D9239128-8C7F-452E-9784-1AE4172B6651}" type="datetimeFigureOut">
              <a:rPr lang="el-GR"/>
              <a:pPr>
                <a:defRPr/>
              </a:pPr>
              <a:t>12/9/2021</a:t>
            </a:fld>
            <a:endParaRPr lang="el-GR" dirty="0"/>
          </a:p>
        </p:txBody>
      </p:sp>
      <p:sp>
        <p:nvSpPr>
          <p:cNvPr id="5" name="21 - Θέση υποσέλιδου"/>
          <p:cNvSpPr>
            <a:spLocks noGrp="1"/>
          </p:cNvSpPr>
          <p:nvPr>
            <p:ph type="ftr" sz="quarter" idx="11"/>
          </p:nvPr>
        </p:nvSpPr>
        <p:spPr/>
        <p:txBody>
          <a:bodyPr/>
          <a:lstStyle>
            <a:lvl1pPr>
              <a:defRPr/>
            </a:lvl1pPr>
          </a:lstStyle>
          <a:p>
            <a:pPr>
              <a:defRPr/>
            </a:pPr>
            <a:endParaRPr lang="el-GR" dirty="0"/>
          </a:p>
        </p:txBody>
      </p:sp>
      <p:sp>
        <p:nvSpPr>
          <p:cNvPr id="6" name="17 - Θέση αριθμού διαφάνειας"/>
          <p:cNvSpPr>
            <a:spLocks noGrp="1"/>
          </p:cNvSpPr>
          <p:nvPr>
            <p:ph type="sldNum" sz="quarter" idx="12"/>
          </p:nvPr>
        </p:nvSpPr>
        <p:spPr/>
        <p:txBody>
          <a:bodyPr/>
          <a:lstStyle>
            <a:lvl1pPr>
              <a:defRPr/>
            </a:lvl1pPr>
          </a:lstStyle>
          <a:p>
            <a:pPr>
              <a:defRPr/>
            </a:pPr>
            <a:fld id="{62EFB87E-1300-4D52-99FD-77C675654BED}"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Διάσημα"/>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4 - Διάσημα"/>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1 - Τίτλος"/>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6" name="3 - Θέση ημερομηνίας"/>
          <p:cNvSpPr>
            <a:spLocks noGrp="1"/>
          </p:cNvSpPr>
          <p:nvPr>
            <p:ph type="dt" sz="half" idx="10"/>
          </p:nvPr>
        </p:nvSpPr>
        <p:spPr/>
        <p:txBody>
          <a:bodyPr/>
          <a:lstStyle>
            <a:lvl1pPr>
              <a:defRPr/>
            </a:lvl1pPr>
            <a:extLst/>
          </a:lstStyle>
          <a:p>
            <a:pPr>
              <a:defRPr/>
            </a:pPr>
            <a:fld id="{ADA93FB3-5949-4447-89CF-EA0D145CFED2}" type="datetimeFigureOut">
              <a:rPr lang="el-GR"/>
              <a:pPr>
                <a:defRPr/>
              </a:pPr>
              <a:t>12/9/2021</a:t>
            </a:fld>
            <a:endParaRPr lang="el-GR" dirty="0"/>
          </a:p>
        </p:txBody>
      </p:sp>
      <p:sp>
        <p:nvSpPr>
          <p:cNvPr id="7" name="4 - Θέση υποσέλιδου"/>
          <p:cNvSpPr>
            <a:spLocks noGrp="1"/>
          </p:cNvSpPr>
          <p:nvPr>
            <p:ph type="ftr" sz="quarter" idx="11"/>
          </p:nvPr>
        </p:nvSpPr>
        <p:spPr/>
        <p:txBody>
          <a:bodyPr/>
          <a:lstStyle>
            <a:lvl1pPr>
              <a:defRPr/>
            </a:lvl1pPr>
            <a:extLst/>
          </a:lstStyle>
          <a:p>
            <a:pPr>
              <a:defRPr/>
            </a:pPr>
            <a:endParaRPr lang="el-GR" dirty="0"/>
          </a:p>
        </p:txBody>
      </p:sp>
      <p:sp>
        <p:nvSpPr>
          <p:cNvPr id="8" name="5 - Θέση αριθμού διαφάνειας"/>
          <p:cNvSpPr>
            <a:spLocks noGrp="1"/>
          </p:cNvSpPr>
          <p:nvPr>
            <p:ph type="sldNum" sz="quarter" idx="12"/>
          </p:nvPr>
        </p:nvSpPr>
        <p:spPr/>
        <p:txBody>
          <a:bodyPr/>
          <a:lstStyle>
            <a:lvl1pPr>
              <a:defRPr/>
            </a:lvl1pPr>
            <a:extLst/>
          </a:lstStyle>
          <a:p>
            <a:pPr>
              <a:defRPr/>
            </a:pPr>
            <a:fld id="{45809581-2AA8-425A-BF8D-F8DDD950EBA7}"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7 - Τίτλος"/>
          <p:cNvSpPr>
            <a:spLocks noGrp="1"/>
          </p:cNvSpPr>
          <p:nvPr>
            <p:ph type="title"/>
          </p:nvPr>
        </p:nvSpPr>
        <p:spPr/>
        <p:txBody>
          <a:bodyPr rtlCol="0"/>
          <a:lstStyle>
            <a:extLst/>
          </a:lstStyle>
          <a:p>
            <a:r>
              <a:rPr lang="el-GR" smtClean="0"/>
              <a:t>Kλικ για επεξεργασία του τίτλου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4DF6673B-9C5A-4453-B940-86634EB5E04F}" type="datetimeFigureOut">
              <a:rPr lang="el-GR"/>
              <a:pPr>
                <a:defRPr/>
              </a:pPr>
              <a:t>12/9/2021</a:t>
            </a:fld>
            <a:endParaRPr lang="el-GR" dirty="0"/>
          </a:p>
        </p:txBody>
      </p:sp>
      <p:sp>
        <p:nvSpPr>
          <p:cNvPr id="6" name="21 - Θέση υποσέλιδου"/>
          <p:cNvSpPr>
            <a:spLocks noGrp="1"/>
          </p:cNvSpPr>
          <p:nvPr>
            <p:ph type="ftr" sz="quarter" idx="11"/>
          </p:nvPr>
        </p:nvSpPr>
        <p:spPr/>
        <p:txBody>
          <a:bodyPr/>
          <a:lstStyle>
            <a:lvl1pPr>
              <a:defRPr/>
            </a:lvl1pPr>
          </a:lstStyle>
          <a:p>
            <a:pPr>
              <a:defRPr/>
            </a:pPr>
            <a:endParaRPr lang="el-GR" dirty="0"/>
          </a:p>
        </p:txBody>
      </p:sp>
      <p:sp>
        <p:nvSpPr>
          <p:cNvPr id="7" name="17 - Θέση αριθμού διαφάνειας"/>
          <p:cNvSpPr>
            <a:spLocks noGrp="1"/>
          </p:cNvSpPr>
          <p:nvPr>
            <p:ph type="sldNum" sz="quarter" idx="12"/>
          </p:nvPr>
        </p:nvSpPr>
        <p:spPr/>
        <p:txBody>
          <a:bodyPr/>
          <a:lstStyle>
            <a:lvl1pPr>
              <a:defRPr/>
            </a:lvl1pPr>
          </a:lstStyle>
          <a:p>
            <a:pPr>
              <a:defRPr/>
            </a:pPr>
            <a:fld id="{86D0BD89-CA4C-421F-8852-D7FDE8585DE0}"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lstStyle>
            <a:lvl1pPr>
              <a:defRPr/>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lvl1pPr>
              <a:defRPr/>
            </a:lvl1pPr>
            <a:extLst/>
          </a:lstStyle>
          <a:p>
            <a:pPr>
              <a:defRPr/>
            </a:pPr>
            <a:fld id="{E01A453A-B724-4CFF-A1AA-8C40B58A5004}" type="datetimeFigureOut">
              <a:rPr lang="el-GR"/>
              <a:pPr>
                <a:defRPr/>
              </a:pPr>
              <a:t>12/9/2021</a:t>
            </a:fld>
            <a:endParaRPr lang="el-GR" dirty="0"/>
          </a:p>
        </p:txBody>
      </p:sp>
      <p:sp>
        <p:nvSpPr>
          <p:cNvPr id="8" name="7 - Θέση υποσέλιδου"/>
          <p:cNvSpPr>
            <a:spLocks noGrp="1"/>
          </p:cNvSpPr>
          <p:nvPr>
            <p:ph type="ftr" sz="quarter" idx="11"/>
          </p:nvPr>
        </p:nvSpPr>
        <p:spPr/>
        <p:txBody>
          <a:bodyPr/>
          <a:lstStyle>
            <a:lvl1pPr>
              <a:defRPr/>
            </a:lvl1pPr>
            <a:extLst/>
          </a:lstStyle>
          <a:p>
            <a:pPr>
              <a:defRPr/>
            </a:pPr>
            <a:endParaRPr lang="el-GR" dirty="0"/>
          </a:p>
        </p:txBody>
      </p:sp>
      <p:sp>
        <p:nvSpPr>
          <p:cNvPr id="9" name="8 - Θέση αριθμού διαφάνειας"/>
          <p:cNvSpPr>
            <a:spLocks noGrp="1"/>
          </p:cNvSpPr>
          <p:nvPr>
            <p:ph type="sldNum" sz="quarter" idx="12"/>
          </p:nvPr>
        </p:nvSpPr>
        <p:spPr/>
        <p:txBody>
          <a:bodyPr/>
          <a:lstStyle>
            <a:lvl1pPr>
              <a:defRPr/>
            </a:lvl1pPr>
            <a:extLst/>
          </a:lstStyle>
          <a:p>
            <a:pPr>
              <a:defRPr/>
            </a:pPr>
            <a:fld id="{8447C61C-D92D-435D-8586-735A932D9E70}"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rtlCol="0"/>
          <a:lstStyle>
            <a:extLst/>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763FA388-C033-4568-AD46-00E198A5F1CA}" type="datetimeFigureOut">
              <a:rPr lang="el-GR"/>
              <a:pPr>
                <a:defRPr/>
              </a:pPr>
              <a:t>12/9/2021</a:t>
            </a:fld>
            <a:endParaRPr lang="el-GR" dirty="0"/>
          </a:p>
        </p:txBody>
      </p:sp>
      <p:sp>
        <p:nvSpPr>
          <p:cNvPr id="4" name="21 - Θέση υποσέλιδου"/>
          <p:cNvSpPr>
            <a:spLocks noGrp="1"/>
          </p:cNvSpPr>
          <p:nvPr>
            <p:ph type="ftr" sz="quarter" idx="11"/>
          </p:nvPr>
        </p:nvSpPr>
        <p:spPr/>
        <p:txBody>
          <a:bodyPr/>
          <a:lstStyle>
            <a:lvl1pPr>
              <a:defRPr/>
            </a:lvl1pPr>
          </a:lstStyle>
          <a:p>
            <a:pPr>
              <a:defRPr/>
            </a:pPr>
            <a:endParaRPr lang="el-GR" dirty="0"/>
          </a:p>
        </p:txBody>
      </p:sp>
      <p:sp>
        <p:nvSpPr>
          <p:cNvPr id="5" name="17 - Θέση αριθμού διαφάνειας"/>
          <p:cNvSpPr>
            <a:spLocks noGrp="1"/>
          </p:cNvSpPr>
          <p:nvPr>
            <p:ph type="sldNum" sz="quarter" idx="12"/>
          </p:nvPr>
        </p:nvSpPr>
        <p:spPr/>
        <p:txBody>
          <a:bodyPr/>
          <a:lstStyle>
            <a:lvl1pPr>
              <a:defRPr/>
            </a:lvl1pPr>
          </a:lstStyle>
          <a:p>
            <a:pPr>
              <a:defRPr/>
            </a:pPr>
            <a:fld id="{82BD2680-814A-4D1E-BBDE-C18533E44154}"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A9BE8B0C-3755-45F5-B946-C6D1C1BA8785}" type="datetimeFigureOut">
              <a:rPr lang="el-GR"/>
              <a:pPr>
                <a:defRPr/>
              </a:pPr>
              <a:t>12/9/2021</a:t>
            </a:fld>
            <a:endParaRPr lang="el-GR" dirty="0"/>
          </a:p>
        </p:txBody>
      </p:sp>
      <p:sp>
        <p:nvSpPr>
          <p:cNvPr id="3" name="21 - Θέση υποσέλιδου"/>
          <p:cNvSpPr>
            <a:spLocks noGrp="1"/>
          </p:cNvSpPr>
          <p:nvPr>
            <p:ph type="ftr" sz="quarter" idx="11"/>
          </p:nvPr>
        </p:nvSpPr>
        <p:spPr/>
        <p:txBody>
          <a:bodyPr/>
          <a:lstStyle>
            <a:lvl1pPr>
              <a:defRPr/>
            </a:lvl1pPr>
          </a:lstStyle>
          <a:p>
            <a:pPr>
              <a:defRPr/>
            </a:pPr>
            <a:endParaRPr lang="el-GR" dirty="0"/>
          </a:p>
        </p:txBody>
      </p:sp>
      <p:sp>
        <p:nvSpPr>
          <p:cNvPr id="4" name="17 - Θέση αριθμού διαφάνειας"/>
          <p:cNvSpPr>
            <a:spLocks noGrp="1"/>
          </p:cNvSpPr>
          <p:nvPr>
            <p:ph type="sldNum" sz="quarter" idx="12"/>
          </p:nvPr>
        </p:nvSpPr>
        <p:spPr/>
        <p:txBody>
          <a:bodyPr/>
          <a:lstStyle>
            <a:lvl1pPr>
              <a:defRPr/>
            </a:lvl1pPr>
          </a:lstStyle>
          <a:p>
            <a:pPr>
              <a:defRPr/>
            </a:pPr>
            <a:fld id="{BA4F8384-7FA9-447D-B1BE-A28CEAA90420}"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lvl1pPr>
              <a:defRPr/>
            </a:lvl1pPr>
            <a:extLst/>
          </a:lstStyle>
          <a:p>
            <a:pPr>
              <a:defRPr/>
            </a:pPr>
            <a:fld id="{17866F1C-6757-4694-96D0-EB0F4EF84E5B}" type="datetimeFigureOut">
              <a:rPr lang="el-GR"/>
              <a:pPr>
                <a:defRPr/>
              </a:pPr>
              <a:t>12/9/2021</a:t>
            </a:fld>
            <a:endParaRPr lang="el-GR" dirty="0"/>
          </a:p>
        </p:txBody>
      </p:sp>
      <p:sp>
        <p:nvSpPr>
          <p:cNvPr id="6" name="5 - Θέση υποσέλιδου"/>
          <p:cNvSpPr>
            <a:spLocks noGrp="1"/>
          </p:cNvSpPr>
          <p:nvPr>
            <p:ph type="ftr" sz="quarter" idx="11"/>
          </p:nvPr>
        </p:nvSpPr>
        <p:spPr/>
        <p:txBody>
          <a:bodyPr/>
          <a:lstStyle>
            <a:lvl1pPr>
              <a:defRPr/>
            </a:lvl1pPr>
            <a:extLst/>
          </a:lstStyle>
          <a:p>
            <a:pPr>
              <a:defRPr/>
            </a:pPr>
            <a:endParaRPr lang="el-GR" dirty="0"/>
          </a:p>
        </p:txBody>
      </p:sp>
      <p:sp>
        <p:nvSpPr>
          <p:cNvPr id="7" name="6 - Θέση αριθμού διαφάνειας"/>
          <p:cNvSpPr>
            <a:spLocks noGrp="1"/>
          </p:cNvSpPr>
          <p:nvPr>
            <p:ph type="sldNum" sz="quarter" idx="12"/>
          </p:nvPr>
        </p:nvSpPr>
        <p:spPr/>
        <p:txBody>
          <a:bodyPr/>
          <a:lstStyle>
            <a:lvl1pPr>
              <a:defRPr/>
            </a:lvl1pPr>
            <a:extLst/>
          </a:lstStyle>
          <a:p>
            <a:pPr>
              <a:defRPr/>
            </a:pPr>
            <a:fld id="{A08CC3EC-F500-414C-8223-14913B30FB7F}"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Ελεύθερη σχεδίαση"/>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5 - Ελεύθερη σχεδίαση"/>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6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7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Διάσημα"/>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9 - Διάσημα"/>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3 - Θέση κειμένου"/>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l-GR" noProof="0" dirty="0" smtClean="0"/>
              <a:t>Κάντε κλικ στο εικονίδιο για να προσθέσετε μια εικόνα</a:t>
            </a:r>
            <a:endParaRPr lang="en-US" noProof="0" dirty="0"/>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l-GR" smtClean="0"/>
              <a:t>Kλικ για επεξεργασία του τίτλου</a:t>
            </a:r>
            <a:endParaRPr lang="en-US"/>
          </a:p>
        </p:txBody>
      </p:sp>
      <p:sp>
        <p:nvSpPr>
          <p:cNvPr id="11" name="4 - Θέση ημερομηνίας"/>
          <p:cNvSpPr>
            <a:spLocks noGrp="1"/>
          </p:cNvSpPr>
          <p:nvPr>
            <p:ph type="dt" sz="half" idx="10"/>
          </p:nvPr>
        </p:nvSpPr>
        <p:spPr/>
        <p:txBody>
          <a:bodyPr/>
          <a:lstStyle>
            <a:lvl1pPr>
              <a:defRPr smtClean="0">
                <a:solidFill>
                  <a:schemeClr val="tx1"/>
                </a:solidFill>
              </a:defRPr>
            </a:lvl1pPr>
            <a:extLst/>
          </a:lstStyle>
          <a:p>
            <a:pPr>
              <a:defRPr/>
            </a:pPr>
            <a:fld id="{EBCB4B2B-519C-405F-9ACC-52AEC8CE72B3}" type="datetimeFigureOut">
              <a:rPr lang="el-GR"/>
              <a:pPr>
                <a:defRPr/>
              </a:pPr>
              <a:t>12/9/2021</a:t>
            </a:fld>
            <a:endParaRPr lang="el-GR" dirty="0"/>
          </a:p>
        </p:txBody>
      </p:sp>
      <p:sp>
        <p:nvSpPr>
          <p:cNvPr id="12" name="5 - Θέση υποσέλιδου"/>
          <p:cNvSpPr>
            <a:spLocks noGrp="1"/>
          </p:cNvSpPr>
          <p:nvPr>
            <p:ph type="ftr" sz="quarter" idx="11"/>
          </p:nvPr>
        </p:nvSpPr>
        <p:spPr/>
        <p:txBody>
          <a:bodyPr/>
          <a:lstStyle>
            <a:lvl1pPr>
              <a:defRPr>
                <a:solidFill>
                  <a:schemeClr val="tx1"/>
                </a:solidFill>
              </a:defRPr>
            </a:lvl1pPr>
            <a:extLst/>
          </a:lstStyle>
          <a:p>
            <a:pPr>
              <a:defRPr/>
            </a:pPr>
            <a:endParaRPr lang="el-GR" dirty="0"/>
          </a:p>
        </p:txBody>
      </p:sp>
      <p:sp>
        <p:nvSpPr>
          <p:cNvPr id="13" name="6 - Θέση αριθμού διαφάνειας"/>
          <p:cNvSpPr>
            <a:spLocks noGrp="1"/>
          </p:cNvSpPr>
          <p:nvPr>
            <p:ph type="sldNum" sz="quarter" idx="12"/>
          </p:nvPr>
        </p:nvSpPr>
        <p:spPr/>
        <p:txBody>
          <a:bodyPr/>
          <a:lstStyle>
            <a:lvl1pPr>
              <a:defRPr smtClean="0">
                <a:solidFill>
                  <a:schemeClr val="tx1"/>
                </a:solidFill>
              </a:defRPr>
            </a:lvl1pPr>
            <a:extLst/>
          </a:lstStyle>
          <a:p>
            <a:pPr>
              <a:defRPr/>
            </a:pPr>
            <a:fld id="{15392DE4-C914-4ED6-ABA3-2010A967B58D}"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11 - Ελεύθερη σχεδίαση"/>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l-GR" smtClean="0"/>
              <a:t>Kλικ για επεξεργασία του τίτλου</a:t>
            </a:r>
            <a:endParaRPr lang="en-US"/>
          </a:p>
        </p:txBody>
      </p:sp>
      <p:sp>
        <p:nvSpPr>
          <p:cNvPr id="1033" name="29 - Θέση κειμένου"/>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B78280CE-19C5-41FF-BBEB-A0E46C40506C}" type="datetimeFigureOut">
              <a:rPr lang="el-GR"/>
              <a:pPr>
                <a:defRPr/>
              </a:pPr>
              <a:t>12/9/2021</a:t>
            </a:fld>
            <a:endParaRPr lang="el-GR" dirty="0"/>
          </a:p>
        </p:txBody>
      </p:sp>
      <p:sp>
        <p:nvSpPr>
          <p:cNvPr id="22" name="21 - Θέση υποσέλιδου"/>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l-GR" dirty="0"/>
          </a:p>
        </p:txBody>
      </p:sp>
      <p:sp>
        <p:nvSpPr>
          <p:cNvPr id="18" name="17 - Θέση αριθμού διαφάνειας"/>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77411ABA-D4CB-4094-B7F7-1AD1216C2837}"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839" r:id="rId1"/>
    <p:sldLayoutId id="2147483833" r:id="rId2"/>
    <p:sldLayoutId id="2147483840" r:id="rId3"/>
    <p:sldLayoutId id="2147483834" r:id="rId4"/>
    <p:sldLayoutId id="2147483841" r:id="rId5"/>
    <p:sldLayoutId id="2147483835" r:id="rId6"/>
    <p:sldLayoutId id="2147483836" r:id="rId7"/>
    <p:sldLayoutId id="2147483842" r:id="rId8"/>
    <p:sldLayoutId id="2147483843" r:id="rId9"/>
    <p:sldLayoutId id="2147483837" r:id="rId10"/>
    <p:sldLayoutId id="2147483838"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75656" y="4149080"/>
            <a:ext cx="6137210" cy="1071570"/>
          </a:xfrm>
        </p:spPr>
        <p:txBody>
          <a:bodyPr>
            <a:normAutofit fontScale="90000"/>
          </a:bodyPr>
          <a:lstStyle/>
          <a:p>
            <a:pPr algn="ctr" fontAlgn="auto">
              <a:spcAft>
                <a:spcPts val="0"/>
              </a:spcAft>
              <a:defRPr/>
            </a:pPr>
            <a:r>
              <a:rPr lang="el-GR" dirty="0" smtClean="0"/>
              <a:t/>
            </a:r>
            <a:br>
              <a:rPr lang="el-GR" dirty="0" smtClean="0"/>
            </a:br>
            <a:r>
              <a:rPr lang="el-GR" dirty="0" smtClean="0"/>
              <a:t/>
            </a:r>
            <a:br>
              <a:rPr lang="el-GR" dirty="0" smtClean="0"/>
            </a:br>
            <a:r>
              <a:rPr lang="el-GR" dirty="0" smtClean="0"/>
              <a:t/>
            </a:r>
            <a:br>
              <a:rPr lang="el-GR" dirty="0" smtClean="0"/>
            </a:br>
            <a:r>
              <a:rPr lang="el-GR" dirty="0" smtClean="0">
                <a:solidFill>
                  <a:srgbClr val="C00000"/>
                </a:solidFill>
                <a:latin typeface="Arial" pitchFamily="34" charset="0"/>
                <a:cs typeface="Arial" pitchFamily="34" charset="0"/>
              </a:rPr>
              <a:t/>
            </a:r>
            <a:br>
              <a:rPr lang="el-GR" dirty="0" smtClean="0">
                <a:solidFill>
                  <a:srgbClr val="C00000"/>
                </a:solidFill>
                <a:latin typeface="Arial" pitchFamily="34" charset="0"/>
                <a:cs typeface="Arial" pitchFamily="34" charset="0"/>
              </a:rPr>
            </a:br>
            <a:r>
              <a:rPr lang="el-GR" sz="1050" dirty="0" smtClean="0">
                <a:solidFill>
                  <a:srgbClr val="C00000"/>
                </a:solidFill>
                <a:latin typeface="Arial" pitchFamily="34" charset="0"/>
                <a:cs typeface="Arial" pitchFamily="34" charset="0"/>
              </a:rPr>
              <a:t/>
            </a:r>
            <a:br>
              <a:rPr lang="el-GR" sz="1050" dirty="0" smtClean="0">
                <a:solidFill>
                  <a:srgbClr val="C00000"/>
                </a:solidFill>
                <a:latin typeface="Arial" pitchFamily="34" charset="0"/>
                <a:cs typeface="Arial" pitchFamily="34" charset="0"/>
              </a:rPr>
            </a:br>
            <a:r>
              <a:rPr lang="el-GR" sz="1100" dirty="0" smtClean="0">
                <a:solidFill>
                  <a:srgbClr val="C00000"/>
                </a:solidFill>
                <a:latin typeface="Arial" pitchFamily="34" charset="0"/>
                <a:cs typeface="Arial" pitchFamily="34" charset="0"/>
              </a:rPr>
              <a:t/>
            </a:r>
            <a:br>
              <a:rPr lang="el-GR" sz="1100" dirty="0" smtClean="0">
                <a:solidFill>
                  <a:srgbClr val="C00000"/>
                </a:solidFill>
                <a:latin typeface="Arial" pitchFamily="34" charset="0"/>
                <a:cs typeface="Arial" pitchFamily="34" charset="0"/>
              </a:rPr>
            </a:br>
            <a:r>
              <a:rPr lang="en-US" sz="3100" dirty="0" err="1" smtClean="0">
                <a:solidFill>
                  <a:schemeClr val="tx1"/>
                </a:solidFill>
                <a:latin typeface="Arial" pitchFamily="34" charset="0"/>
                <a:cs typeface="Arial" pitchFamily="34" charset="0"/>
              </a:rPr>
              <a:t>Gymnasio</a:t>
            </a:r>
            <a:r>
              <a:rPr lang="en-US" sz="3100" dirty="0" smtClean="0">
                <a:solidFill>
                  <a:schemeClr val="tx1"/>
                </a:solidFill>
                <a:latin typeface="Arial" pitchFamily="34" charset="0"/>
                <a:cs typeface="Arial" pitchFamily="34" charset="0"/>
              </a:rPr>
              <a:t> </a:t>
            </a:r>
            <a:r>
              <a:rPr lang="en-US" sz="3100" dirty="0" err="1" smtClean="0">
                <a:solidFill>
                  <a:schemeClr val="tx1"/>
                </a:solidFill>
                <a:latin typeface="Arial" pitchFamily="34" charset="0"/>
                <a:cs typeface="Arial" pitchFamily="34" charset="0"/>
              </a:rPr>
              <a:t>Zipariou</a:t>
            </a:r>
            <a:r>
              <a:rPr lang="en-US" sz="3100" dirty="0" smtClean="0">
                <a:solidFill>
                  <a:schemeClr val="tx1"/>
                </a:solidFill>
                <a:latin typeface="Arial" pitchFamily="34" charset="0"/>
                <a:cs typeface="Arial" pitchFamily="34" charset="0"/>
              </a:rPr>
              <a:t>, Kos island Dodecanese, Greece </a:t>
            </a:r>
            <a:endParaRPr lang="el-GR" sz="3100" dirty="0">
              <a:solidFill>
                <a:schemeClr val="accent3">
                  <a:lumMod val="75000"/>
                </a:schemeClr>
              </a:solidFill>
              <a:latin typeface="Arial" pitchFamily="34" charset="0"/>
              <a:cs typeface="Arial" pitchFamily="34" charset="0"/>
            </a:endParaRPr>
          </a:p>
        </p:txBody>
      </p:sp>
      <p:pic>
        <p:nvPicPr>
          <p:cNvPr id="110594" name="Picture 2" descr="Image result for iky"/>
          <p:cNvPicPr>
            <a:picLocks noChangeAspect="1" noChangeArrowheads="1"/>
          </p:cNvPicPr>
          <p:nvPr/>
        </p:nvPicPr>
        <p:blipFill>
          <a:blip r:embed="rId2" cstate="print"/>
          <a:srcRect/>
          <a:stretch>
            <a:fillRect/>
          </a:stretch>
        </p:blipFill>
        <p:spPr bwMode="auto">
          <a:xfrm>
            <a:off x="714348" y="142852"/>
            <a:ext cx="1224136" cy="1224136"/>
          </a:xfrm>
          <a:prstGeom prst="rect">
            <a:avLst/>
          </a:prstGeom>
          <a:noFill/>
        </p:spPr>
      </p:pic>
      <p:pic>
        <p:nvPicPr>
          <p:cNvPr id="14338" name="Picture 2" descr="Image result for erasmus"/>
          <p:cNvPicPr>
            <a:picLocks noChangeAspect="1" noChangeArrowheads="1"/>
          </p:cNvPicPr>
          <p:nvPr/>
        </p:nvPicPr>
        <p:blipFill>
          <a:blip r:embed="rId3" cstate="print"/>
          <a:srcRect/>
          <a:stretch>
            <a:fillRect/>
          </a:stretch>
        </p:blipFill>
        <p:spPr bwMode="auto">
          <a:xfrm>
            <a:off x="2143108" y="142852"/>
            <a:ext cx="2633632" cy="753492"/>
          </a:xfrm>
          <a:prstGeom prst="rect">
            <a:avLst/>
          </a:prstGeom>
          <a:noFill/>
        </p:spPr>
      </p:pic>
      <p:pic>
        <p:nvPicPr>
          <p:cNvPr id="1026" name="Picture 2" descr="C:\Users\user\Desktop\May 2021\240px-Coat_of_arms_of_Greece_(colour).svg.png"/>
          <p:cNvPicPr>
            <a:picLocks noChangeAspect="1" noChangeArrowheads="1"/>
          </p:cNvPicPr>
          <p:nvPr/>
        </p:nvPicPr>
        <p:blipFill>
          <a:blip r:embed="rId4" cstate="print"/>
          <a:srcRect/>
          <a:stretch>
            <a:fillRect/>
          </a:stretch>
        </p:blipFill>
        <p:spPr bwMode="auto">
          <a:xfrm>
            <a:off x="5004048" y="188640"/>
            <a:ext cx="1143807" cy="1124744"/>
          </a:xfrm>
          <a:prstGeom prst="rect">
            <a:avLst/>
          </a:prstGeom>
          <a:noFill/>
        </p:spPr>
      </p:pic>
      <p:sp>
        <p:nvSpPr>
          <p:cNvPr id="6" name="5 - Ορθογώνιο"/>
          <p:cNvSpPr/>
          <p:nvPr/>
        </p:nvSpPr>
        <p:spPr>
          <a:xfrm>
            <a:off x="755576" y="2132856"/>
            <a:ext cx="7992888" cy="1754326"/>
          </a:xfrm>
          <a:prstGeom prst="rect">
            <a:avLst/>
          </a:prstGeom>
        </p:spPr>
        <p:txBody>
          <a:bodyPr wrap="square">
            <a:spAutoFit/>
          </a:bodyPr>
          <a:lstStyle/>
          <a:p>
            <a:pPr algn="ctr">
              <a:lnSpc>
                <a:spcPct val="90000"/>
              </a:lnSpc>
            </a:pPr>
            <a:r>
              <a:rPr lang="en-US" sz="2400" b="1" dirty="0" smtClean="0"/>
              <a:t>TPM for KA 201 </a:t>
            </a:r>
          </a:p>
          <a:p>
            <a:pPr algn="ctr">
              <a:lnSpc>
                <a:spcPct val="90000"/>
              </a:lnSpc>
            </a:pPr>
            <a:r>
              <a:rPr lang="en-US" sz="2400" b="1" dirty="0" smtClean="0"/>
              <a:t>«Let’s know each other: Strategy for the Equity Inclusion of Roma Students» </a:t>
            </a:r>
          </a:p>
          <a:p>
            <a:pPr algn="ctr">
              <a:lnSpc>
                <a:spcPct val="90000"/>
              </a:lnSpc>
            </a:pPr>
            <a:r>
              <a:rPr lang="en-US" sz="2400" b="1" dirty="0" smtClean="0"/>
              <a:t>at </a:t>
            </a:r>
            <a:r>
              <a:rPr lang="en-GB" sz="2400" b="1" dirty="0" err="1" smtClean="0"/>
              <a:t>Colegio</a:t>
            </a:r>
            <a:r>
              <a:rPr lang="en-GB" sz="2400" b="1" dirty="0" smtClean="0"/>
              <a:t> </a:t>
            </a:r>
            <a:r>
              <a:rPr lang="en-GB" sz="2400" b="1" dirty="0" err="1" smtClean="0"/>
              <a:t>Concertado</a:t>
            </a:r>
            <a:r>
              <a:rPr lang="en-GB" sz="2400" b="1" dirty="0" smtClean="0"/>
              <a:t> </a:t>
            </a:r>
            <a:r>
              <a:rPr lang="en-GB" sz="2400" b="1" dirty="0" err="1" smtClean="0"/>
              <a:t>Bilingüe</a:t>
            </a:r>
            <a:r>
              <a:rPr lang="en-GB" sz="2400" b="1" dirty="0" smtClean="0"/>
              <a:t> Leonardo </a:t>
            </a:r>
            <a:r>
              <a:rPr lang="en-GB" sz="2400" b="1" dirty="0" err="1" smtClean="0"/>
              <a:t>Da</a:t>
            </a:r>
            <a:r>
              <a:rPr lang="en-GB" sz="2400" b="1" dirty="0" smtClean="0"/>
              <a:t> Vinci, from 21</a:t>
            </a:r>
            <a:r>
              <a:rPr lang="en-GB" sz="2400" b="1" baseline="30000" dirty="0" smtClean="0"/>
              <a:t>st</a:t>
            </a:r>
            <a:r>
              <a:rPr lang="en-GB" sz="2400" b="1" dirty="0" smtClean="0"/>
              <a:t> to 22</a:t>
            </a:r>
            <a:r>
              <a:rPr lang="en-GB" sz="2400" b="1" baseline="30000" dirty="0" smtClean="0"/>
              <a:t>nd</a:t>
            </a:r>
            <a:r>
              <a:rPr lang="en-GB" sz="2400" b="1" dirty="0" smtClean="0"/>
              <a:t> September 2021, Murcia, Spain</a:t>
            </a:r>
            <a:endParaRPr lang="el-GR" sz="2400" spc="-1" dirty="0">
              <a:solidFill>
                <a:srgbClr val="FF0000"/>
              </a:solidFill>
              <a:latin typeface="Arial"/>
            </a:endParaRPr>
          </a:p>
        </p:txBody>
      </p:sp>
      <p:sp>
        <p:nvSpPr>
          <p:cNvPr id="8" name="7 - Ορθογώνιο"/>
          <p:cNvSpPr/>
          <p:nvPr/>
        </p:nvSpPr>
        <p:spPr>
          <a:xfrm>
            <a:off x="755576" y="3573016"/>
            <a:ext cx="4572000" cy="369332"/>
          </a:xfrm>
          <a:prstGeom prst="rect">
            <a:avLst/>
          </a:prstGeom>
        </p:spPr>
        <p:txBody>
          <a:bodyPr>
            <a:spAutoFit/>
          </a:bodyPr>
          <a:lstStyle/>
          <a:p>
            <a:r>
              <a:rPr lang="en-GB" dirty="0" smtClean="0"/>
              <a:t> </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αρχείο λήψης (2).jpg"/>
          <p:cNvPicPr>
            <a:picLocks noChangeAspect="1"/>
          </p:cNvPicPr>
          <p:nvPr/>
        </p:nvPicPr>
        <p:blipFill>
          <a:blip r:embed="rId2" cstate="print"/>
          <a:stretch>
            <a:fillRect/>
          </a:stretch>
        </p:blipFill>
        <p:spPr>
          <a:xfrm>
            <a:off x="611560" y="3429000"/>
            <a:ext cx="3888432" cy="2912571"/>
          </a:xfrm>
          <a:prstGeom prst="rect">
            <a:avLst/>
          </a:prstGeom>
        </p:spPr>
      </p:pic>
      <p:pic>
        <p:nvPicPr>
          <p:cNvPr id="7" name="6 - Εικόνα" descr="Εργασία_Φανουρίου_001.jpg"/>
          <p:cNvPicPr>
            <a:picLocks noChangeAspect="1"/>
          </p:cNvPicPr>
          <p:nvPr/>
        </p:nvPicPr>
        <p:blipFill>
          <a:blip r:embed="rId3" cstate="print"/>
          <a:stretch>
            <a:fillRect/>
          </a:stretch>
        </p:blipFill>
        <p:spPr>
          <a:xfrm rot="514064">
            <a:off x="5076056" y="3645024"/>
            <a:ext cx="2708701" cy="2664296"/>
          </a:xfrm>
          <a:prstGeom prst="rect">
            <a:avLst/>
          </a:prstGeom>
        </p:spPr>
      </p:pic>
      <p:sp>
        <p:nvSpPr>
          <p:cNvPr id="36865" name="Rectangle 1"/>
          <p:cNvSpPr>
            <a:spLocks noChangeArrowheads="1"/>
          </p:cNvSpPr>
          <p:nvPr/>
        </p:nvSpPr>
        <p:spPr bwMode="auto">
          <a:xfrm>
            <a:off x="611560" y="980728"/>
            <a:ext cx="723629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FreeSans" charset="-128"/>
                <a:cs typeface="Arial" pitchFamily="34" charset="0"/>
              </a:rPr>
              <a:t>The school and its teachers have previous experience in national pilot</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FreeSans" charset="-128"/>
                <a:cs typeface="Arial" pitchFamily="34" charset="0"/>
              </a:rPr>
              <a:t>projects such as Environmental Education, Cultural Heritage and Extra Curricular projects.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FreeSans" charset="-128"/>
                <a:cs typeface="Arial" pitchFamily="34" charset="0"/>
              </a:rPr>
              <a:t>The pedagogical team of the school will be the director and teachers who have motivation to learn new pedagogies and to introduce new practices in their lessons.</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39552" y="260648"/>
            <a:ext cx="7215238" cy="707886"/>
          </a:xfrm>
          <a:prstGeom prst="rect">
            <a:avLst/>
          </a:prstGeom>
        </p:spPr>
        <p:txBody>
          <a:bodyPr wrap="squar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Differentiated School</a:t>
            </a:r>
            <a:endParaRPr lang="el-GR" sz="4000" dirty="0"/>
          </a:p>
        </p:txBody>
      </p:sp>
      <p:sp>
        <p:nvSpPr>
          <p:cNvPr id="1025" name="Rectangle 1"/>
          <p:cNvSpPr>
            <a:spLocks noChangeArrowheads="1"/>
          </p:cNvSpPr>
          <p:nvPr/>
        </p:nvSpPr>
        <p:spPr bwMode="auto">
          <a:xfrm>
            <a:off x="395536" y="908720"/>
            <a:ext cx="756084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diversity of student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population</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b="1" dirty="0" smtClean="0">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Cultural background of students and their families</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Social and financial status</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Learning performance</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Religion</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Special needs</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Children of immigrants and refugees</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Children of Roma families </a:t>
            </a:r>
            <a:endParaRPr kumimoji="0" lang="el-GR"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 Ορθογώνιο"/>
          <p:cNvSpPr/>
          <p:nvPr/>
        </p:nvSpPr>
        <p:spPr>
          <a:xfrm>
            <a:off x="611560" y="4221088"/>
            <a:ext cx="7572428" cy="369332"/>
          </a:xfrm>
          <a:prstGeom prst="rect">
            <a:avLst/>
          </a:prstGeom>
        </p:spPr>
        <p:txBody>
          <a:bodyPr wrap="square">
            <a:spAutoFit/>
          </a:bodyPr>
          <a:lstStyle/>
          <a:p>
            <a:r>
              <a:rPr lang="en-US" b="1" dirty="0" smtClean="0"/>
              <a:t>Positive school climate for the well-being of students’ life</a:t>
            </a:r>
            <a:endParaRPr lang="el-GR" dirty="0"/>
          </a:p>
        </p:txBody>
      </p:sp>
      <p:sp>
        <p:nvSpPr>
          <p:cNvPr id="7" name="6 - Ορθογώνιο"/>
          <p:cNvSpPr/>
          <p:nvPr/>
        </p:nvSpPr>
        <p:spPr>
          <a:xfrm>
            <a:off x="428628" y="3212976"/>
            <a:ext cx="4235455" cy="707886"/>
          </a:xfrm>
          <a:prstGeom prst="rect">
            <a:avLst/>
          </a:prstGeom>
        </p:spPr>
        <p:txBody>
          <a:bodyPr wrap="non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Safe school  for all</a:t>
            </a:r>
            <a:endParaRPr lang="el-GR" sz="4000" dirty="0" smtClean="0">
              <a:solidFill>
                <a:srgbClr val="7030A0"/>
              </a:solidFill>
              <a:effectLst>
                <a:outerShdw blurRad="38100" dist="38100" dir="2700000" algn="tl">
                  <a:srgbClr val="000000"/>
                </a:outerShdw>
              </a:effectLst>
              <a:latin typeface="Berlin Sans FB Demi" pitchFamily="34" charset="0"/>
            </a:endParaRPr>
          </a:p>
        </p:txBody>
      </p:sp>
      <p:sp>
        <p:nvSpPr>
          <p:cNvPr id="8" name="7 - Ορθογώνιο"/>
          <p:cNvSpPr/>
          <p:nvPr/>
        </p:nvSpPr>
        <p:spPr>
          <a:xfrm>
            <a:off x="571504" y="3927356"/>
            <a:ext cx="2569934" cy="369332"/>
          </a:xfrm>
          <a:prstGeom prst="rect">
            <a:avLst/>
          </a:prstGeom>
        </p:spPr>
        <p:txBody>
          <a:bodyPr wrap="none">
            <a:spAutoFit/>
          </a:bodyPr>
          <a:lstStyle/>
          <a:p>
            <a:r>
              <a:rPr lang="en-US" b="1" dirty="0" smtClean="0"/>
              <a:t>Physical environment</a:t>
            </a:r>
            <a:endParaRPr lang="el-GR" dirty="0"/>
          </a:p>
        </p:txBody>
      </p:sp>
      <p:sp>
        <p:nvSpPr>
          <p:cNvPr id="9" name="8 - Ορθογώνιο"/>
          <p:cNvSpPr/>
          <p:nvPr/>
        </p:nvSpPr>
        <p:spPr>
          <a:xfrm>
            <a:off x="611560" y="4509120"/>
            <a:ext cx="2736647" cy="369332"/>
          </a:xfrm>
          <a:prstGeom prst="rect">
            <a:avLst/>
          </a:prstGeom>
        </p:spPr>
        <p:txBody>
          <a:bodyPr wrap="none">
            <a:spAutoFit/>
          </a:bodyPr>
          <a:lstStyle/>
          <a:p>
            <a:r>
              <a:rPr lang="en-US" b="1" dirty="0" smtClean="0"/>
              <a:t>Academic performance</a:t>
            </a:r>
            <a:endParaRPr lang="el-GR" dirty="0"/>
          </a:p>
        </p:txBody>
      </p:sp>
      <p:sp>
        <p:nvSpPr>
          <p:cNvPr id="10" name="9 - Ορθογώνιο"/>
          <p:cNvSpPr/>
          <p:nvPr/>
        </p:nvSpPr>
        <p:spPr>
          <a:xfrm>
            <a:off x="611560" y="4797152"/>
            <a:ext cx="2941831" cy="369332"/>
          </a:xfrm>
          <a:prstGeom prst="rect">
            <a:avLst/>
          </a:prstGeom>
        </p:spPr>
        <p:txBody>
          <a:bodyPr wrap="none">
            <a:spAutoFit/>
          </a:bodyPr>
          <a:lstStyle/>
          <a:p>
            <a:r>
              <a:rPr lang="en-US" b="1" dirty="0" smtClean="0"/>
              <a:t>Extra curricular activities</a:t>
            </a:r>
            <a:endParaRPr lang="el-GR" dirty="0"/>
          </a:p>
        </p:txBody>
      </p:sp>
      <p:sp>
        <p:nvSpPr>
          <p:cNvPr id="14" name="13 - Ορθογώνιο"/>
          <p:cNvSpPr/>
          <p:nvPr/>
        </p:nvSpPr>
        <p:spPr>
          <a:xfrm>
            <a:off x="0" y="7642132"/>
            <a:ext cx="4572000" cy="646331"/>
          </a:xfrm>
          <a:prstGeom prst="rect">
            <a:avLst/>
          </a:prstGeom>
        </p:spPr>
        <p:txBody>
          <a:bodyPr>
            <a:spAutoFit/>
          </a:bodyPr>
          <a:lstStyle/>
          <a:p>
            <a:r>
              <a:rPr lang="en-US" dirty="0" smtClean="0"/>
              <a:t>Cooperation at European level </a:t>
            </a:r>
          </a:p>
          <a:p>
            <a:r>
              <a:rPr lang="en-US" dirty="0" smtClean="0"/>
              <a:t>European citizens of a multicultural society</a:t>
            </a:r>
            <a:endParaRPr lang="el-GR" dirty="0"/>
          </a:p>
        </p:txBody>
      </p:sp>
      <p:pic>
        <p:nvPicPr>
          <p:cNvPr id="3074" name="Picture 2" descr="C:\Users\user\Desktop\unnamed.jpg"/>
          <p:cNvPicPr>
            <a:picLocks noChangeAspect="1" noChangeArrowheads="1"/>
          </p:cNvPicPr>
          <p:nvPr/>
        </p:nvPicPr>
        <p:blipFill>
          <a:blip r:embed="rId2" cstate="print"/>
          <a:srcRect/>
          <a:stretch>
            <a:fillRect/>
          </a:stretch>
        </p:blipFill>
        <p:spPr bwMode="auto">
          <a:xfrm rot="627331">
            <a:off x="6482607" y="1883223"/>
            <a:ext cx="2232248" cy="22322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00034" y="857232"/>
            <a:ext cx="8286808" cy="1200329"/>
          </a:xfrm>
          <a:prstGeom prst="rect">
            <a:avLst/>
          </a:prstGeom>
        </p:spPr>
        <p:txBody>
          <a:bodyPr wrap="square">
            <a:spAutoFit/>
          </a:bodyPr>
          <a:lstStyle/>
          <a:p>
            <a:r>
              <a:rPr lang="en-US" dirty="0" smtClean="0"/>
              <a:t>The provision of </a:t>
            </a:r>
            <a:r>
              <a:rPr lang="en-US" b="1" dirty="0" smtClean="0"/>
              <a:t>free education</a:t>
            </a:r>
            <a:r>
              <a:rPr lang="en-US" dirty="0" smtClean="0"/>
              <a:t> to all citizens and at all levels of the state education system is a constitutional principle of the Greek State.</a:t>
            </a:r>
          </a:p>
          <a:p>
            <a:r>
              <a:rPr lang="en-US" dirty="0" smtClean="0"/>
              <a:t>The Greek educational system is </a:t>
            </a:r>
            <a:r>
              <a:rPr lang="en-US" b="1" dirty="0" err="1" smtClean="0"/>
              <a:t>centralised</a:t>
            </a:r>
            <a:r>
              <a:rPr lang="en-US" dirty="0" smtClean="0"/>
              <a:t>.  National laws, presidential decrees and ministerial acts are prevalent within it.</a:t>
            </a:r>
            <a:endParaRPr lang="en-US" dirty="0"/>
          </a:p>
        </p:txBody>
      </p:sp>
      <p:sp>
        <p:nvSpPr>
          <p:cNvPr id="5" name="4 - Ορθογώνιο"/>
          <p:cNvSpPr/>
          <p:nvPr/>
        </p:nvSpPr>
        <p:spPr>
          <a:xfrm>
            <a:off x="642910" y="142852"/>
            <a:ext cx="3964547" cy="707886"/>
          </a:xfrm>
          <a:prstGeom prst="rect">
            <a:avLst/>
          </a:prstGeom>
        </p:spPr>
        <p:txBody>
          <a:bodyPr wrap="non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Greek education</a:t>
            </a:r>
            <a:endParaRPr lang="el-GR" sz="4000" dirty="0" smtClean="0">
              <a:solidFill>
                <a:srgbClr val="7030A0"/>
              </a:solidFill>
              <a:effectLst>
                <a:outerShdw blurRad="38100" dist="38100" dir="2700000" algn="tl">
                  <a:srgbClr val="000000"/>
                </a:outerShdw>
              </a:effectLst>
              <a:latin typeface="Berlin Sans FB Demi" pitchFamily="34" charset="0"/>
            </a:endParaRPr>
          </a:p>
        </p:txBody>
      </p:sp>
      <p:sp>
        <p:nvSpPr>
          <p:cNvPr id="6" name="5 - Ορθογώνιο"/>
          <p:cNvSpPr/>
          <p:nvPr/>
        </p:nvSpPr>
        <p:spPr>
          <a:xfrm>
            <a:off x="500034" y="2333685"/>
            <a:ext cx="7858180" cy="2092881"/>
          </a:xfrm>
          <a:prstGeom prst="rect">
            <a:avLst/>
          </a:prstGeom>
        </p:spPr>
        <p:txBody>
          <a:bodyPr wrap="squar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Regional and Local Levels</a:t>
            </a:r>
          </a:p>
          <a:p>
            <a:r>
              <a:rPr lang="en-US" b="1" dirty="0" smtClean="0"/>
              <a:t>At regional level</a:t>
            </a:r>
            <a:r>
              <a:rPr lang="en-US" dirty="0" smtClean="0"/>
              <a:t>, the Regional Education Directorates oversee the implementation of the national educational policy.  </a:t>
            </a:r>
            <a:endParaRPr lang="el-GR" dirty="0" smtClean="0"/>
          </a:p>
          <a:p>
            <a:r>
              <a:rPr lang="en-US" b="1" dirty="0" smtClean="0"/>
              <a:t>At local level</a:t>
            </a:r>
            <a:r>
              <a:rPr lang="en-US" dirty="0" smtClean="0"/>
              <a:t>, the Directorates of Primary and Secondary Education supervise all schools in their area.  In their turn, school units make sure they run smoothly.</a:t>
            </a:r>
          </a:p>
        </p:txBody>
      </p:sp>
      <p:pic>
        <p:nvPicPr>
          <p:cNvPr id="2050" name="Picture 2" descr="C:\Users\user\Desktop\mainlogo.jpg"/>
          <p:cNvPicPr>
            <a:picLocks noChangeAspect="1" noChangeArrowheads="1"/>
          </p:cNvPicPr>
          <p:nvPr/>
        </p:nvPicPr>
        <p:blipFill>
          <a:blip r:embed="rId2" cstate="print"/>
          <a:srcRect/>
          <a:stretch>
            <a:fillRect/>
          </a:stretch>
        </p:blipFill>
        <p:spPr bwMode="auto">
          <a:xfrm>
            <a:off x="2555776" y="4653136"/>
            <a:ext cx="3429000" cy="914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11560" y="3212976"/>
            <a:ext cx="7572428" cy="2585323"/>
          </a:xfrm>
          <a:prstGeom prst="rect">
            <a:avLst/>
          </a:prstGeom>
        </p:spPr>
        <p:txBody>
          <a:bodyPr wrap="square">
            <a:spAutoFit/>
          </a:bodyPr>
          <a:lstStyle/>
          <a:p>
            <a:r>
              <a:rPr lang="en-US" b="1" dirty="0" smtClean="0"/>
              <a:t>Permanent teachers’ appointment </a:t>
            </a:r>
            <a:r>
              <a:rPr lang="en-US" dirty="0" smtClean="0"/>
              <a:t>or </a:t>
            </a:r>
            <a:r>
              <a:rPr lang="en-US" b="1" dirty="0" smtClean="0"/>
              <a:t>substitute teachers’ </a:t>
            </a:r>
            <a:r>
              <a:rPr lang="en-US" dirty="0" smtClean="0"/>
              <a:t>recruitment under a fixed-term employment contract governed by private law, when there are vacant posts to be filled.</a:t>
            </a:r>
          </a:p>
          <a:p>
            <a:r>
              <a:rPr lang="en-US" dirty="0" smtClean="0"/>
              <a:t>Successful participation in the Supreme Council for Civil Personnel Selection (ASEP) examination.</a:t>
            </a:r>
          </a:p>
          <a:p>
            <a:r>
              <a:rPr lang="en-US" dirty="0" smtClean="0"/>
              <a:t>Teachers’ appointment / employment is based exclusively </a:t>
            </a:r>
            <a:r>
              <a:rPr lang="en-US" b="1" dirty="0" smtClean="0"/>
              <a:t>on ranking lists</a:t>
            </a:r>
            <a:r>
              <a:rPr lang="en-US" dirty="0" smtClean="0"/>
              <a:t> including the names of those who have successfully participated in the above mentioned examination.  </a:t>
            </a:r>
            <a:r>
              <a:rPr lang="en-US" b="1" dirty="0" err="1" smtClean="0"/>
              <a:t>Αcademic</a:t>
            </a:r>
            <a:r>
              <a:rPr lang="en-US" b="1" dirty="0" smtClean="0"/>
              <a:t> qualifications, social criteria and actual prior teaching </a:t>
            </a:r>
            <a:r>
              <a:rPr lang="en-US" dirty="0" smtClean="0"/>
              <a:t>service are taken into consideration.</a:t>
            </a:r>
            <a:endParaRPr lang="en-US" dirty="0"/>
          </a:p>
        </p:txBody>
      </p:sp>
      <p:sp>
        <p:nvSpPr>
          <p:cNvPr id="3" name="2 - Ορθογώνιο"/>
          <p:cNvSpPr/>
          <p:nvPr/>
        </p:nvSpPr>
        <p:spPr>
          <a:xfrm>
            <a:off x="642910" y="142852"/>
            <a:ext cx="5426486" cy="707886"/>
          </a:xfrm>
          <a:prstGeom prst="rect">
            <a:avLst/>
          </a:prstGeom>
        </p:spPr>
        <p:txBody>
          <a:bodyPr wrap="non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Teachers’ appointment</a:t>
            </a:r>
            <a:endParaRPr lang="el-GR" sz="4000" dirty="0" smtClean="0">
              <a:solidFill>
                <a:srgbClr val="7030A0"/>
              </a:solidFill>
              <a:effectLst>
                <a:outerShdw blurRad="38100" dist="38100" dir="2700000" algn="tl">
                  <a:srgbClr val="000000"/>
                </a:outerShdw>
              </a:effectLst>
              <a:latin typeface="Berlin Sans FB Demi" pitchFamily="34" charset="0"/>
            </a:endParaRPr>
          </a:p>
        </p:txBody>
      </p:sp>
      <p:sp>
        <p:nvSpPr>
          <p:cNvPr id="5" name="4 - Ορθογώνιο"/>
          <p:cNvSpPr/>
          <p:nvPr/>
        </p:nvSpPr>
        <p:spPr>
          <a:xfrm>
            <a:off x="611560" y="1196752"/>
            <a:ext cx="7858180" cy="1815882"/>
          </a:xfrm>
          <a:prstGeom prst="rect">
            <a:avLst/>
          </a:prstGeom>
        </p:spPr>
        <p:txBody>
          <a:bodyPr wrap="squar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Teachers</a:t>
            </a:r>
          </a:p>
          <a:p>
            <a:r>
              <a:rPr lang="en-US" dirty="0" smtClean="0"/>
              <a:t>Educational officials of the country are </a:t>
            </a:r>
            <a:r>
              <a:rPr lang="en-US" b="1" dirty="0" smtClean="0"/>
              <a:t>Higher Education graduates</a:t>
            </a:r>
            <a:r>
              <a:rPr lang="en-US" dirty="0" smtClean="0"/>
              <a:t>.  The main route into teaching in primary schools is to take a 4-year degree in a pedagogical department.  In secondary schools, most teachers follow a 4 or 5-year subject-based degree at a teacher education faculty.</a:t>
            </a:r>
            <a:endParaRPr lang="en-US" dirty="0"/>
          </a:p>
        </p:txBody>
      </p:sp>
      <p:sp>
        <p:nvSpPr>
          <p:cNvPr id="6" name="5 - Ορθογώνιο"/>
          <p:cNvSpPr/>
          <p:nvPr/>
        </p:nvSpPr>
        <p:spPr>
          <a:xfrm>
            <a:off x="3563888" y="5949280"/>
            <a:ext cx="2749471" cy="369332"/>
          </a:xfrm>
          <a:prstGeom prst="rect">
            <a:avLst/>
          </a:prstGeom>
        </p:spPr>
        <p:txBody>
          <a:bodyPr wrap="none">
            <a:spAutoFit/>
          </a:bodyPr>
          <a:lstStyle/>
          <a:p>
            <a:r>
              <a:rPr lang="en-US" b="1" dirty="0" smtClean="0">
                <a:solidFill>
                  <a:srgbClr val="FF0000"/>
                </a:solidFill>
              </a:rPr>
              <a:t>800 substitute teachers</a:t>
            </a:r>
            <a:endParaRPr lang="en-GB"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1857364"/>
            <a:ext cx="8072494" cy="2585323"/>
          </a:xfrm>
          <a:prstGeom prst="rect">
            <a:avLst/>
          </a:prstGeom>
        </p:spPr>
        <p:txBody>
          <a:bodyPr wrap="square">
            <a:spAutoFit/>
          </a:bodyPr>
          <a:lstStyle/>
          <a:p>
            <a:r>
              <a:rPr lang="en-US" b="1" dirty="0" smtClean="0"/>
              <a:t>At central level</a:t>
            </a:r>
            <a:r>
              <a:rPr lang="en-US" dirty="0" smtClean="0"/>
              <a:t>, the </a:t>
            </a:r>
            <a:r>
              <a:rPr lang="en-US" b="1" dirty="0" smtClean="0"/>
              <a:t>Minister of Education and Religious Affairs </a:t>
            </a:r>
            <a:r>
              <a:rPr lang="en-US" dirty="0" smtClean="0"/>
              <a:t>supported by collective, consultative and advisory bodies and institutions, takes the key decisions relating to the long-term objectives and functioning of the educational system.  </a:t>
            </a:r>
            <a:endParaRPr lang="el-GR" dirty="0" smtClean="0"/>
          </a:p>
          <a:p>
            <a:r>
              <a:rPr lang="en-US" dirty="0" smtClean="0"/>
              <a:t>For instance, the following issues are regulated centrally: </a:t>
            </a:r>
            <a:r>
              <a:rPr lang="en-US" b="1" dirty="0" smtClean="0"/>
              <a:t>definition of curricula content, the writing and distribution of student textbooks, allocation of teaching time, teacher education and initial training, placement of teachers and other school staff, teacher salaries and school financing.</a:t>
            </a:r>
            <a:endParaRPr lang="el-GR" b="1" dirty="0"/>
          </a:p>
        </p:txBody>
      </p:sp>
      <p:sp>
        <p:nvSpPr>
          <p:cNvPr id="6" name="5 - Ορθογώνιο"/>
          <p:cNvSpPr/>
          <p:nvPr/>
        </p:nvSpPr>
        <p:spPr>
          <a:xfrm>
            <a:off x="714348" y="357166"/>
            <a:ext cx="8001056" cy="1323439"/>
          </a:xfrm>
          <a:prstGeom prst="rect">
            <a:avLst/>
          </a:prstGeom>
        </p:spPr>
        <p:txBody>
          <a:bodyPr wrap="squar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Ministry of Education, Research and Religious Affairs</a:t>
            </a:r>
            <a:endParaRPr lang="el-GR" sz="4000" dirty="0" smtClean="0">
              <a:solidFill>
                <a:srgbClr val="7030A0"/>
              </a:solidFill>
              <a:effectLst>
                <a:outerShdw blurRad="38100" dist="38100" dir="2700000" algn="tl">
                  <a:srgbClr val="000000"/>
                </a:outerShdw>
              </a:effectLst>
              <a:latin typeface="Berlin Sans FB Demi" pitchFamily="34" charset="0"/>
            </a:endParaRPr>
          </a:p>
        </p:txBody>
      </p:sp>
      <p:pic>
        <p:nvPicPr>
          <p:cNvPr id="10242" name="Picture 2" descr="Αποτέλεσμα εικόνας για greek education"/>
          <p:cNvPicPr>
            <a:picLocks noChangeAspect="1" noChangeArrowheads="1"/>
          </p:cNvPicPr>
          <p:nvPr/>
        </p:nvPicPr>
        <p:blipFill>
          <a:blip r:embed="rId2" cstate="print"/>
          <a:srcRect/>
          <a:stretch>
            <a:fillRect/>
          </a:stretch>
        </p:blipFill>
        <p:spPr bwMode="auto">
          <a:xfrm>
            <a:off x="3347864" y="4221088"/>
            <a:ext cx="3672408" cy="241812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95536" y="1357298"/>
            <a:ext cx="4968552" cy="5355312"/>
          </a:xfrm>
          <a:prstGeom prst="rect">
            <a:avLst/>
          </a:prstGeom>
        </p:spPr>
        <p:txBody>
          <a:bodyPr wrap="square">
            <a:spAutoFit/>
          </a:bodyPr>
          <a:lstStyle/>
          <a:p>
            <a:r>
              <a:rPr lang="en-US" b="1" dirty="0" smtClean="0"/>
              <a:t>At regional level</a:t>
            </a:r>
            <a:r>
              <a:rPr lang="en-US" dirty="0" smtClean="0"/>
              <a:t>, administrative control is exercised by the corresponding </a:t>
            </a:r>
            <a:r>
              <a:rPr lang="en-US" b="1" dirty="0" smtClean="0"/>
              <a:t>Regional Education Directorates</a:t>
            </a:r>
            <a:r>
              <a:rPr lang="en-US" dirty="0" smtClean="0"/>
              <a:t>, referring directly to the Minister of Education and Religious Affairs.  </a:t>
            </a:r>
          </a:p>
          <a:p>
            <a:endParaRPr lang="en-US" dirty="0" smtClean="0"/>
          </a:p>
          <a:p>
            <a:r>
              <a:rPr lang="en-US" dirty="0" smtClean="0"/>
              <a:t>The Regional Education Directorate is responsible for the administration and the scientific and pedagogical guidance of education in the region.  It supervises the implementation of the national education policy, tailoring it to match the specific requirements of the region, and connects the regional educational services with the central education authorities.  The Regional Education Directorate consists of the Department of Administration and the Department of Scientific and Pedagogical Guidance under which </a:t>
            </a:r>
            <a:r>
              <a:rPr lang="en-US" b="1" dirty="0" smtClean="0"/>
              <a:t>school advisors fall.</a:t>
            </a:r>
            <a:endParaRPr lang="el-GR" b="1" dirty="0"/>
          </a:p>
        </p:txBody>
      </p:sp>
      <p:sp>
        <p:nvSpPr>
          <p:cNvPr id="6" name="5 - Ορθογώνιο"/>
          <p:cNvSpPr/>
          <p:nvPr/>
        </p:nvSpPr>
        <p:spPr>
          <a:xfrm>
            <a:off x="714348" y="357166"/>
            <a:ext cx="8001056" cy="707886"/>
          </a:xfrm>
          <a:prstGeom prst="rect">
            <a:avLst/>
          </a:prstGeom>
        </p:spPr>
        <p:txBody>
          <a:bodyPr wrap="squar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Regional Education Directorates</a:t>
            </a:r>
            <a:endParaRPr lang="el-GR" sz="4000" dirty="0" smtClean="0">
              <a:solidFill>
                <a:srgbClr val="7030A0"/>
              </a:solidFill>
              <a:effectLst>
                <a:outerShdw blurRad="38100" dist="38100" dir="2700000" algn="tl">
                  <a:srgbClr val="000000"/>
                </a:outerShdw>
              </a:effectLst>
              <a:latin typeface="Berlin Sans FB Demi" pitchFamily="34" charset="0"/>
            </a:endParaRPr>
          </a:p>
        </p:txBody>
      </p:sp>
      <p:pic>
        <p:nvPicPr>
          <p:cNvPr id="4" name="3 - Εικόνα" descr="bookshelves-1751334_640.png"/>
          <p:cNvPicPr>
            <a:picLocks noChangeAspect="1"/>
          </p:cNvPicPr>
          <p:nvPr/>
        </p:nvPicPr>
        <p:blipFill>
          <a:blip r:embed="rId2" cstate="print"/>
          <a:stretch>
            <a:fillRect/>
          </a:stretch>
        </p:blipFill>
        <p:spPr>
          <a:xfrm>
            <a:off x="5364088" y="1772816"/>
            <a:ext cx="3148550" cy="31683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928662" y="1785926"/>
            <a:ext cx="7572428" cy="3200876"/>
          </a:xfrm>
          <a:prstGeom prst="rect">
            <a:avLst/>
          </a:prstGeom>
        </p:spPr>
        <p:txBody>
          <a:bodyPr wrap="square">
            <a:spAutoFit/>
          </a:bodyPr>
          <a:lstStyle/>
          <a:p>
            <a:r>
              <a:rPr lang="en-US" b="1" dirty="0" smtClean="0"/>
              <a:t>At local level</a:t>
            </a:r>
            <a:r>
              <a:rPr lang="en-US" dirty="0" smtClean="0"/>
              <a:t>, the educational policy is implemented and specified by the </a:t>
            </a:r>
            <a:r>
              <a:rPr lang="en-US" b="1" dirty="0" smtClean="0"/>
              <a:t>Directorates of Primary and Secondary Education</a:t>
            </a:r>
            <a:r>
              <a:rPr lang="en-US" dirty="0" smtClean="0"/>
              <a:t>, which fall within the competence of the Regional Directorate of Education, and the </a:t>
            </a:r>
            <a:r>
              <a:rPr lang="en-US" sz="4000" dirty="0" smtClean="0">
                <a:solidFill>
                  <a:srgbClr val="7030A0"/>
                </a:solidFill>
                <a:effectLst>
                  <a:outerShdw blurRad="38100" dist="38100" dir="2700000" algn="tl">
                    <a:srgbClr val="000000"/>
                  </a:outerShdw>
                </a:effectLst>
                <a:latin typeface="Berlin Sans FB Demi" pitchFamily="34" charset="0"/>
              </a:rPr>
              <a:t>School Units</a:t>
            </a:r>
            <a:r>
              <a:rPr lang="en-US" b="1" dirty="0" smtClean="0"/>
              <a:t> </a:t>
            </a:r>
            <a:r>
              <a:rPr lang="en-US" dirty="0" smtClean="0"/>
              <a:t>which fall under the competence of the relevant Directorate of Education. </a:t>
            </a:r>
          </a:p>
          <a:p>
            <a:r>
              <a:rPr lang="en-GB" dirty="0" smtClean="0"/>
              <a:t>A director is the head of Education Directorates.</a:t>
            </a:r>
            <a:br>
              <a:rPr lang="en-GB" dirty="0" smtClean="0"/>
            </a:br>
            <a:r>
              <a:rPr lang="en-GB" dirty="0" smtClean="0"/>
              <a:t>Directors of Primary and Secondary Education </a:t>
            </a:r>
            <a:r>
              <a:rPr lang="en-GB" b="1" dirty="0" smtClean="0"/>
              <a:t>have the overall responsibility for the administration and control of the operation of the schools in their area of competence.</a:t>
            </a:r>
          </a:p>
          <a:p>
            <a:endParaRPr lang="en-US" dirty="0" smtClean="0"/>
          </a:p>
        </p:txBody>
      </p:sp>
      <p:sp>
        <p:nvSpPr>
          <p:cNvPr id="3" name="2 - Ορθογώνιο"/>
          <p:cNvSpPr/>
          <p:nvPr/>
        </p:nvSpPr>
        <p:spPr>
          <a:xfrm>
            <a:off x="714348" y="357166"/>
            <a:ext cx="8001056" cy="1323439"/>
          </a:xfrm>
          <a:prstGeom prst="rect">
            <a:avLst/>
          </a:prstGeom>
        </p:spPr>
        <p:txBody>
          <a:bodyPr wrap="squar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Directorates of Primary and Secondary Education</a:t>
            </a:r>
            <a:endParaRPr lang="el-GR" sz="4000" dirty="0" smtClean="0">
              <a:solidFill>
                <a:srgbClr val="7030A0"/>
              </a:solidFill>
              <a:effectLst>
                <a:outerShdw blurRad="38100" dist="38100" dir="2700000" algn="tl">
                  <a:srgbClr val="000000"/>
                </a:outerShdw>
              </a:effectLst>
              <a:latin typeface="Berlin Sans FB Dem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836711"/>
            <a:ext cx="8352928" cy="5693866"/>
          </a:xfrm>
          <a:prstGeom prst="rect">
            <a:avLst/>
          </a:prstGeom>
        </p:spPr>
        <p:txBody>
          <a:bodyPr wrap="square">
            <a:spAutoFit/>
          </a:bodyPr>
          <a:lstStyle/>
          <a:p>
            <a:r>
              <a:rPr lang="en-GB" sz="4000" dirty="0" smtClean="0">
                <a:solidFill>
                  <a:srgbClr val="7030A0"/>
                </a:solidFill>
                <a:effectLst>
                  <a:outerShdw blurRad="38100" dist="38100" dir="2700000" algn="tl">
                    <a:srgbClr val="000000"/>
                  </a:outerShdw>
                </a:effectLst>
                <a:latin typeface="Berlin Sans FB Demi" pitchFamily="34" charset="0"/>
              </a:rPr>
              <a:t>School units </a:t>
            </a:r>
            <a:r>
              <a:rPr lang="en-GB" dirty="0" smtClean="0"/>
              <a:t>are administered by the school head, the deputy school head and the school teachers board.</a:t>
            </a:r>
            <a:br>
              <a:rPr lang="en-GB" dirty="0" smtClean="0"/>
            </a:br>
            <a:r>
              <a:rPr lang="en-GB" dirty="0" smtClean="0"/>
              <a:t/>
            </a:r>
            <a:br>
              <a:rPr lang="en-GB" dirty="0" smtClean="0"/>
            </a:br>
            <a:r>
              <a:rPr lang="en-GB" dirty="0" smtClean="0"/>
              <a:t>The </a:t>
            </a:r>
            <a:r>
              <a:rPr lang="en-GB" b="1" dirty="0" smtClean="0"/>
              <a:t>school head</a:t>
            </a:r>
            <a:r>
              <a:rPr lang="en-GB" dirty="0" smtClean="0"/>
              <a:t> is located at the top of the school community and carries administrative and scientific-pedagogical responsibility.  He/she is responsible for the school's smooth operation, the coordination of school life, compliance with the laws, circulars, official mandates and implementation of the decisions taken by the school teachers' board.  He/she is also responsible in cooperation with the school teachers' board, for planning and assessing the educational work of the school, as well as for preparing and implementing integrated action plans to improve it.</a:t>
            </a:r>
            <a:br>
              <a:rPr lang="en-GB" dirty="0" smtClean="0"/>
            </a:br>
            <a:r>
              <a:rPr lang="en-GB" dirty="0" smtClean="0"/>
              <a:t/>
            </a:r>
            <a:br>
              <a:rPr lang="en-GB" dirty="0" smtClean="0"/>
            </a:br>
            <a:r>
              <a:rPr lang="en-GB" dirty="0" smtClean="0"/>
              <a:t>The deputy school head replaces the school head in all function and helps him/her in his/her daily work.  He/she assumes some of the school head's responsibilities, so that the school head can deal with the school's educational work without distractions.</a:t>
            </a:r>
            <a:br>
              <a:rPr lang="en-GB" dirty="0" smtClean="0"/>
            </a:br>
            <a:r>
              <a:rPr lang="en-GB" dirty="0" smtClean="0"/>
              <a:t/>
            </a:r>
            <a:br>
              <a:rPr lang="en-GB" dirty="0" smtClean="0"/>
            </a:br>
            <a:r>
              <a:rPr lang="en-GB" dirty="0" smtClean="0"/>
              <a:t/>
            </a:r>
            <a:br>
              <a:rPr lang="en-GB" dirty="0" smtClean="0"/>
            </a:b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476672"/>
            <a:ext cx="4392488" cy="5632311"/>
          </a:xfrm>
          <a:prstGeom prst="rect">
            <a:avLst/>
          </a:prstGeom>
        </p:spPr>
        <p:txBody>
          <a:bodyPr wrap="square">
            <a:spAutoFit/>
          </a:bodyPr>
          <a:lstStyle/>
          <a:p>
            <a:r>
              <a:rPr lang="en-GB" dirty="0" smtClean="0"/>
              <a:t>The </a:t>
            </a:r>
            <a:r>
              <a:rPr lang="en-GB" b="1" dirty="0" smtClean="0"/>
              <a:t>school teachers board</a:t>
            </a:r>
            <a:r>
              <a:rPr lang="en-GB" dirty="0" smtClean="0"/>
              <a:t> is a collective body composed of the teachers working for the school, regardless of their employment status. It is chaired by the school head or the legal substitute.  The school teachers board is responsible for establishing guidelines for the optimum operation of the school. Decisions issued by the school teachers board always comply with the education legislation.  Furthermore, the school teachers board is responsible for implementing the curriculum and daily timetable, supervising pupils/students, keeping school areas clean and organising the school. It meets regularly, prior to the beginning of the school year and once at the end of every term and exceptionally, when necessary.</a:t>
            </a:r>
            <a:br>
              <a:rPr lang="en-GB" dirty="0" smtClean="0"/>
            </a:br>
            <a:endParaRPr lang="en-GB" dirty="0"/>
          </a:p>
        </p:txBody>
      </p:sp>
      <p:pic>
        <p:nvPicPr>
          <p:cNvPr id="4" name="3 - Εικόνα" descr="inclusion-4025631_1920.jpg"/>
          <p:cNvPicPr>
            <a:picLocks noChangeAspect="1"/>
          </p:cNvPicPr>
          <p:nvPr/>
        </p:nvPicPr>
        <p:blipFill>
          <a:blip r:embed="rId2" cstate="print"/>
          <a:stretch>
            <a:fillRect/>
          </a:stretch>
        </p:blipFill>
        <p:spPr>
          <a:xfrm>
            <a:off x="4716016" y="620688"/>
            <a:ext cx="4069353" cy="47525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404664"/>
            <a:ext cx="8352928" cy="5632311"/>
          </a:xfrm>
          <a:prstGeom prst="rect">
            <a:avLst/>
          </a:prstGeom>
        </p:spPr>
        <p:txBody>
          <a:bodyPr wrap="square">
            <a:spAutoFit/>
          </a:bodyPr>
          <a:lstStyle/>
          <a:p>
            <a:r>
              <a:rPr lang="en-GB" dirty="0" smtClean="0"/>
              <a:t>The </a:t>
            </a:r>
            <a:r>
              <a:rPr lang="en-GB" b="1" dirty="0" smtClean="0"/>
              <a:t>school life counsellor</a:t>
            </a:r>
            <a:r>
              <a:rPr lang="en-GB" dirty="0" smtClean="0"/>
              <a:t> is provided for in every secondary education school. The school life counsellor is designated by the educational co-ordinator, who is competent for the school unit, upon recommendation of the school head and suggestion of the school board. This institution complements and assists the existing school supporting institutions i.e., the school board, the school head, the educational co-ordinator, without substituting them or the overarching supporting structures.</a:t>
            </a:r>
            <a:br>
              <a:rPr lang="en-GB" dirty="0" smtClean="0"/>
            </a:br>
            <a:r>
              <a:rPr lang="en-GB" dirty="0" smtClean="0"/>
              <a:t/>
            </a:r>
            <a:br>
              <a:rPr lang="en-GB" dirty="0" smtClean="0"/>
            </a:br>
            <a:r>
              <a:rPr lang="en-GB" dirty="0" err="1" smtClean="0"/>
              <a:t>He/She</a:t>
            </a:r>
            <a:r>
              <a:rPr lang="en-GB" dirty="0" smtClean="0"/>
              <a:t> belongs to the school’s teaching staff and contributes to building trust among the members of the educational community. </a:t>
            </a:r>
            <a:r>
              <a:rPr lang="en-GB" dirty="0" err="1" smtClean="0"/>
              <a:t>He/She</a:t>
            </a:r>
            <a:r>
              <a:rPr lang="en-GB" dirty="0" smtClean="0"/>
              <a:t> intervenes, guides and informs students, parents and guardians on matters concerning the school unit, such as:</a:t>
            </a:r>
          </a:p>
          <a:p>
            <a:pPr>
              <a:buFont typeface="Arial" pitchFamily="34" charset="0"/>
              <a:buChar char="•"/>
            </a:pPr>
            <a:r>
              <a:rPr lang="en-GB" dirty="0" smtClean="0"/>
              <a:t>Crisis management (school bullying, cases of violence in school, aggressive behaviour)</a:t>
            </a:r>
          </a:p>
          <a:p>
            <a:pPr>
              <a:buFont typeface="Arial" pitchFamily="34" charset="0"/>
              <a:buChar char="•"/>
            </a:pPr>
            <a:r>
              <a:rPr lang="en-GB" dirty="0" smtClean="0"/>
              <a:t>Extreme behaviour (racism, diversity) prevention</a:t>
            </a:r>
          </a:p>
          <a:p>
            <a:pPr>
              <a:buFont typeface="Arial" pitchFamily="34" charset="0"/>
              <a:buChar char="•"/>
            </a:pPr>
            <a:r>
              <a:rPr lang="en-GB" dirty="0" smtClean="0"/>
              <a:t>Learning difficulties</a:t>
            </a:r>
          </a:p>
          <a:p>
            <a:pPr>
              <a:buFont typeface="Arial" pitchFamily="34" charset="0"/>
              <a:buChar char="•"/>
            </a:pPr>
            <a:r>
              <a:rPr lang="en-GB" dirty="0" smtClean="0"/>
              <a:t>Inclusion and integration</a:t>
            </a:r>
          </a:p>
          <a:p>
            <a:pPr>
              <a:buFont typeface="Arial" pitchFamily="34" charset="0"/>
              <a:buChar char="•"/>
            </a:pPr>
            <a:r>
              <a:rPr lang="en-GB" dirty="0" smtClean="0"/>
              <a:t>Students with particular capabilities, gifts and talents</a:t>
            </a:r>
          </a:p>
          <a:p>
            <a:pPr>
              <a:buFont typeface="Arial" pitchFamily="34" charset="0"/>
              <a:buChar char="•"/>
            </a:pPr>
            <a:r>
              <a:rPr lang="en-GB" dirty="0" smtClean="0"/>
              <a:t>Transition to other grades, school mobility</a:t>
            </a:r>
          </a:p>
          <a:p>
            <a:pPr>
              <a:buFont typeface="Arial" pitchFamily="34" charset="0"/>
              <a:buChar char="•"/>
            </a:pPr>
            <a:r>
              <a:rPr lang="en-GB" dirty="0" smtClean="0"/>
              <a:t>Counselling and parents groups</a:t>
            </a:r>
            <a:endParaRPr lang="en-GB" dirty="0"/>
          </a:p>
        </p:txBody>
      </p:sp>
      <p:pic>
        <p:nvPicPr>
          <p:cNvPr id="3" name="2 - Εικόνα" descr="inclusion-2728130_1280.png"/>
          <p:cNvPicPr>
            <a:picLocks noChangeAspect="1"/>
          </p:cNvPicPr>
          <p:nvPr/>
        </p:nvPicPr>
        <p:blipFill>
          <a:blip r:embed="rId2" cstate="print"/>
          <a:stretch>
            <a:fillRect/>
          </a:stretch>
        </p:blipFill>
        <p:spPr>
          <a:xfrm>
            <a:off x="5220072" y="3861048"/>
            <a:ext cx="4172054" cy="27802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 Εικόνα" descr="2018-11-17_2146.png"/>
          <p:cNvPicPr>
            <a:picLocks noChangeAspect="1"/>
          </p:cNvPicPr>
          <p:nvPr/>
        </p:nvPicPr>
        <p:blipFill>
          <a:blip r:embed="rId2" cstate="print"/>
          <a:stretch>
            <a:fillRect/>
          </a:stretch>
        </p:blipFill>
        <p:spPr>
          <a:xfrm>
            <a:off x="539552" y="692696"/>
            <a:ext cx="6691352" cy="5624888"/>
          </a:xfrm>
          <a:prstGeom prst="rect">
            <a:avLst/>
          </a:prstGeom>
        </p:spPr>
      </p:pic>
      <p:sp>
        <p:nvSpPr>
          <p:cNvPr id="12" name="11 - Έλλειψη"/>
          <p:cNvSpPr/>
          <p:nvPr/>
        </p:nvSpPr>
        <p:spPr>
          <a:xfrm>
            <a:off x="5868144" y="4725144"/>
            <a:ext cx="504056" cy="43204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5364088" y="4221088"/>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1835696" y="332656"/>
            <a:ext cx="6199133" cy="369332"/>
          </a:xfrm>
          <a:prstGeom prst="rect">
            <a:avLst/>
          </a:prstGeom>
        </p:spPr>
        <p:txBody>
          <a:bodyPr wrap="none">
            <a:spAutoFit/>
          </a:bodyPr>
          <a:lstStyle/>
          <a:p>
            <a:r>
              <a:rPr lang="en-US" b="1" dirty="0" err="1" smtClean="0">
                <a:latin typeface="Arial" pitchFamily="34" charset="0"/>
                <a:cs typeface="Arial" pitchFamily="34" charset="0"/>
              </a:rPr>
              <a:t>Gymnasio</a:t>
            </a:r>
            <a:r>
              <a:rPr lang="en-US" b="1" dirty="0" smtClean="0">
                <a:latin typeface="Arial" pitchFamily="34" charset="0"/>
                <a:cs typeface="Arial" pitchFamily="34" charset="0"/>
              </a:rPr>
              <a:t> </a:t>
            </a:r>
            <a:r>
              <a:rPr lang="en-US" b="1" dirty="0" err="1" smtClean="0">
                <a:latin typeface="Arial" pitchFamily="34" charset="0"/>
                <a:cs typeface="Arial" pitchFamily="34" charset="0"/>
              </a:rPr>
              <a:t>Zipariou</a:t>
            </a:r>
            <a:r>
              <a:rPr lang="el-GR" b="1" dirty="0" smtClean="0">
                <a:latin typeface="Arial" pitchFamily="34" charset="0"/>
                <a:cs typeface="Arial" pitchFamily="34" charset="0"/>
              </a:rPr>
              <a:t>, </a:t>
            </a:r>
            <a:r>
              <a:rPr lang="en-US" b="1" dirty="0" smtClean="0">
                <a:latin typeface="Arial" pitchFamily="34" charset="0"/>
                <a:cs typeface="Arial" pitchFamily="34" charset="0"/>
              </a:rPr>
              <a:t>Lower Secondary School of </a:t>
            </a:r>
            <a:r>
              <a:rPr lang="en-US" b="1" dirty="0" err="1" smtClean="0">
                <a:latin typeface="Arial" pitchFamily="34" charset="0"/>
                <a:cs typeface="Arial" pitchFamily="34" charset="0"/>
              </a:rPr>
              <a:t>Zipari</a:t>
            </a:r>
            <a:endParaRPr lang="en-GB"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acea.ec.europa.eu/national-policies/eurydice/sites/eurydice/files/structure_of_the_national_education_system_6.png"/>
          <p:cNvPicPr>
            <a:picLocks noChangeAspect="1" noChangeArrowheads="1"/>
          </p:cNvPicPr>
          <p:nvPr/>
        </p:nvPicPr>
        <p:blipFill>
          <a:blip r:embed="rId2" cstate="print"/>
          <a:srcRect/>
          <a:stretch>
            <a:fillRect/>
          </a:stretch>
        </p:blipFill>
        <p:spPr bwMode="auto">
          <a:xfrm>
            <a:off x="357158" y="1928802"/>
            <a:ext cx="8405786" cy="3703799"/>
          </a:xfrm>
          <a:prstGeom prst="rect">
            <a:avLst/>
          </a:prstGeom>
          <a:noFill/>
        </p:spPr>
      </p:pic>
      <p:sp>
        <p:nvSpPr>
          <p:cNvPr id="5" name="4 - Ορθογώνιο"/>
          <p:cNvSpPr/>
          <p:nvPr/>
        </p:nvSpPr>
        <p:spPr>
          <a:xfrm>
            <a:off x="714348" y="285728"/>
            <a:ext cx="8143932" cy="1323439"/>
          </a:xfrm>
          <a:prstGeom prst="rect">
            <a:avLst/>
          </a:prstGeom>
        </p:spPr>
        <p:txBody>
          <a:bodyPr wrap="squar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Structure of the National Education System</a:t>
            </a:r>
          </a:p>
        </p:txBody>
      </p:sp>
      <p:sp>
        <p:nvSpPr>
          <p:cNvPr id="6" name="5 - Έλλειψη"/>
          <p:cNvSpPr/>
          <p:nvPr/>
        </p:nvSpPr>
        <p:spPr>
          <a:xfrm>
            <a:off x="3275856" y="1988840"/>
            <a:ext cx="3143272" cy="71438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335846"/>
            <a:ext cx="8286808" cy="2985433"/>
          </a:xfrm>
          <a:prstGeom prst="rect">
            <a:avLst/>
          </a:prstGeom>
        </p:spPr>
        <p:txBody>
          <a:bodyPr wrap="square">
            <a:spAutoFit/>
          </a:bodyPr>
          <a:lstStyle/>
          <a:p>
            <a:pPr marL="742950" indent="-742950">
              <a:buAutoNum type="arabicPeriod"/>
            </a:pPr>
            <a:r>
              <a:rPr lang="en-US" sz="4000" dirty="0" smtClean="0">
                <a:solidFill>
                  <a:srgbClr val="7030A0"/>
                </a:solidFill>
                <a:effectLst>
                  <a:outerShdw blurRad="38100" dist="38100" dir="2700000" algn="tl">
                    <a:srgbClr val="000000"/>
                  </a:outerShdw>
                </a:effectLst>
                <a:latin typeface="Berlin Sans FB Demi" pitchFamily="34" charset="0"/>
              </a:rPr>
              <a:t>Primary Education</a:t>
            </a:r>
          </a:p>
          <a:p>
            <a:pPr marL="742950" indent="-742950"/>
            <a:endParaRPr lang="en-US" sz="4000" dirty="0" smtClean="0">
              <a:solidFill>
                <a:srgbClr val="7030A0"/>
              </a:solidFill>
              <a:effectLst>
                <a:outerShdw blurRad="38100" dist="38100" dir="2700000" algn="tl">
                  <a:srgbClr val="000000"/>
                </a:outerShdw>
              </a:effectLst>
              <a:latin typeface="Berlin Sans FB Demi" pitchFamily="34" charset="0"/>
            </a:endParaRPr>
          </a:p>
          <a:p>
            <a:pPr marL="342900" indent="-342900"/>
            <a:r>
              <a:rPr lang="en-US" b="1" dirty="0" smtClean="0"/>
              <a:t>Pre-primary education </a:t>
            </a:r>
            <a:r>
              <a:rPr lang="en-US" dirty="0" smtClean="0"/>
              <a:t>in Greece is compulsory for all 4-year-old children.  </a:t>
            </a:r>
          </a:p>
          <a:p>
            <a:pPr marL="342900" indent="-342900"/>
            <a:r>
              <a:rPr lang="en-US" dirty="0" smtClean="0"/>
              <a:t>Infant/Child </a:t>
            </a:r>
            <a:r>
              <a:rPr lang="en-US" dirty="0" err="1" smtClean="0"/>
              <a:t>Centres</a:t>
            </a:r>
            <a:r>
              <a:rPr lang="en-US" dirty="0" smtClean="0"/>
              <a:t> (</a:t>
            </a:r>
            <a:r>
              <a:rPr lang="en-US" dirty="0" err="1" smtClean="0"/>
              <a:t>Vrefonipiakoi</a:t>
            </a:r>
            <a:r>
              <a:rPr lang="en-US" dirty="0" smtClean="0"/>
              <a:t> </a:t>
            </a:r>
            <a:r>
              <a:rPr lang="en-US" dirty="0" err="1" smtClean="0"/>
              <a:t>Stathmoi</a:t>
            </a:r>
            <a:r>
              <a:rPr lang="en-US" dirty="0" smtClean="0"/>
              <a:t>) and Child </a:t>
            </a:r>
            <a:r>
              <a:rPr lang="en-US" dirty="0" err="1" smtClean="0"/>
              <a:t>Centres</a:t>
            </a:r>
            <a:r>
              <a:rPr lang="en-US" dirty="0" smtClean="0"/>
              <a:t> (</a:t>
            </a:r>
            <a:r>
              <a:rPr lang="en-US" dirty="0" err="1" smtClean="0"/>
              <a:t>Paidikoi</a:t>
            </a:r>
            <a:r>
              <a:rPr lang="en-US" dirty="0" smtClean="0"/>
              <a:t> </a:t>
            </a:r>
          </a:p>
          <a:p>
            <a:pPr marL="342900" indent="-342900"/>
            <a:r>
              <a:rPr lang="en-US" dirty="0" err="1" smtClean="0"/>
              <a:t>Stathmoi</a:t>
            </a:r>
            <a:r>
              <a:rPr lang="en-US" dirty="0" smtClean="0"/>
              <a:t>) represent early childhood care.  </a:t>
            </a:r>
          </a:p>
          <a:p>
            <a:pPr marL="342900" indent="-342900"/>
            <a:r>
              <a:rPr lang="en-US" b="1" dirty="0" smtClean="0"/>
              <a:t>Primary School</a:t>
            </a:r>
          </a:p>
          <a:p>
            <a:r>
              <a:rPr lang="en-US" dirty="0" smtClean="0"/>
              <a:t>Primary Education is the next stage.  Primary School (</a:t>
            </a:r>
            <a:r>
              <a:rPr lang="en-US" i="1" dirty="0" err="1" smtClean="0"/>
              <a:t>Dimotiko</a:t>
            </a:r>
            <a:r>
              <a:rPr lang="en-US" i="1" dirty="0" smtClean="0"/>
              <a:t> </a:t>
            </a:r>
            <a:r>
              <a:rPr lang="en-US" i="1" dirty="0" err="1" smtClean="0"/>
              <a:t>Scholeio</a:t>
            </a:r>
            <a:r>
              <a:rPr lang="en-US" dirty="0" smtClean="0"/>
              <a:t>) spans 6 years. </a:t>
            </a:r>
            <a:endParaRPr lang="en-US" dirty="0"/>
          </a:p>
        </p:txBody>
      </p:sp>
      <p:sp>
        <p:nvSpPr>
          <p:cNvPr id="5" name="4 - Έλλειψη"/>
          <p:cNvSpPr/>
          <p:nvPr/>
        </p:nvSpPr>
        <p:spPr>
          <a:xfrm>
            <a:off x="2195736" y="3789040"/>
            <a:ext cx="3143272" cy="71438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3059832" y="4005064"/>
            <a:ext cx="1582484" cy="369332"/>
          </a:xfrm>
          <a:prstGeom prst="rect">
            <a:avLst/>
          </a:prstGeom>
        </p:spPr>
        <p:txBody>
          <a:bodyPr wrap="none">
            <a:spAutoFit/>
          </a:bodyPr>
          <a:lstStyle/>
          <a:p>
            <a:r>
              <a:rPr lang="en-US" dirty="0" smtClean="0"/>
              <a:t>1 to 12  years</a:t>
            </a:r>
            <a:endParaRPr lang="el-GR" dirty="0"/>
          </a:p>
        </p:txBody>
      </p:sp>
      <p:sp>
        <p:nvSpPr>
          <p:cNvPr id="6146" name="AutoShape 2" descr="Αποτέλεσμα εικόνας για greek education"/>
          <p:cNvSpPr>
            <a:spLocks noChangeAspect="1" noChangeArrowheads="1"/>
          </p:cNvSpPr>
          <p:nvPr/>
        </p:nvSpPr>
        <p:spPr bwMode="auto">
          <a:xfrm>
            <a:off x="155575" y="-838200"/>
            <a:ext cx="2619375" cy="17526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48" name="AutoShape 4" descr="Αποτέλεσμα εικόνας για greek education"/>
          <p:cNvSpPr>
            <a:spLocks noChangeAspect="1" noChangeArrowheads="1"/>
          </p:cNvSpPr>
          <p:nvPr/>
        </p:nvSpPr>
        <p:spPr bwMode="auto">
          <a:xfrm>
            <a:off x="155575" y="-838200"/>
            <a:ext cx="2619375" cy="17526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0" name="AutoShape 6" descr="Αποτέλεσμα εικόνας για greek education system"/>
          <p:cNvSpPr>
            <a:spLocks noChangeAspect="1" noChangeArrowheads="1"/>
          </p:cNvSpPr>
          <p:nvPr/>
        </p:nvSpPr>
        <p:spPr bwMode="auto">
          <a:xfrm>
            <a:off x="155575" y="-1828800"/>
            <a:ext cx="6829425" cy="38195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285728"/>
            <a:ext cx="8429684" cy="4031873"/>
          </a:xfrm>
          <a:prstGeom prst="rect">
            <a:avLst/>
          </a:prstGeom>
        </p:spPr>
        <p:txBody>
          <a:bodyPr wrap="squar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2. Secondary Education</a:t>
            </a:r>
          </a:p>
          <a:p>
            <a:endParaRPr lang="en-US" b="1" dirty="0" smtClean="0"/>
          </a:p>
          <a:p>
            <a:r>
              <a:rPr lang="en-US" b="1" dirty="0" smtClean="0"/>
              <a:t>Lower Secondary School</a:t>
            </a:r>
          </a:p>
          <a:p>
            <a:r>
              <a:rPr lang="en-US" dirty="0" smtClean="0"/>
              <a:t>The first one is compulsory and corresponds to Lower Secondary School</a:t>
            </a:r>
            <a:r>
              <a:rPr lang="en-US" i="1" dirty="0" smtClean="0"/>
              <a:t> </a:t>
            </a:r>
            <a:r>
              <a:rPr lang="en-US" dirty="0" smtClean="0"/>
              <a:t>(</a:t>
            </a:r>
            <a:r>
              <a:rPr lang="en-US" i="1" dirty="0" err="1" smtClean="0"/>
              <a:t>Gymnasio</a:t>
            </a:r>
            <a:r>
              <a:rPr lang="en-US" dirty="0" smtClean="0"/>
              <a:t>).</a:t>
            </a:r>
          </a:p>
          <a:p>
            <a:r>
              <a:rPr lang="en-US" dirty="0" smtClean="0"/>
              <a:t>It lasts 3 years</a:t>
            </a:r>
          </a:p>
          <a:p>
            <a:r>
              <a:rPr lang="en-US" dirty="0" smtClean="0"/>
              <a:t>It provides general education</a:t>
            </a:r>
          </a:p>
          <a:p>
            <a:r>
              <a:rPr lang="en-US" dirty="0" smtClean="0"/>
              <a:t>It covers ages 12-15</a:t>
            </a:r>
          </a:p>
          <a:p>
            <a:r>
              <a:rPr lang="en-US" dirty="0" smtClean="0"/>
              <a:t>It is a prerequisite for enrolling at General or Vocational Upper Secondary Schools</a:t>
            </a:r>
          </a:p>
          <a:p>
            <a:endParaRPr lang="en-US" dirty="0" smtClean="0"/>
          </a:p>
          <a:p>
            <a:r>
              <a:rPr lang="en-US" dirty="0" smtClean="0"/>
              <a:t>Parallel to </a:t>
            </a:r>
            <a:r>
              <a:rPr lang="en-US" i="1" dirty="0" smtClean="0"/>
              <a:t>Day</a:t>
            </a:r>
            <a:r>
              <a:rPr lang="en-US" dirty="0" smtClean="0"/>
              <a:t> </a:t>
            </a:r>
            <a:r>
              <a:rPr lang="en-US" i="1" dirty="0" err="1" smtClean="0"/>
              <a:t>Gymnasio</a:t>
            </a:r>
            <a:r>
              <a:rPr lang="en-US" dirty="0" smtClean="0"/>
              <a:t>, Evening (</a:t>
            </a:r>
            <a:r>
              <a:rPr lang="en-US" i="1" dirty="0" err="1" smtClean="0"/>
              <a:t>Esperino</a:t>
            </a:r>
            <a:r>
              <a:rPr lang="en-US" dirty="0" smtClean="0"/>
              <a:t>) </a:t>
            </a:r>
            <a:r>
              <a:rPr lang="en-US" i="1" dirty="0" err="1" smtClean="0"/>
              <a:t>Gymnasio</a:t>
            </a:r>
            <a:r>
              <a:rPr lang="en-US" dirty="0" smtClean="0"/>
              <a:t> operates.  Attendance starts at the age of 14.</a:t>
            </a:r>
          </a:p>
        </p:txBody>
      </p:sp>
      <p:sp>
        <p:nvSpPr>
          <p:cNvPr id="3" name="2 - Έλλειψη"/>
          <p:cNvSpPr/>
          <p:nvPr/>
        </p:nvSpPr>
        <p:spPr>
          <a:xfrm>
            <a:off x="2214546" y="4357694"/>
            <a:ext cx="3143272" cy="71438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2857488" y="4572008"/>
            <a:ext cx="1710725" cy="369332"/>
          </a:xfrm>
          <a:prstGeom prst="rect">
            <a:avLst/>
          </a:prstGeom>
        </p:spPr>
        <p:txBody>
          <a:bodyPr wrap="none">
            <a:spAutoFit/>
          </a:bodyPr>
          <a:lstStyle/>
          <a:p>
            <a:r>
              <a:rPr lang="en-US" dirty="0" smtClean="0"/>
              <a:t>12 to 15  years</a:t>
            </a:r>
            <a:endParaRPr lang="el-GR" dirty="0"/>
          </a:p>
        </p:txBody>
      </p:sp>
      <p:sp>
        <p:nvSpPr>
          <p:cNvPr id="5" name="4 - Έλλειψη"/>
          <p:cNvSpPr/>
          <p:nvPr/>
        </p:nvSpPr>
        <p:spPr>
          <a:xfrm>
            <a:off x="251520" y="1052736"/>
            <a:ext cx="3240360" cy="5040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335846"/>
            <a:ext cx="7929618" cy="4247317"/>
          </a:xfrm>
          <a:prstGeom prst="rect">
            <a:avLst/>
          </a:prstGeom>
        </p:spPr>
        <p:txBody>
          <a:bodyPr wrap="square">
            <a:spAutoFit/>
          </a:bodyPr>
          <a:lstStyle/>
          <a:p>
            <a:r>
              <a:rPr lang="en-US" b="1" dirty="0" smtClean="0"/>
              <a:t>Upper Secondary School</a:t>
            </a:r>
          </a:p>
          <a:p>
            <a:r>
              <a:rPr lang="en-US" dirty="0" smtClean="0"/>
              <a:t>The second one is the optional </a:t>
            </a:r>
            <a:r>
              <a:rPr lang="en-US" b="1" dirty="0" smtClean="0">
                <a:solidFill>
                  <a:srgbClr val="FF0000"/>
                </a:solidFill>
              </a:rPr>
              <a:t>General or Vocational </a:t>
            </a:r>
            <a:r>
              <a:rPr lang="en-US" dirty="0" smtClean="0"/>
              <a:t>Upper Secondary School (</a:t>
            </a:r>
            <a:r>
              <a:rPr lang="en-US" i="1" dirty="0" err="1" smtClean="0"/>
              <a:t>Geniko</a:t>
            </a:r>
            <a:r>
              <a:rPr lang="en-US" dirty="0" smtClean="0"/>
              <a:t> or </a:t>
            </a:r>
            <a:r>
              <a:rPr lang="en-US" i="1" dirty="0" err="1" smtClean="0"/>
              <a:t>Epaggelmatiko</a:t>
            </a:r>
            <a:r>
              <a:rPr lang="en-US" i="1" dirty="0" smtClean="0"/>
              <a:t> </a:t>
            </a:r>
            <a:r>
              <a:rPr lang="en-US" i="1" dirty="0" err="1" smtClean="0"/>
              <a:t>Lykeio</a:t>
            </a:r>
            <a:r>
              <a:rPr lang="en-US" dirty="0" smtClean="0"/>
              <a:t>).</a:t>
            </a:r>
          </a:p>
          <a:p>
            <a:r>
              <a:rPr lang="en-US" dirty="0" smtClean="0"/>
              <a:t>It lasts 3 years </a:t>
            </a:r>
          </a:p>
          <a:p>
            <a:r>
              <a:rPr lang="en-US" dirty="0" smtClean="0"/>
              <a:t>Pupils </a:t>
            </a:r>
            <a:r>
              <a:rPr lang="en-US" dirty="0" err="1" smtClean="0"/>
              <a:t>enrol</a:t>
            </a:r>
            <a:r>
              <a:rPr lang="en-US" dirty="0" smtClean="0"/>
              <a:t> at the age of 15</a:t>
            </a:r>
          </a:p>
          <a:p>
            <a:r>
              <a:rPr lang="en-US" dirty="0" smtClean="0"/>
              <a:t>There are two different types:</a:t>
            </a:r>
          </a:p>
          <a:p>
            <a:r>
              <a:rPr lang="en-US" b="1" dirty="0" smtClean="0"/>
              <a:t>General (</a:t>
            </a:r>
            <a:r>
              <a:rPr lang="en-US" b="1" i="1" dirty="0" err="1" smtClean="0"/>
              <a:t>Geniko</a:t>
            </a:r>
            <a:r>
              <a:rPr lang="en-US" b="1" dirty="0" smtClean="0"/>
              <a:t>)</a:t>
            </a:r>
            <a:r>
              <a:rPr lang="en-US" b="1" i="1" dirty="0" smtClean="0"/>
              <a:t> </a:t>
            </a:r>
            <a:r>
              <a:rPr lang="en-US" b="1" i="1" dirty="0" err="1" smtClean="0"/>
              <a:t>Lykeio</a:t>
            </a:r>
            <a:r>
              <a:rPr lang="en-US" dirty="0" smtClean="0"/>
              <a:t>.  It lasts three years and includes both common core subjects and optional subjects of </a:t>
            </a:r>
            <a:r>
              <a:rPr lang="en-US" dirty="0" err="1" smtClean="0"/>
              <a:t>specialisation</a:t>
            </a:r>
            <a:endParaRPr lang="en-US" dirty="0" smtClean="0"/>
          </a:p>
          <a:p>
            <a:r>
              <a:rPr lang="en-US" b="1" dirty="0" smtClean="0"/>
              <a:t>Vocational</a:t>
            </a:r>
            <a:r>
              <a:rPr lang="en-US" b="1" i="1" dirty="0" smtClean="0"/>
              <a:t> </a:t>
            </a:r>
            <a:r>
              <a:rPr lang="en-US" b="1" dirty="0" smtClean="0"/>
              <a:t>(</a:t>
            </a:r>
            <a:r>
              <a:rPr lang="en-US" b="1" i="1" dirty="0" err="1" smtClean="0"/>
              <a:t>Epaggelmatiko</a:t>
            </a:r>
            <a:r>
              <a:rPr lang="en-US" b="1" dirty="0" smtClean="0"/>
              <a:t>) </a:t>
            </a:r>
            <a:r>
              <a:rPr lang="en-US" b="1" i="1" dirty="0" err="1" smtClean="0"/>
              <a:t>Lykeio</a:t>
            </a:r>
            <a:r>
              <a:rPr lang="en-US" dirty="0" smtClean="0"/>
              <a:t>.  It offers two cycles of studies:</a:t>
            </a:r>
          </a:p>
          <a:p>
            <a:r>
              <a:rPr lang="en-US" dirty="0" smtClean="0"/>
              <a:t>the secondary cycle</a:t>
            </a:r>
          </a:p>
          <a:p>
            <a:r>
              <a:rPr lang="en-US" dirty="0" smtClean="0"/>
              <a:t>the optional post-secondary cycle, “Apprenticeship Class”.</a:t>
            </a:r>
          </a:p>
          <a:p>
            <a:endParaRPr lang="en-US" dirty="0" smtClean="0"/>
          </a:p>
          <a:p>
            <a:r>
              <a:rPr lang="en-US" dirty="0" smtClean="0"/>
              <a:t>Parallel to day </a:t>
            </a:r>
            <a:r>
              <a:rPr lang="en-US" dirty="0" err="1" smtClean="0"/>
              <a:t>L</a:t>
            </a:r>
            <a:r>
              <a:rPr lang="en-US" i="1" dirty="0" err="1" smtClean="0"/>
              <a:t>ykeia</a:t>
            </a:r>
            <a:r>
              <a:rPr lang="en-US" dirty="0" smtClean="0"/>
              <a:t>,:</a:t>
            </a:r>
          </a:p>
          <a:p>
            <a:r>
              <a:rPr lang="en-US" dirty="0" smtClean="0"/>
              <a:t>Evening General</a:t>
            </a:r>
            <a:r>
              <a:rPr lang="en-US" i="1" dirty="0" smtClean="0"/>
              <a:t> </a:t>
            </a:r>
            <a:r>
              <a:rPr lang="en-US" dirty="0" smtClean="0"/>
              <a:t>(</a:t>
            </a:r>
            <a:r>
              <a:rPr lang="en-US" i="1" dirty="0" err="1" smtClean="0"/>
              <a:t>Esperina</a:t>
            </a:r>
            <a:r>
              <a:rPr lang="en-US" i="1" dirty="0" smtClean="0"/>
              <a:t> </a:t>
            </a:r>
            <a:r>
              <a:rPr lang="en-US" i="1" dirty="0" err="1" smtClean="0"/>
              <a:t>Genika</a:t>
            </a:r>
            <a:r>
              <a:rPr lang="en-US" dirty="0" smtClean="0"/>
              <a:t>)</a:t>
            </a:r>
          </a:p>
          <a:p>
            <a:r>
              <a:rPr lang="en-US" dirty="0" smtClean="0"/>
              <a:t>Evening Vocational</a:t>
            </a:r>
            <a:r>
              <a:rPr lang="en-US" i="1" dirty="0" smtClean="0"/>
              <a:t> </a:t>
            </a:r>
            <a:r>
              <a:rPr lang="en-US" dirty="0" smtClean="0"/>
              <a:t>(</a:t>
            </a:r>
            <a:r>
              <a:rPr lang="en-US" i="1" dirty="0" err="1" smtClean="0"/>
              <a:t>Esperina</a:t>
            </a:r>
            <a:r>
              <a:rPr lang="en-US" i="1" dirty="0" smtClean="0"/>
              <a:t> </a:t>
            </a:r>
            <a:r>
              <a:rPr lang="en-US" i="1" dirty="0" err="1" smtClean="0"/>
              <a:t>Epaggelmatika</a:t>
            </a:r>
            <a:r>
              <a:rPr lang="en-US" dirty="0" smtClean="0"/>
              <a:t>)</a:t>
            </a:r>
            <a:endParaRPr lang="en-US" dirty="0"/>
          </a:p>
        </p:txBody>
      </p:sp>
      <p:sp>
        <p:nvSpPr>
          <p:cNvPr id="3" name="2 - Ορθογώνιο"/>
          <p:cNvSpPr/>
          <p:nvPr/>
        </p:nvSpPr>
        <p:spPr>
          <a:xfrm>
            <a:off x="3071802" y="5357826"/>
            <a:ext cx="1710725" cy="369332"/>
          </a:xfrm>
          <a:prstGeom prst="rect">
            <a:avLst/>
          </a:prstGeom>
        </p:spPr>
        <p:txBody>
          <a:bodyPr wrap="none">
            <a:spAutoFit/>
          </a:bodyPr>
          <a:lstStyle/>
          <a:p>
            <a:r>
              <a:rPr lang="en-US" dirty="0" smtClean="0"/>
              <a:t>15 to 18  years</a:t>
            </a:r>
            <a:endParaRPr lang="el-GR" dirty="0"/>
          </a:p>
        </p:txBody>
      </p:sp>
      <p:sp>
        <p:nvSpPr>
          <p:cNvPr id="4" name="3 - Έλλειψη"/>
          <p:cNvSpPr/>
          <p:nvPr/>
        </p:nvSpPr>
        <p:spPr>
          <a:xfrm>
            <a:off x="2285984" y="5143512"/>
            <a:ext cx="3143272" cy="71438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Έλλειψη"/>
          <p:cNvSpPr/>
          <p:nvPr/>
        </p:nvSpPr>
        <p:spPr>
          <a:xfrm>
            <a:off x="251520" y="188640"/>
            <a:ext cx="3240360" cy="5040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785786" y="889844"/>
            <a:ext cx="7500990" cy="3200876"/>
          </a:xfrm>
          <a:prstGeom prst="rect">
            <a:avLst/>
          </a:prstGeom>
        </p:spPr>
        <p:txBody>
          <a:bodyPr wrap="square">
            <a:spAutoFit/>
          </a:bodyPr>
          <a:lstStyle/>
          <a:p>
            <a:r>
              <a:rPr lang="en-US" b="1" dirty="0" smtClean="0"/>
              <a:t> </a:t>
            </a:r>
            <a:r>
              <a:rPr lang="en-US" sz="4000" dirty="0" smtClean="0">
                <a:solidFill>
                  <a:srgbClr val="7030A0"/>
                </a:solidFill>
                <a:effectLst>
                  <a:outerShdw blurRad="38100" dist="38100" dir="2700000" algn="tl">
                    <a:srgbClr val="000000"/>
                  </a:outerShdw>
                </a:effectLst>
                <a:latin typeface="Berlin Sans FB Demi" pitchFamily="34" charset="0"/>
              </a:rPr>
              <a:t>Tertiary Education</a:t>
            </a:r>
          </a:p>
          <a:p>
            <a:r>
              <a:rPr lang="en-US" dirty="0" smtClean="0"/>
              <a:t>Higher education is the last level of the formal education system.  Most undergraduate degree </a:t>
            </a:r>
            <a:r>
              <a:rPr lang="en-US" dirty="0" err="1" smtClean="0"/>
              <a:t>programmes</a:t>
            </a:r>
            <a:r>
              <a:rPr lang="en-US" dirty="0" smtClean="0"/>
              <a:t> take 4 academic years of full-time study.  Postgraduate courses last from one to two years, while doctorates at least 3 years.</a:t>
            </a:r>
          </a:p>
          <a:p>
            <a:r>
              <a:rPr lang="en-US" dirty="0" smtClean="0"/>
              <a:t>HE comprises:</a:t>
            </a:r>
          </a:p>
          <a:p>
            <a:r>
              <a:rPr lang="en-US" b="1" dirty="0" smtClean="0"/>
              <a:t>The University Sector (</a:t>
            </a:r>
            <a:r>
              <a:rPr lang="en-US" b="1" dirty="0" err="1" smtClean="0"/>
              <a:t>Panepistimio</a:t>
            </a:r>
            <a:r>
              <a:rPr lang="en-US" b="1" dirty="0" smtClean="0"/>
              <a:t>)</a:t>
            </a:r>
          </a:p>
          <a:p>
            <a:r>
              <a:rPr lang="en-US" dirty="0" smtClean="0"/>
              <a:t>Universities</a:t>
            </a:r>
          </a:p>
          <a:p>
            <a:r>
              <a:rPr lang="en-US" dirty="0" smtClean="0"/>
              <a:t>Polytechnics</a:t>
            </a:r>
          </a:p>
          <a:p>
            <a:r>
              <a:rPr lang="en-US" dirty="0" smtClean="0"/>
              <a:t>The School of Fine Arts.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285852" y="1305342"/>
            <a:ext cx="7606628" cy="2923877"/>
          </a:xfrm>
          <a:prstGeom prst="rect">
            <a:avLst/>
          </a:prstGeom>
        </p:spPr>
        <p:txBody>
          <a:bodyPr wrap="square">
            <a:spAutoFit/>
          </a:bodyPr>
          <a:lstStyle/>
          <a:p>
            <a:r>
              <a:rPr lang="en-US" sz="4000" dirty="0" smtClean="0">
                <a:solidFill>
                  <a:srgbClr val="7030A0"/>
                </a:solidFill>
                <a:effectLst>
                  <a:outerShdw blurRad="38100" dist="38100" dir="2700000" algn="tl">
                    <a:srgbClr val="000000"/>
                  </a:outerShdw>
                </a:effectLst>
                <a:latin typeface="Berlin Sans FB Demi" pitchFamily="34" charset="0"/>
              </a:rPr>
              <a:t>Lifelong Learning</a:t>
            </a:r>
          </a:p>
          <a:p>
            <a:r>
              <a:rPr lang="en-US" dirty="0" smtClean="0"/>
              <a:t>Lifelong Learning policy in Greece is part of a wider development plan.  Non-formal education can lead to certifications </a:t>
            </a:r>
            <a:r>
              <a:rPr lang="en-US" dirty="0" err="1" smtClean="0"/>
              <a:t>recognised</a:t>
            </a:r>
            <a:r>
              <a:rPr lang="en-US" dirty="0" smtClean="0"/>
              <a:t> at national level.  </a:t>
            </a:r>
          </a:p>
          <a:p>
            <a:r>
              <a:rPr lang="en-US" dirty="0" smtClean="0"/>
              <a:t>Lifelong Learning is provided by:</a:t>
            </a:r>
          </a:p>
          <a:p>
            <a:r>
              <a:rPr lang="en-US" dirty="0" smtClean="0"/>
              <a:t>Vocational Training Institutes (</a:t>
            </a:r>
            <a:r>
              <a:rPr lang="en-US" i="1" dirty="0" err="1" smtClean="0"/>
              <a:t>Institouta</a:t>
            </a:r>
            <a:r>
              <a:rPr lang="en-US" i="1" dirty="0" smtClean="0"/>
              <a:t> </a:t>
            </a:r>
            <a:r>
              <a:rPr lang="en-US" i="1" dirty="0" err="1" smtClean="0"/>
              <a:t>Epaggelmatikis</a:t>
            </a:r>
            <a:r>
              <a:rPr lang="en-US" i="1" dirty="0" smtClean="0"/>
              <a:t> </a:t>
            </a:r>
            <a:r>
              <a:rPr lang="en-US" i="1" dirty="0" err="1" smtClean="0"/>
              <a:t>Katartisis</a:t>
            </a:r>
            <a:r>
              <a:rPr lang="en-US" dirty="0" smtClean="0"/>
              <a:t>)</a:t>
            </a:r>
          </a:p>
          <a:p>
            <a:r>
              <a:rPr lang="en-US" dirty="0" smtClean="0"/>
              <a:t>Lifelong Learning Centers</a:t>
            </a:r>
            <a:r>
              <a:rPr lang="en-US" i="1" dirty="0" smtClean="0"/>
              <a:t> </a:t>
            </a:r>
            <a:r>
              <a:rPr lang="en-US" dirty="0" smtClean="0"/>
              <a:t>(</a:t>
            </a:r>
            <a:r>
              <a:rPr lang="en-US" i="1" dirty="0" err="1" smtClean="0"/>
              <a:t>Kentra</a:t>
            </a:r>
            <a:r>
              <a:rPr lang="en-US" i="1" dirty="0" smtClean="0"/>
              <a:t> </a:t>
            </a:r>
            <a:r>
              <a:rPr lang="en-US" i="1" dirty="0" err="1" smtClean="0"/>
              <a:t>Dia</a:t>
            </a:r>
            <a:r>
              <a:rPr lang="en-US" i="1" dirty="0" smtClean="0"/>
              <a:t> </a:t>
            </a:r>
            <a:r>
              <a:rPr lang="en-US" i="1" dirty="0" err="1" smtClean="0"/>
              <a:t>Viou</a:t>
            </a:r>
            <a:r>
              <a:rPr lang="en-US" i="1" dirty="0" smtClean="0"/>
              <a:t> </a:t>
            </a:r>
            <a:r>
              <a:rPr lang="en-US" i="1" dirty="0" err="1" smtClean="0"/>
              <a:t>Mathisis</a:t>
            </a:r>
            <a:r>
              <a:rPr lang="en-US" dirty="0" smtClean="0"/>
              <a:t>)</a:t>
            </a:r>
          </a:p>
          <a:p>
            <a:r>
              <a:rPr lang="en-US" dirty="0" smtClean="0"/>
              <a:t>Vocational Training Schools (</a:t>
            </a:r>
            <a:r>
              <a:rPr lang="en-US" i="1" dirty="0" err="1" smtClean="0"/>
              <a:t>Scholes</a:t>
            </a:r>
            <a:r>
              <a:rPr lang="en-US" i="1" dirty="0" smtClean="0"/>
              <a:t> </a:t>
            </a:r>
            <a:r>
              <a:rPr lang="en-US" i="1" dirty="0" err="1" smtClean="0"/>
              <a:t>Epaggelmatikis</a:t>
            </a:r>
            <a:r>
              <a:rPr lang="en-US" i="1" dirty="0" smtClean="0"/>
              <a:t> </a:t>
            </a:r>
            <a:r>
              <a:rPr lang="en-US" i="1" dirty="0" err="1" smtClean="0"/>
              <a:t>Katartisis</a:t>
            </a:r>
            <a:r>
              <a:rPr lang="en-US" dirty="0" smtClean="0"/>
              <a:t>)</a:t>
            </a:r>
          </a:p>
          <a:p>
            <a:r>
              <a:rPr lang="en-US" dirty="0" smtClean="0"/>
              <a:t>Colleges (</a:t>
            </a:r>
            <a:r>
              <a:rPr lang="en-US" dirty="0" err="1" smtClean="0"/>
              <a:t>Kollegia</a:t>
            </a:r>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Επεξήγηση με στρογγυλεμένο παραλληλόγραμμο"/>
          <p:cNvSpPr/>
          <p:nvPr/>
        </p:nvSpPr>
        <p:spPr>
          <a:xfrm>
            <a:off x="1979712" y="3140968"/>
            <a:ext cx="5184576" cy="2088232"/>
          </a:xfrm>
          <a:prstGeom prst="wedgeRoundRectCallout">
            <a:avLst>
              <a:gd name="adj1" fmla="val -32382"/>
              <a:gd name="adj2" fmla="val 77530"/>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7030A0"/>
                </a:solidFill>
                <a:effectLst>
                  <a:outerShdw blurRad="38100" dist="38100" dir="2700000" algn="tl">
                    <a:srgbClr val="000000">
                      <a:alpha val="43137"/>
                    </a:srgbClr>
                  </a:outerShdw>
                </a:effectLst>
                <a:latin typeface="Arial" pitchFamily="34" charset="0"/>
                <a:cs typeface="Arial" pitchFamily="34" charset="0"/>
              </a:rPr>
              <a:t>Thank you</a:t>
            </a:r>
            <a:endParaRPr lang="el-GR" b="1" dirty="0" smtClean="0">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2 - Εικόνα" descr="coocoo.jpg"/>
          <p:cNvPicPr>
            <a:picLocks noChangeAspect="1"/>
          </p:cNvPicPr>
          <p:nvPr/>
        </p:nvPicPr>
        <p:blipFill>
          <a:blip r:embed="rId2" cstate="print"/>
          <a:stretch>
            <a:fillRect/>
          </a:stretch>
        </p:blipFill>
        <p:spPr>
          <a:xfrm>
            <a:off x="2699792" y="0"/>
            <a:ext cx="3528392" cy="35283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611560" y="1844824"/>
            <a:ext cx="7200800" cy="2308324"/>
          </a:xfrm>
          <a:prstGeom prst="rect">
            <a:avLst/>
          </a:prstGeom>
        </p:spPr>
        <p:txBody>
          <a:bodyPr wrap="square">
            <a:spAutoFit/>
          </a:bodyPr>
          <a:lstStyle/>
          <a:p>
            <a:r>
              <a:rPr lang="en-GB" dirty="0" err="1" smtClean="0"/>
              <a:t>Gymnasio</a:t>
            </a:r>
            <a:r>
              <a:rPr lang="en-GB" dirty="0" smtClean="0"/>
              <a:t> </a:t>
            </a:r>
            <a:r>
              <a:rPr lang="en-GB" dirty="0" err="1" smtClean="0"/>
              <a:t>Zipariou</a:t>
            </a:r>
            <a:r>
              <a:rPr lang="en-GB" dirty="0" smtClean="0"/>
              <a:t> is a public school on the island of Kos. The school receives students from four small villages at a rural area around the city. It offers general secondary education and it has 25 teachers and 300 students, aged 12-15. The area of the school has received many immigrant and refugee families that work in the agricultural sector and the hotel industry. The students come from different social, financial and cultural backgrounds. The school aims at improving the education and the school life of all the students. </a:t>
            </a:r>
            <a:endParaRPr lang="el-GR" dirty="0"/>
          </a:p>
        </p:txBody>
      </p:sp>
      <p:sp>
        <p:nvSpPr>
          <p:cNvPr id="11" name="10 - Ορθογώνιο"/>
          <p:cNvSpPr/>
          <p:nvPr/>
        </p:nvSpPr>
        <p:spPr>
          <a:xfrm>
            <a:off x="611560" y="764704"/>
            <a:ext cx="6664254" cy="707886"/>
          </a:xfrm>
          <a:prstGeom prst="rect">
            <a:avLst/>
          </a:prstGeom>
        </p:spPr>
        <p:txBody>
          <a:bodyPr wrap="square">
            <a:spAutoFit/>
          </a:bodyPr>
          <a:lstStyle/>
          <a:p>
            <a:r>
              <a:rPr lang="en-US" sz="4000" dirty="0" err="1" smtClean="0">
                <a:solidFill>
                  <a:srgbClr val="7030A0"/>
                </a:solidFill>
                <a:effectLst>
                  <a:outerShdw blurRad="38100" dist="38100" dir="2700000" algn="tl">
                    <a:srgbClr val="000000"/>
                  </a:outerShdw>
                </a:effectLst>
                <a:latin typeface="Berlin Sans FB Demi" pitchFamily="34" charset="0"/>
              </a:rPr>
              <a:t>Gymnasio</a:t>
            </a:r>
            <a:r>
              <a:rPr lang="en-US" sz="4000" dirty="0" smtClean="0">
                <a:solidFill>
                  <a:srgbClr val="7030A0"/>
                </a:solidFill>
                <a:effectLst>
                  <a:outerShdw blurRad="38100" dist="38100" dir="2700000" algn="tl">
                    <a:srgbClr val="000000"/>
                  </a:outerShdw>
                </a:effectLst>
                <a:latin typeface="Berlin Sans FB Demi" pitchFamily="34" charset="0"/>
              </a:rPr>
              <a:t> </a:t>
            </a:r>
            <a:r>
              <a:rPr lang="en-US" sz="4000" dirty="0" err="1" smtClean="0">
                <a:solidFill>
                  <a:srgbClr val="7030A0"/>
                </a:solidFill>
                <a:effectLst>
                  <a:outerShdw blurRad="38100" dist="38100" dir="2700000" algn="tl">
                    <a:srgbClr val="000000"/>
                  </a:outerShdw>
                </a:effectLst>
                <a:latin typeface="Berlin Sans FB Demi" pitchFamily="34" charset="0"/>
              </a:rPr>
              <a:t>Zipariou</a:t>
            </a:r>
            <a:r>
              <a:rPr lang="en-US" sz="4000" dirty="0" smtClean="0">
                <a:solidFill>
                  <a:srgbClr val="7030A0"/>
                </a:solidFill>
                <a:effectLst>
                  <a:outerShdw blurRad="38100" dist="38100" dir="2700000" algn="tl">
                    <a:srgbClr val="000000"/>
                  </a:outerShdw>
                </a:effectLst>
                <a:latin typeface="Berlin Sans FB Demi" pitchFamily="34" charset="0"/>
              </a:rPr>
              <a:t>, Kos </a:t>
            </a:r>
            <a:endParaRPr lang="el-GR"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N0844a.jpg"/>
          <p:cNvPicPr>
            <a:picLocks noGrp="1" noChangeAspect="1"/>
          </p:cNvPicPr>
          <p:nvPr>
            <p:ph idx="1"/>
          </p:nvPr>
        </p:nvPicPr>
        <p:blipFill>
          <a:blip r:embed="rId2" cstate="print"/>
          <a:stretch>
            <a:fillRect/>
          </a:stretch>
        </p:blipFill>
        <p:spPr>
          <a:xfrm>
            <a:off x="1547664" y="548680"/>
            <a:ext cx="6480720" cy="486054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αρχείο λήψης (3).jpg"/>
          <p:cNvPicPr>
            <a:picLocks noChangeAspect="1"/>
          </p:cNvPicPr>
          <p:nvPr/>
        </p:nvPicPr>
        <p:blipFill>
          <a:blip r:embed="rId2" cstate="print"/>
          <a:stretch>
            <a:fillRect/>
          </a:stretch>
        </p:blipFill>
        <p:spPr>
          <a:xfrm>
            <a:off x="1043608" y="1556792"/>
            <a:ext cx="6795422" cy="35283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αρχείο λήψης.jpg"/>
          <p:cNvPicPr>
            <a:picLocks noChangeAspect="1"/>
          </p:cNvPicPr>
          <p:nvPr/>
        </p:nvPicPr>
        <p:blipFill>
          <a:blip r:embed="rId2" cstate="print"/>
          <a:stretch>
            <a:fillRect/>
          </a:stretch>
        </p:blipFill>
        <p:spPr>
          <a:xfrm>
            <a:off x="467544" y="836712"/>
            <a:ext cx="8208912" cy="40531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27 - Ομάδα"/>
          <p:cNvGrpSpPr/>
          <p:nvPr/>
        </p:nvGrpSpPr>
        <p:grpSpPr>
          <a:xfrm>
            <a:off x="539552" y="620688"/>
            <a:ext cx="3429024" cy="1000132"/>
            <a:chOff x="2643174" y="4786322"/>
            <a:chExt cx="3714776" cy="1285884"/>
          </a:xfrm>
        </p:grpSpPr>
        <p:sp>
          <p:nvSpPr>
            <p:cNvPr id="29" name="3 - Θέση περιεχομένου"/>
            <p:cNvSpPr txBox="1">
              <a:spLocks/>
            </p:cNvSpPr>
            <p:nvPr/>
          </p:nvSpPr>
          <p:spPr bwMode="auto">
            <a:xfrm>
              <a:off x="2952739" y="4929198"/>
              <a:ext cx="3044808" cy="928695"/>
            </a:xfrm>
            <a:prstGeom prst="ellipse">
              <a:avLst/>
            </a:prstGeom>
            <a:noFill/>
            <a:ln w="55000" cap="flat" cmpd="thickThin" algn="ctr">
              <a:solidFill>
                <a:srgbClr val="FFFF00"/>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defRPr/>
              </a:pPr>
              <a:r>
                <a:rPr kumimoji="0" lang="en-US" sz="2400" b="1" i="0" u="none" strike="noStrike" kern="1200" cap="none" spc="0" normalizeH="0" baseline="0" noProof="0" dirty="0" smtClean="0">
                  <a:ln>
                    <a:noFill/>
                  </a:ln>
                  <a:solidFill>
                    <a:srgbClr val="7030A0"/>
                  </a:solidFill>
                  <a:effectLst/>
                  <a:uLnTx/>
                  <a:uFillTx/>
                  <a:latin typeface="Bookman Old Style" pitchFamily="18" charset="0"/>
                  <a:ea typeface="+mn-ea"/>
                  <a:cs typeface="+mn-cs"/>
                </a:rPr>
                <a:t>Aims (1/2)</a:t>
              </a:r>
              <a:endParaRPr kumimoji="0" lang="el-GR" sz="2400" b="1" i="0" u="none" strike="noStrike" kern="1200" cap="none" spc="0" normalizeH="0" baseline="0" noProof="0" dirty="0">
                <a:ln>
                  <a:noFill/>
                </a:ln>
                <a:solidFill>
                  <a:srgbClr val="7030A0"/>
                </a:solidFill>
                <a:effectLst/>
                <a:uLnTx/>
                <a:uFillTx/>
                <a:latin typeface="Bookman Old Style" pitchFamily="18" charset="0"/>
                <a:ea typeface="+mn-ea"/>
                <a:cs typeface="+mn-cs"/>
              </a:endParaRPr>
            </a:p>
          </p:txBody>
        </p:sp>
        <p:sp>
          <p:nvSpPr>
            <p:cNvPr id="30" name="29 - Έλλειψη"/>
            <p:cNvSpPr/>
            <p:nvPr/>
          </p:nvSpPr>
          <p:spPr>
            <a:xfrm>
              <a:off x="2857488" y="4786322"/>
              <a:ext cx="3286148" cy="1143008"/>
            </a:xfrm>
            <a:prstGeom prst="ellipse">
              <a:avLst/>
            </a:prstGeom>
            <a:noFill/>
            <a:ln>
              <a:solidFill>
                <a:srgbClr val="FF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dirty="0"/>
            </a:p>
          </p:txBody>
        </p:sp>
        <p:sp>
          <p:nvSpPr>
            <p:cNvPr id="31" name="30 - Έλλειψη"/>
            <p:cNvSpPr/>
            <p:nvPr/>
          </p:nvSpPr>
          <p:spPr>
            <a:xfrm>
              <a:off x="2928926" y="4929198"/>
              <a:ext cx="3286148" cy="1143008"/>
            </a:xfrm>
            <a:prstGeom prst="ellipse">
              <a:avLst/>
            </a:prstGeom>
            <a:noFill/>
            <a:ln>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dirty="0"/>
            </a:p>
          </p:txBody>
        </p:sp>
        <p:sp>
          <p:nvSpPr>
            <p:cNvPr id="32" name="31 - Έλλειψη"/>
            <p:cNvSpPr/>
            <p:nvPr/>
          </p:nvSpPr>
          <p:spPr>
            <a:xfrm>
              <a:off x="2643174" y="4857760"/>
              <a:ext cx="3714776" cy="1143008"/>
            </a:xfrm>
            <a:prstGeom prst="ellipse">
              <a:avLst/>
            </a:prstGeom>
            <a:noFill/>
            <a:ln>
              <a:solidFill>
                <a:srgbClr val="00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dirty="0"/>
            </a:p>
          </p:txBody>
        </p:sp>
      </p:grpSp>
      <p:sp>
        <p:nvSpPr>
          <p:cNvPr id="17409" name="Rectangle 1"/>
          <p:cNvSpPr>
            <a:spLocks noChangeArrowheads="1"/>
          </p:cNvSpPr>
          <p:nvPr/>
        </p:nvSpPr>
        <p:spPr bwMode="auto">
          <a:xfrm>
            <a:off x="827584" y="1844824"/>
            <a:ext cx="712879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FreeSans"/>
                <a:cs typeface="Arial" pitchFamily="34" charset="0"/>
              </a:rPr>
              <a:t>The school promotes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Arial" pitchFamily="34" charset="0"/>
                <a:ea typeface="FreeSans"/>
                <a:cs typeface="Arial" pitchFamily="34" charset="0"/>
              </a:rPr>
              <a:t>Integration of all students. Differentiated learning, variety of activities, different pedagogical practices and support to weak students. </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FreeSans"/>
                <a:cs typeface="Arial" pitchFamily="34" charset="0"/>
              </a:rPr>
              <a:t>2. Active citizenship. The school supports social and personal development of students in order to prepare them as future citizens. There is an emphasis on school as a microcosm of society where students are expected to behave as active citizens.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FreeSans"/>
                <a:cs typeface="Arial" pitchFamily="34" charset="0"/>
              </a:rPr>
              <a:t>3. Digital citizenship. The school provides guidance for students and their families in order to prepare them for the digital era in personal and professional level. Digital competences are considered basic for further development of students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7 - Ομάδα"/>
          <p:cNvGrpSpPr/>
          <p:nvPr/>
        </p:nvGrpSpPr>
        <p:grpSpPr>
          <a:xfrm>
            <a:off x="827584" y="260648"/>
            <a:ext cx="3429024" cy="1000132"/>
            <a:chOff x="2643174" y="4786322"/>
            <a:chExt cx="3714776" cy="1285884"/>
          </a:xfrm>
        </p:grpSpPr>
        <p:sp>
          <p:nvSpPr>
            <p:cNvPr id="29" name="3 - Θέση περιεχομένου"/>
            <p:cNvSpPr txBox="1">
              <a:spLocks/>
            </p:cNvSpPr>
            <p:nvPr/>
          </p:nvSpPr>
          <p:spPr bwMode="auto">
            <a:xfrm>
              <a:off x="2952739" y="4929198"/>
              <a:ext cx="2786082" cy="928695"/>
            </a:xfrm>
            <a:prstGeom prst="ellipse">
              <a:avLst/>
            </a:prstGeom>
            <a:noFill/>
            <a:ln w="55000" cap="flat" cmpd="thickThin" algn="ctr">
              <a:solidFill>
                <a:srgbClr val="FFFF00"/>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defRPr/>
              </a:pPr>
              <a:r>
                <a:rPr kumimoji="0" lang="en-US" sz="2400" b="1" i="0" u="none" strike="noStrike" kern="1200" cap="none" spc="0" normalizeH="0" baseline="0" noProof="0" dirty="0" smtClean="0">
                  <a:ln>
                    <a:noFill/>
                  </a:ln>
                  <a:solidFill>
                    <a:srgbClr val="7030A0"/>
                  </a:solidFill>
                  <a:effectLst/>
                  <a:uLnTx/>
                  <a:uFillTx/>
                  <a:latin typeface="Bookman Old Style" pitchFamily="18" charset="0"/>
                  <a:ea typeface="+mn-ea"/>
                  <a:cs typeface="+mn-cs"/>
                </a:rPr>
                <a:t>Aims 2/2</a:t>
              </a:r>
              <a:endParaRPr kumimoji="0" lang="el-GR" sz="2400" b="1" i="0" u="none" strike="noStrike" kern="1200" cap="none" spc="0" normalizeH="0" baseline="0" noProof="0" dirty="0">
                <a:ln>
                  <a:noFill/>
                </a:ln>
                <a:solidFill>
                  <a:srgbClr val="7030A0"/>
                </a:solidFill>
                <a:effectLst/>
                <a:uLnTx/>
                <a:uFillTx/>
                <a:latin typeface="Bookman Old Style" pitchFamily="18" charset="0"/>
                <a:ea typeface="+mn-ea"/>
                <a:cs typeface="+mn-cs"/>
              </a:endParaRPr>
            </a:p>
          </p:txBody>
        </p:sp>
        <p:sp>
          <p:nvSpPr>
            <p:cNvPr id="30" name="29 - Έλλειψη"/>
            <p:cNvSpPr/>
            <p:nvPr/>
          </p:nvSpPr>
          <p:spPr>
            <a:xfrm>
              <a:off x="2857488" y="4786322"/>
              <a:ext cx="3286148" cy="1143008"/>
            </a:xfrm>
            <a:prstGeom prst="ellipse">
              <a:avLst/>
            </a:prstGeom>
            <a:noFill/>
            <a:ln>
              <a:solidFill>
                <a:srgbClr val="FF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dirty="0"/>
            </a:p>
          </p:txBody>
        </p:sp>
        <p:sp>
          <p:nvSpPr>
            <p:cNvPr id="31" name="30 - Έλλειψη"/>
            <p:cNvSpPr/>
            <p:nvPr/>
          </p:nvSpPr>
          <p:spPr>
            <a:xfrm>
              <a:off x="2928926" y="4929198"/>
              <a:ext cx="3286148" cy="1143008"/>
            </a:xfrm>
            <a:prstGeom prst="ellipse">
              <a:avLst/>
            </a:prstGeom>
            <a:noFill/>
            <a:ln>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dirty="0"/>
            </a:p>
          </p:txBody>
        </p:sp>
        <p:sp>
          <p:nvSpPr>
            <p:cNvPr id="32" name="31 - Έλλειψη"/>
            <p:cNvSpPr/>
            <p:nvPr/>
          </p:nvSpPr>
          <p:spPr>
            <a:xfrm>
              <a:off x="2643174" y="4857760"/>
              <a:ext cx="3714776" cy="1143008"/>
            </a:xfrm>
            <a:prstGeom prst="ellipse">
              <a:avLst/>
            </a:prstGeom>
            <a:noFill/>
            <a:ln>
              <a:solidFill>
                <a:srgbClr val="00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dirty="0"/>
            </a:p>
          </p:txBody>
        </p:sp>
      </p:grpSp>
      <p:sp>
        <p:nvSpPr>
          <p:cNvPr id="17409" name="Rectangle 1"/>
          <p:cNvSpPr>
            <a:spLocks noChangeArrowheads="1"/>
          </p:cNvSpPr>
          <p:nvPr/>
        </p:nvSpPr>
        <p:spPr bwMode="auto">
          <a:xfrm>
            <a:off x="755576" y="1657107"/>
            <a:ext cx="453650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FreeSans"/>
                <a:cs typeface="Arial" pitchFamily="34" charset="0"/>
              </a:rPr>
              <a:t>4. Working together with families and community. The school has succeeded a close cooperation with guardians association and each family gets a special attention for the improvement of their children.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FreeSans"/>
                <a:cs typeface="Arial" pitchFamily="34" charset="0"/>
              </a:rPr>
              <a:t>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FreeSans"/>
                <a:cs typeface="Arial" pitchFamily="34" charset="0"/>
              </a:rPr>
              <a:t>5. European projects to support European citizenship. The school aims at students and teachers mobility in order to support communication and combat xenophobia </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 Εικόνα" descr="002.jpg"/>
          <p:cNvPicPr>
            <a:picLocks noChangeAspect="1"/>
          </p:cNvPicPr>
          <p:nvPr/>
        </p:nvPicPr>
        <p:blipFill>
          <a:blip r:embed="rId2" cstate="print"/>
          <a:stretch>
            <a:fillRect/>
          </a:stretch>
        </p:blipFill>
        <p:spPr>
          <a:xfrm>
            <a:off x="5436096" y="836712"/>
            <a:ext cx="3130372" cy="46531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75656" y="482814"/>
            <a:ext cx="547260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FreeSans"/>
                <a:cs typeface="Arial" pitchFamily="34" charset="0"/>
              </a:rPr>
              <a:t>Our school participates in various competitions, winning a variety of distinctions (1st place in Ancient Drama "</a:t>
            </a:r>
            <a:r>
              <a:rPr kumimoji="0" lang="en-GB" b="0" i="0" u="none" strike="noStrike" cap="none" normalizeH="0" baseline="0" dirty="0" err="1" smtClean="0">
                <a:ln>
                  <a:noFill/>
                </a:ln>
                <a:solidFill>
                  <a:schemeClr val="tx1"/>
                </a:solidFill>
                <a:effectLst/>
                <a:latin typeface="Arial" pitchFamily="34" charset="0"/>
                <a:ea typeface="FreeSans"/>
                <a:cs typeface="Arial" pitchFamily="34" charset="0"/>
              </a:rPr>
              <a:t>Troyades</a:t>
            </a:r>
            <a:r>
              <a:rPr kumimoji="0" lang="en-GB" b="0" i="0" u="none" strike="noStrike" cap="none" normalizeH="0" baseline="0" dirty="0" smtClean="0">
                <a:ln>
                  <a:noFill/>
                </a:ln>
                <a:solidFill>
                  <a:schemeClr val="tx1"/>
                </a:solidFill>
                <a:effectLst/>
                <a:latin typeface="Arial" pitchFamily="34" charset="0"/>
                <a:ea typeface="FreeSans"/>
                <a:cs typeface="Arial" pitchFamily="34" charset="0"/>
              </a:rPr>
              <a:t>", 1st place in Modern dance, 2nd place in Traditional dance, 1st place in </a:t>
            </a:r>
            <a:r>
              <a:rPr kumimoji="0" lang="en-GB" b="0" i="0" u="none" strike="noStrike" cap="none" normalizeH="0" baseline="0" dirty="0" err="1" smtClean="0">
                <a:ln>
                  <a:noFill/>
                </a:ln>
                <a:solidFill>
                  <a:schemeClr val="tx1"/>
                </a:solidFill>
                <a:effectLst/>
                <a:latin typeface="Arial" pitchFamily="34" charset="0"/>
                <a:ea typeface="FreeSans"/>
                <a:cs typeface="Arial" pitchFamily="34" charset="0"/>
              </a:rPr>
              <a:t>Francophonie</a:t>
            </a:r>
            <a:r>
              <a:rPr kumimoji="0" lang="en-GB" b="0" i="0" u="none" strike="noStrike" cap="none" normalizeH="0" baseline="0" dirty="0" smtClean="0">
                <a:ln>
                  <a:noFill/>
                </a:ln>
                <a:solidFill>
                  <a:schemeClr val="tx1"/>
                </a:solidFill>
                <a:effectLst/>
                <a:latin typeface="Arial" pitchFamily="34" charset="0"/>
                <a:ea typeface="FreeSans"/>
                <a:cs typeface="Arial" pitchFamily="34" charset="0"/>
              </a:rPr>
              <a:t> 2009-2010 with Song, 1st place in </a:t>
            </a:r>
            <a:r>
              <a:rPr kumimoji="0" lang="en-GB" b="0" i="0" u="none" strike="noStrike" cap="none" normalizeH="0" baseline="0" dirty="0" err="1" smtClean="0">
                <a:ln>
                  <a:noFill/>
                </a:ln>
                <a:solidFill>
                  <a:schemeClr val="tx1"/>
                </a:solidFill>
                <a:effectLst/>
                <a:latin typeface="Arial" pitchFamily="34" charset="0"/>
                <a:ea typeface="FreeSans"/>
                <a:cs typeface="Arial" pitchFamily="34" charset="0"/>
              </a:rPr>
              <a:t>Francophony</a:t>
            </a:r>
            <a:r>
              <a:rPr kumimoji="0" lang="en-GB" b="0" i="0" u="none" strike="noStrike" cap="none" normalizeH="0" baseline="0" dirty="0" smtClean="0">
                <a:ln>
                  <a:noFill/>
                </a:ln>
                <a:solidFill>
                  <a:schemeClr val="tx1"/>
                </a:solidFill>
                <a:effectLst/>
                <a:latin typeface="Arial" pitchFamily="34" charset="0"/>
                <a:ea typeface="FreeSans"/>
                <a:cs typeface="Arial" pitchFamily="34" charset="0"/>
              </a:rPr>
              <a:t> 2010-2011 with Song , distinctions in Painting competitions, Patents, etc.). </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 Εικόνα" descr="αρχείο λήψης (1).jpg"/>
          <p:cNvPicPr>
            <a:picLocks noChangeAspect="1"/>
          </p:cNvPicPr>
          <p:nvPr/>
        </p:nvPicPr>
        <p:blipFill>
          <a:blip r:embed="rId2" cstate="print"/>
          <a:stretch>
            <a:fillRect/>
          </a:stretch>
        </p:blipFill>
        <p:spPr>
          <a:xfrm>
            <a:off x="1835696" y="3068960"/>
            <a:ext cx="5143429" cy="288032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3561</TotalTime>
  <Words>852</Words>
  <Application>Microsoft Office PowerPoint</Application>
  <PresentationFormat>Προβολή στην οθόνη (4:3)</PresentationFormat>
  <Paragraphs>122</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Συγκέντρωση</vt:lpstr>
      <vt:lpstr>      Gymnasio Zipariou, Kos island Dodecanese, Greece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Approaching Delinquent Behaviour at School</dc:title>
  <dc:creator>Stratilio</dc:creator>
  <cp:lastModifiedBy>Stella Lamprianou</cp:lastModifiedBy>
  <cp:revision>381</cp:revision>
  <dcterms:created xsi:type="dcterms:W3CDTF">2013-06-18T04:00:07Z</dcterms:created>
  <dcterms:modified xsi:type="dcterms:W3CDTF">2021-09-12T15:55:50Z</dcterms:modified>
</cp:coreProperties>
</file>