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87.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700" r:id="rId4"/>
    <p:sldMasterId id="2147483713" r:id="rId5"/>
    <p:sldMasterId id="2147483765" r:id="rId6"/>
    <p:sldMasterId id="2147483791" r:id="rId7"/>
    <p:sldMasterId id="2147483804" r:id="rId8"/>
  </p:sldMasterIdLst>
  <p:sldIdLst>
    <p:sldId id="256" r:id="rId9"/>
    <p:sldId id="257" r:id="rId10"/>
    <p:sldId id="259" r:id="rId11"/>
    <p:sldId id="273" r:id="rId12"/>
    <p:sldId id="260" r:id="rId13"/>
    <p:sldId id="274" r:id="rId14"/>
    <p:sldId id="275" r:id="rId15"/>
    <p:sldId id="261" r:id="rId16"/>
    <p:sldId id="271" r:id="rId17"/>
    <p:sldId id="258" r:id="rId18"/>
    <p:sldId id="270" r:id="rId19"/>
    <p:sldId id="265" r:id="rId20"/>
  </p:sldIdLst>
  <p:sldSz cx="12192000" cy="6858000"/>
  <p:notesSz cx="7559675" cy="106918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672" y="-64"/>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37"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38"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4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4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4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43"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45"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46"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47"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48"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49"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50"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64"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66"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6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6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1"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7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7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7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16"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7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7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7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8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8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83"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85"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86"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8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8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9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91"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93"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94"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95"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96"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97"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98"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111"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11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11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11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18"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8"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1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12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12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12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12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12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12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12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13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13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13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13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13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13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13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14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14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14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14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14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14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6"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197"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19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2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2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20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20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3"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4"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20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20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20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21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21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21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21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21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21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21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21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22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22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22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22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22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22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22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22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23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23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244"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246"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24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24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50"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51"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25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25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25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25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25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25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26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26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263"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265"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266"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26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26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27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271"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273"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274"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275"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276"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277"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278"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3"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434"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5"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436"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37"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43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43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40"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41"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42"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44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44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44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46"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44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44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44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50"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45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45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453"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2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2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2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54"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455"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456"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57"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45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45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46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461"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62"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463"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464"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465"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466"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467"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468"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12"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51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4"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51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6"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51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51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9"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1"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52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52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52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2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3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31"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25"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52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52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52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29"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53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53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53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33"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53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53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36"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53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53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53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54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41"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54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54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54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54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54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54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51"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552"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53"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55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55"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55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55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8"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3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3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35"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9"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l-GR" sz="3200" b="0" strike="noStrike" spc="-1">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0"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56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56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56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4"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56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5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56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68"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56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57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57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72"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57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57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75"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57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5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57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57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80"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Roboto"/>
            </a:endParaRPr>
          </a:p>
        </p:txBody>
      </p:sp>
      <p:sp>
        <p:nvSpPr>
          <p:cNvPr id="58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58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58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58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58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
        <p:nvSpPr>
          <p:cNvPr id="58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Roboto"/>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emf"/><Relationship Id="rId26" Type="http://schemas.openxmlformats.org/officeDocument/2006/relationships/image" Target="../media/image13.emf"/><Relationship Id="rId3" Type="http://schemas.openxmlformats.org/officeDocument/2006/relationships/slideLayout" Target="../slideLayouts/slideLayout3.xml"/><Relationship Id="rId21" Type="http://schemas.openxmlformats.org/officeDocument/2006/relationships/image" Target="../media/image8.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emf"/><Relationship Id="rId25" Type="http://schemas.openxmlformats.org/officeDocument/2006/relationships/image" Target="../media/image12.emf"/><Relationship Id="rId2" Type="http://schemas.openxmlformats.org/officeDocument/2006/relationships/slideLayout" Target="../slideLayouts/slideLayout2.xml"/><Relationship Id="rId16" Type="http://schemas.openxmlformats.org/officeDocument/2006/relationships/image" Target="../media/image3.emf"/><Relationship Id="rId20" Type="http://schemas.openxmlformats.org/officeDocument/2006/relationships/image" Target="../media/image7.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1.emf"/><Relationship Id="rId5" Type="http://schemas.openxmlformats.org/officeDocument/2006/relationships/slideLayout" Target="../slideLayouts/slideLayout5.xml"/><Relationship Id="rId15" Type="http://schemas.openxmlformats.org/officeDocument/2006/relationships/image" Target="../media/image2.emf"/><Relationship Id="rId23" Type="http://schemas.openxmlformats.org/officeDocument/2006/relationships/image" Target="../media/image10.emf"/><Relationship Id="rId10" Type="http://schemas.openxmlformats.org/officeDocument/2006/relationships/slideLayout" Target="../slideLayouts/slideLayout10.xml"/><Relationship Id="rId19" Type="http://schemas.openxmlformats.org/officeDocument/2006/relationships/image" Target="../media/image6.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 Id="rId22" Type="http://schemas.openxmlformats.org/officeDocument/2006/relationships/image" Target="../media/image9.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18.emf"/><Relationship Id="rId3" Type="http://schemas.openxmlformats.org/officeDocument/2006/relationships/slideLayout" Target="../slideLayouts/slideLayout15.xml"/><Relationship Id="rId21" Type="http://schemas.openxmlformats.org/officeDocument/2006/relationships/image" Target="../media/image7.emf"/><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7.emf"/><Relationship Id="rId2" Type="http://schemas.openxmlformats.org/officeDocument/2006/relationships/slideLayout" Target="../slideLayouts/slideLayout14.xml"/><Relationship Id="rId16" Type="http://schemas.openxmlformats.org/officeDocument/2006/relationships/image" Target="../media/image16.emf"/><Relationship Id="rId20" Type="http://schemas.openxmlformats.org/officeDocument/2006/relationships/image" Target="../media/image20.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5.emf"/><Relationship Id="rId10" Type="http://schemas.openxmlformats.org/officeDocument/2006/relationships/slideLayout" Target="../slideLayouts/slideLayout22.xml"/><Relationship Id="rId19" Type="http://schemas.openxmlformats.org/officeDocument/2006/relationships/image" Target="../media/image19.emf"/><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4.emf"/><Relationship Id="rId22" Type="http://schemas.openxmlformats.org/officeDocument/2006/relationships/image" Target="../media/image2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18" Type="http://schemas.openxmlformats.org/officeDocument/2006/relationships/image" Target="../media/image26.emf"/><Relationship Id="rId3" Type="http://schemas.openxmlformats.org/officeDocument/2006/relationships/slideLayout" Target="../slideLayouts/slideLayout27.xml"/><Relationship Id="rId21" Type="http://schemas.openxmlformats.org/officeDocument/2006/relationships/image" Target="../media/image7.emf"/><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25.emf"/><Relationship Id="rId2" Type="http://schemas.openxmlformats.org/officeDocument/2006/relationships/slideLayout" Target="../slideLayouts/slideLayout26.xml"/><Relationship Id="rId16" Type="http://schemas.openxmlformats.org/officeDocument/2006/relationships/image" Target="../media/image24.emf"/><Relationship Id="rId20" Type="http://schemas.openxmlformats.org/officeDocument/2006/relationships/image" Target="../media/image28.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3.emf"/><Relationship Id="rId10" Type="http://schemas.openxmlformats.org/officeDocument/2006/relationships/slideLayout" Target="../slideLayouts/slideLayout34.xml"/><Relationship Id="rId19" Type="http://schemas.openxmlformats.org/officeDocument/2006/relationships/image" Target="../media/image27.emf"/><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2.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18" Type="http://schemas.openxmlformats.org/officeDocument/2006/relationships/image" Target="../media/image33.emf"/><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32.emf"/><Relationship Id="rId2" Type="http://schemas.openxmlformats.org/officeDocument/2006/relationships/slideLayout" Target="../slideLayouts/slideLayout38.xml"/><Relationship Id="rId16" Type="http://schemas.openxmlformats.org/officeDocument/2006/relationships/image" Target="../media/image31.emf"/><Relationship Id="rId20" Type="http://schemas.openxmlformats.org/officeDocument/2006/relationships/image" Target="../media/image35.emf"/><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0.emf"/><Relationship Id="rId10" Type="http://schemas.openxmlformats.org/officeDocument/2006/relationships/slideLayout" Target="../slideLayouts/slideLayout46.xml"/><Relationship Id="rId19" Type="http://schemas.openxmlformats.org/officeDocument/2006/relationships/image" Target="../media/image34.emf"/><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9.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18" Type="http://schemas.openxmlformats.org/officeDocument/2006/relationships/image" Target="../media/image7.emf"/><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39.emf"/><Relationship Id="rId2" Type="http://schemas.openxmlformats.org/officeDocument/2006/relationships/slideLayout" Target="../slideLayouts/slideLayout50.xml"/><Relationship Id="rId16" Type="http://schemas.openxmlformats.org/officeDocument/2006/relationships/image" Target="../media/image38.emf"/><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37.emf"/><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36.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18" Type="http://schemas.openxmlformats.org/officeDocument/2006/relationships/image" Target="../media/image44.emf"/><Relationship Id="rId3" Type="http://schemas.openxmlformats.org/officeDocument/2006/relationships/slideLayout" Target="../slideLayouts/slideLayout63.xml"/><Relationship Id="rId21" Type="http://schemas.openxmlformats.org/officeDocument/2006/relationships/image" Target="../media/image47.emf"/><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43.emf"/><Relationship Id="rId2" Type="http://schemas.openxmlformats.org/officeDocument/2006/relationships/slideLayout" Target="../slideLayouts/slideLayout62.xml"/><Relationship Id="rId16" Type="http://schemas.openxmlformats.org/officeDocument/2006/relationships/image" Target="../media/image42.emf"/><Relationship Id="rId20" Type="http://schemas.openxmlformats.org/officeDocument/2006/relationships/image" Target="../media/image46.emf"/><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41.emf"/><Relationship Id="rId23" Type="http://schemas.openxmlformats.org/officeDocument/2006/relationships/image" Target="../media/image49.emf"/><Relationship Id="rId10" Type="http://schemas.openxmlformats.org/officeDocument/2006/relationships/slideLayout" Target="../slideLayouts/slideLayout70.xml"/><Relationship Id="rId19" Type="http://schemas.openxmlformats.org/officeDocument/2006/relationships/image" Target="../media/image45.emf"/><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40.emf"/><Relationship Id="rId22" Type="http://schemas.openxmlformats.org/officeDocument/2006/relationships/image" Target="../media/image48.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50.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5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 name="Picture 12"/>
          <p:cNvPicPr/>
          <p:nvPr/>
        </p:nvPicPr>
        <p:blipFill>
          <a:blip r:embed="rId14" cstate="print"/>
          <a:stretch/>
        </p:blipFill>
        <p:spPr>
          <a:xfrm>
            <a:off x="10059480" y="0"/>
            <a:ext cx="2092680" cy="6872400"/>
          </a:xfrm>
          <a:prstGeom prst="rect">
            <a:avLst/>
          </a:prstGeom>
          <a:ln>
            <a:noFill/>
          </a:ln>
        </p:spPr>
      </p:pic>
      <p:pic>
        <p:nvPicPr>
          <p:cNvPr id="16" name="Picture 8"/>
          <p:cNvPicPr/>
          <p:nvPr/>
        </p:nvPicPr>
        <p:blipFill>
          <a:blip r:embed="rId15" cstate="print"/>
          <a:stretch/>
        </p:blipFill>
        <p:spPr>
          <a:xfrm>
            <a:off x="2899080" y="0"/>
            <a:ext cx="9292680" cy="4776120"/>
          </a:xfrm>
          <a:prstGeom prst="rect">
            <a:avLst/>
          </a:prstGeom>
          <a:ln>
            <a:noFill/>
          </a:ln>
        </p:spPr>
      </p:pic>
      <p:pic>
        <p:nvPicPr>
          <p:cNvPr id="2" name="Picture 1"/>
          <p:cNvPicPr/>
          <p:nvPr/>
        </p:nvPicPr>
        <p:blipFill>
          <a:blip r:embed="rId16" cstate="print"/>
          <a:stretch/>
        </p:blipFill>
        <p:spPr>
          <a:xfrm>
            <a:off x="0" y="0"/>
            <a:ext cx="3727440" cy="6819480"/>
          </a:xfrm>
          <a:prstGeom prst="rect">
            <a:avLst/>
          </a:prstGeom>
          <a:ln>
            <a:noFill/>
          </a:ln>
        </p:spPr>
      </p:pic>
      <p:pic>
        <p:nvPicPr>
          <p:cNvPr id="3" name="Picture 3"/>
          <p:cNvPicPr/>
          <p:nvPr/>
        </p:nvPicPr>
        <p:blipFill>
          <a:blip r:embed="rId17" cstate="print"/>
          <a:stretch/>
        </p:blipFill>
        <p:spPr>
          <a:xfrm>
            <a:off x="-19080" y="3967920"/>
            <a:ext cx="5295600" cy="2889720"/>
          </a:xfrm>
          <a:prstGeom prst="rect">
            <a:avLst/>
          </a:prstGeom>
          <a:ln>
            <a:noFill/>
          </a:ln>
        </p:spPr>
      </p:pic>
      <p:pic>
        <p:nvPicPr>
          <p:cNvPr id="4" name="Picture 4"/>
          <p:cNvPicPr/>
          <p:nvPr/>
        </p:nvPicPr>
        <p:blipFill>
          <a:blip r:embed="rId18" cstate="print"/>
          <a:stretch/>
        </p:blipFill>
        <p:spPr>
          <a:xfrm>
            <a:off x="153720" y="3409920"/>
            <a:ext cx="2455560" cy="2689920"/>
          </a:xfrm>
          <a:prstGeom prst="rect">
            <a:avLst/>
          </a:prstGeom>
          <a:ln>
            <a:noFill/>
          </a:ln>
        </p:spPr>
      </p:pic>
      <p:pic>
        <p:nvPicPr>
          <p:cNvPr id="5" name="Picture 2"/>
          <p:cNvPicPr/>
          <p:nvPr/>
        </p:nvPicPr>
        <p:blipFill>
          <a:blip r:embed="rId19" cstate="print"/>
          <a:stretch/>
        </p:blipFill>
        <p:spPr>
          <a:xfrm>
            <a:off x="0" y="2610000"/>
            <a:ext cx="2384640" cy="3349800"/>
          </a:xfrm>
          <a:prstGeom prst="rect">
            <a:avLst/>
          </a:prstGeom>
          <a:ln>
            <a:noFill/>
          </a:ln>
        </p:spPr>
      </p:pic>
      <p:pic>
        <p:nvPicPr>
          <p:cNvPr id="6" name="Picture 7"/>
          <p:cNvPicPr/>
          <p:nvPr/>
        </p:nvPicPr>
        <p:blipFill>
          <a:blip r:embed="rId20" cstate="print"/>
          <a:stretch/>
        </p:blipFill>
        <p:spPr>
          <a:xfrm>
            <a:off x="725040" y="3443400"/>
            <a:ext cx="2722680" cy="3414240"/>
          </a:xfrm>
          <a:prstGeom prst="rect">
            <a:avLst/>
          </a:prstGeom>
          <a:ln>
            <a:noFill/>
          </a:ln>
        </p:spPr>
      </p:pic>
      <p:pic>
        <p:nvPicPr>
          <p:cNvPr id="7" name="Picture 5"/>
          <p:cNvPicPr/>
          <p:nvPr/>
        </p:nvPicPr>
        <p:blipFill>
          <a:blip r:embed="rId21" cstate="print"/>
          <a:stretch/>
        </p:blipFill>
        <p:spPr>
          <a:xfrm>
            <a:off x="1240200" y="432720"/>
            <a:ext cx="3142080" cy="6424920"/>
          </a:xfrm>
          <a:prstGeom prst="rect">
            <a:avLst/>
          </a:prstGeom>
          <a:ln>
            <a:noFill/>
          </a:ln>
        </p:spPr>
      </p:pic>
      <p:pic>
        <p:nvPicPr>
          <p:cNvPr id="8" name="Picture 9"/>
          <p:cNvPicPr/>
          <p:nvPr/>
        </p:nvPicPr>
        <p:blipFill>
          <a:blip r:embed="rId22" cstate="print"/>
          <a:stretch/>
        </p:blipFill>
        <p:spPr>
          <a:xfrm>
            <a:off x="7414200" y="2116440"/>
            <a:ext cx="2662920" cy="2611800"/>
          </a:xfrm>
          <a:prstGeom prst="rect">
            <a:avLst/>
          </a:prstGeom>
          <a:ln>
            <a:noFill/>
          </a:ln>
        </p:spPr>
      </p:pic>
      <p:pic>
        <p:nvPicPr>
          <p:cNvPr id="9" name="Picture 10"/>
          <p:cNvPicPr/>
          <p:nvPr/>
        </p:nvPicPr>
        <p:blipFill>
          <a:blip r:embed="rId23" cstate="print"/>
          <a:stretch/>
        </p:blipFill>
        <p:spPr>
          <a:xfrm>
            <a:off x="6996600" y="1639800"/>
            <a:ext cx="2756520" cy="2988000"/>
          </a:xfrm>
          <a:prstGeom prst="rect">
            <a:avLst/>
          </a:prstGeom>
          <a:ln>
            <a:noFill/>
          </a:ln>
        </p:spPr>
      </p:pic>
      <p:pic>
        <p:nvPicPr>
          <p:cNvPr id="10" name="Picture 11"/>
          <p:cNvPicPr/>
          <p:nvPr/>
        </p:nvPicPr>
        <p:blipFill>
          <a:blip r:embed="rId24" cstate="print"/>
          <a:stretch/>
        </p:blipFill>
        <p:spPr>
          <a:xfrm>
            <a:off x="9320040" y="2533680"/>
            <a:ext cx="2871360" cy="4323960"/>
          </a:xfrm>
          <a:prstGeom prst="rect">
            <a:avLst/>
          </a:prstGeom>
          <a:ln>
            <a:noFill/>
          </a:ln>
        </p:spPr>
      </p:pic>
      <p:pic>
        <p:nvPicPr>
          <p:cNvPr id="11" name="Picture 14"/>
          <p:cNvPicPr/>
          <p:nvPr/>
        </p:nvPicPr>
        <p:blipFill>
          <a:blip r:embed="rId25" cstate="print"/>
          <a:stretch/>
        </p:blipFill>
        <p:spPr>
          <a:xfrm>
            <a:off x="10390680" y="2741040"/>
            <a:ext cx="1525680" cy="2376360"/>
          </a:xfrm>
          <a:prstGeom prst="rect">
            <a:avLst/>
          </a:prstGeom>
          <a:ln>
            <a:noFill/>
          </a:ln>
        </p:spPr>
      </p:pic>
      <p:pic>
        <p:nvPicPr>
          <p:cNvPr id="12" name="Picture 18"/>
          <p:cNvPicPr/>
          <p:nvPr/>
        </p:nvPicPr>
        <p:blipFill>
          <a:blip r:embed="rId26" cstate="print"/>
          <a:stretch/>
        </p:blipFill>
        <p:spPr>
          <a:xfrm>
            <a:off x="7336440" y="914400"/>
            <a:ext cx="4626720" cy="5943240"/>
          </a:xfrm>
          <a:prstGeom prst="rect">
            <a:avLst/>
          </a:prstGeom>
          <a:ln>
            <a:noFill/>
          </a:ln>
        </p:spPr>
      </p:pic>
      <p:sp>
        <p:nvSpPr>
          <p:cNvPr id="13" name="PlaceHolder 1"/>
          <p:cNvSpPr>
            <a:spLocks noGrp="1"/>
          </p:cNvSpPr>
          <p:nvPr>
            <p:ph type="title"/>
          </p:nvPr>
        </p:nvSpPr>
        <p:spPr>
          <a:xfrm>
            <a:off x="3261960" y="2886120"/>
            <a:ext cx="5667480" cy="1085400"/>
          </a:xfrm>
          <a:prstGeom prst="rect">
            <a:avLst/>
          </a:prstGeom>
        </p:spPr>
        <p:txBody>
          <a:bodyPr tIns="91440" bIns="91440" anchor="ctr">
            <a:normAutofit fontScale="22000"/>
          </a:bodyPr>
          <a:lstStyle/>
          <a:p>
            <a:r>
              <a:rPr lang="en-US" sz="4000" b="0" strike="noStrike" spc="-1">
                <a:solidFill>
                  <a:srgbClr val="000000"/>
                </a:solidFill>
                <a:latin typeface="Roboto"/>
              </a:rPr>
              <a:t>Πατήστε για επεξεργασία της μορφής κειμένου του τίτλου</a:t>
            </a:r>
          </a:p>
        </p:txBody>
      </p:sp>
      <p:sp>
        <p:nvSpPr>
          <p:cNvPr id="14"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Roboto"/>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Roboto"/>
              </a:rPr>
              <a:t>Δεύτερο επίπεδο διάρθρωσης</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Roboto"/>
              </a:rPr>
              <a:t>Τρίτο επίπεδο διάρθρωσης</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Roboto"/>
              </a:rPr>
              <a:t>Τέταρτο επίπεδο διάρθρωσης</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Roboto"/>
              </a:rPr>
              <a:t>Πέμπτο επίπεδο διάρθρωσης</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Roboto"/>
              </a:rPr>
              <a:t>Έκτο επίπεδο διάρθρωσης</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Roboto"/>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1" name="Picture 8"/>
          <p:cNvPicPr/>
          <p:nvPr/>
        </p:nvPicPr>
        <p:blipFill>
          <a:blip r:embed="rId14" cstate="print"/>
          <a:stretch/>
        </p:blipFill>
        <p:spPr>
          <a:xfrm>
            <a:off x="6489360" y="1600200"/>
            <a:ext cx="5692680" cy="5272200"/>
          </a:xfrm>
          <a:prstGeom prst="rect">
            <a:avLst/>
          </a:prstGeom>
          <a:ln>
            <a:noFill/>
          </a:ln>
        </p:spPr>
      </p:pic>
      <p:pic>
        <p:nvPicPr>
          <p:cNvPr id="52" name="Picture 4"/>
          <p:cNvPicPr/>
          <p:nvPr/>
        </p:nvPicPr>
        <p:blipFill>
          <a:blip r:embed="rId15" cstate="print"/>
          <a:stretch/>
        </p:blipFill>
        <p:spPr>
          <a:xfrm>
            <a:off x="2894400" y="3963240"/>
            <a:ext cx="5718240" cy="2894400"/>
          </a:xfrm>
          <a:prstGeom prst="rect">
            <a:avLst/>
          </a:prstGeom>
          <a:ln>
            <a:noFill/>
          </a:ln>
        </p:spPr>
      </p:pic>
      <p:pic>
        <p:nvPicPr>
          <p:cNvPr id="53" name="Picture 1"/>
          <p:cNvPicPr/>
          <p:nvPr/>
        </p:nvPicPr>
        <p:blipFill>
          <a:blip r:embed="rId16" cstate="print"/>
          <a:stretch/>
        </p:blipFill>
        <p:spPr>
          <a:xfrm>
            <a:off x="0" y="-38160"/>
            <a:ext cx="4277520" cy="3733560"/>
          </a:xfrm>
          <a:prstGeom prst="rect">
            <a:avLst/>
          </a:prstGeom>
          <a:ln>
            <a:noFill/>
          </a:ln>
        </p:spPr>
      </p:pic>
      <p:pic>
        <p:nvPicPr>
          <p:cNvPr id="54" name="Picture 3"/>
          <p:cNvPicPr/>
          <p:nvPr/>
        </p:nvPicPr>
        <p:blipFill>
          <a:blip r:embed="rId17" cstate="print"/>
          <a:stretch/>
        </p:blipFill>
        <p:spPr>
          <a:xfrm>
            <a:off x="-228600" y="5937120"/>
            <a:ext cx="6864840" cy="935280"/>
          </a:xfrm>
          <a:prstGeom prst="rect">
            <a:avLst/>
          </a:prstGeom>
          <a:ln>
            <a:noFill/>
          </a:ln>
        </p:spPr>
      </p:pic>
      <p:pic>
        <p:nvPicPr>
          <p:cNvPr id="55" name="Picture 10"/>
          <p:cNvPicPr/>
          <p:nvPr/>
        </p:nvPicPr>
        <p:blipFill>
          <a:blip r:embed="rId18" cstate="print"/>
          <a:stretch/>
        </p:blipFill>
        <p:spPr>
          <a:xfrm>
            <a:off x="6786360" y="3547800"/>
            <a:ext cx="4775760" cy="3328920"/>
          </a:xfrm>
          <a:prstGeom prst="rect">
            <a:avLst/>
          </a:prstGeom>
          <a:ln>
            <a:noFill/>
          </a:ln>
        </p:spPr>
      </p:pic>
      <p:pic>
        <p:nvPicPr>
          <p:cNvPr id="56" name="Picture 9"/>
          <p:cNvPicPr/>
          <p:nvPr/>
        </p:nvPicPr>
        <p:blipFill>
          <a:blip r:embed="rId19" cstate="print"/>
          <a:stretch/>
        </p:blipFill>
        <p:spPr>
          <a:xfrm>
            <a:off x="9636480" y="5101920"/>
            <a:ext cx="2564280" cy="1755720"/>
          </a:xfrm>
          <a:prstGeom prst="rect">
            <a:avLst/>
          </a:prstGeom>
          <a:ln>
            <a:noFill/>
          </a:ln>
        </p:spPr>
      </p:pic>
      <p:pic>
        <p:nvPicPr>
          <p:cNvPr id="57" name="Picture 11"/>
          <p:cNvPicPr/>
          <p:nvPr/>
        </p:nvPicPr>
        <p:blipFill>
          <a:blip r:embed="rId20" cstate="print"/>
          <a:stretch/>
        </p:blipFill>
        <p:spPr>
          <a:xfrm>
            <a:off x="5029200" y="1868040"/>
            <a:ext cx="6786000" cy="4232160"/>
          </a:xfrm>
          <a:prstGeom prst="rect">
            <a:avLst/>
          </a:prstGeom>
          <a:ln>
            <a:noFill/>
          </a:ln>
        </p:spPr>
      </p:pic>
      <p:pic>
        <p:nvPicPr>
          <p:cNvPr id="58" name="Picture 12"/>
          <p:cNvPicPr/>
          <p:nvPr/>
        </p:nvPicPr>
        <p:blipFill>
          <a:blip r:embed="rId21" cstate="print"/>
          <a:stretch/>
        </p:blipFill>
        <p:spPr>
          <a:xfrm>
            <a:off x="7050240" y="517320"/>
            <a:ext cx="2150280" cy="2696760"/>
          </a:xfrm>
          <a:prstGeom prst="rect">
            <a:avLst/>
          </a:prstGeom>
          <a:ln>
            <a:noFill/>
          </a:ln>
        </p:spPr>
      </p:pic>
      <p:pic>
        <p:nvPicPr>
          <p:cNvPr id="59" name="Picture 7"/>
          <p:cNvPicPr/>
          <p:nvPr/>
        </p:nvPicPr>
        <p:blipFill>
          <a:blip r:embed="rId22" cstate="print"/>
          <a:stretch/>
        </p:blipFill>
        <p:spPr>
          <a:xfrm>
            <a:off x="5272560" y="0"/>
            <a:ext cx="6919200" cy="4483080"/>
          </a:xfrm>
          <a:prstGeom prst="rect">
            <a:avLst/>
          </a:prstGeom>
          <a:ln>
            <a:noFill/>
          </a:ln>
        </p:spPr>
      </p:pic>
      <p:sp>
        <p:nvSpPr>
          <p:cNvPr id="60" name="CustomShape 1"/>
          <p:cNvSpPr/>
          <p:nvPr/>
        </p:nvSpPr>
        <p:spPr>
          <a:xfrm>
            <a:off x="171360" y="592920"/>
            <a:ext cx="7067160" cy="5824080"/>
          </a:xfrm>
          <a:prstGeom prst="rect">
            <a:avLst/>
          </a:prstGeom>
          <a:solidFill>
            <a:srgbClr val="21D7CD">
              <a:alpha val="88000"/>
            </a:srgbClr>
          </a:solidFill>
          <a:ln w="28440">
            <a:solidFill>
              <a:schemeClr val="bg1"/>
            </a:solidFill>
          </a:ln>
          <a:effectLst>
            <a:outerShdw blurRad="203200" dist="38160" sx="101000" sy="101000" algn="ctr" rotWithShape="0">
              <a:srgbClr val="000000">
                <a:alpha val="19000"/>
              </a:srgbClr>
            </a:outerShdw>
          </a:effectLst>
        </p:spPr>
        <p:style>
          <a:lnRef idx="2">
            <a:schemeClr val="accent1">
              <a:shade val="50000"/>
            </a:schemeClr>
          </a:lnRef>
          <a:fillRef idx="1">
            <a:schemeClr val="accent1"/>
          </a:fillRef>
          <a:effectRef idx="0">
            <a:schemeClr val="accent1"/>
          </a:effectRef>
          <a:fontRef idx="minor"/>
        </p:style>
      </p:sp>
      <p:sp>
        <p:nvSpPr>
          <p:cNvPr id="61" name="PlaceHolder 2"/>
          <p:cNvSpPr>
            <a:spLocks noGrp="1"/>
          </p:cNvSpPr>
          <p:nvPr>
            <p:ph type="title"/>
          </p:nvPr>
        </p:nvSpPr>
        <p:spPr>
          <a:xfrm>
            <a:off x="644400" y="1098360"/>
            <a:ext cx="6159240" cy="847800"/>
          </a:xfrm>
          <a:prstGeom prst="rect">
            <a:avLst/>
          </a:prstGeom>
        </p:spPr>
        <p:txBody>
          <a:bodyPr tIns="91440" bIns="91440" anchor="b"/>
          <a:lstStyle/>
          <a:p>
            <a:pPr algn="ctr">
              <a:lnSpc>
                <a:spcPct val="90000"/>
              </a:lnSpc>
            </a:pPr>
            <a:r>
              <a:rPr lang="en-US" sz="4400" b="0" strike="noStrike" spc="-1">
                <a:solidFill>
                  <a:srgbClr val="000000"/>
                </a:solidFill>
                <a:latin typeface="Raleway"/>
              </a:rPr>
              <a:t>       </a:t>
            </a:r>
            <a:endParaRPr lang="en-US" sz="4400" b="0" strike="noStrike" spc="-1">
              <a:solidFill>
                <a:srgbClr val="000000"/>
              </a:solidFill>
              <a:latin typeface="Roboto"/>
            </a:endParaRPr>
          </a:p>
        </p:txBody>
      </p:sp>
      <p:sp>
        <p:nvSpPr>
          <p:cNvPr id="62" name="PlaceHolder 3"/>
          <p:cNvSpPr>
            <a:spLocks noGrp="1"/>
          </p:cNvSpPr>
          <p:nvPr>
            <p:ph type="body"/>
          </p:nvPr>
        </p:nvSpPr>
        <p:spPr>
          <a:xfrm>
            <a:off x="644400" y="2395080"/>
            <a:ext cx="6159240" cy="3685680"/>
          </a:xfrm>
          <a:prstGeom prst="rect">
            <a:avLst/>
          </a:prstGeom>
        </p:spPr>
        <p:txBody>
          <a:bodyPr tIns="91440" bIns="9144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Roboto"/>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Roboto"/>
              </a:rPr>
              <a:t>Δεύτερο επίπεδο διάρθρωσης</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Roboto"/>
              </a:rPr>
              <a:t>Τρίτο επίπεδο διάρθρωσης</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Roboto"/>
              </a:rPr>
              <a:t>Τέταρτο επίπεδο διάρθρωσης</a:t>
            </a:r>
          </a:p>
          <a:p>
            <a:pPr marL="2160000" lvl="4" indent="-216000">
              <a:spcBef>
                <a:spcPts val="283"/>
              </a:spcBef>
              <a:buClr>
                <a:srgbClr val="000000"/>
              </a:buClr>
              <a:buSzPct val="45000"/>
              <a:buFont typeface="Wingdings" charset="2"/>
              <a:buChar char=""/>
            </a:pPr>
            <a:r>
              <a:rPr lang="en-US" sz="1800" b="0" strike="noStrike" spc="-1">
                <a:solidFill>
                  <a:srgbClr val="000000"/>
                </a:solidFill>
                <a:latin typeface="Roboto"/>
              </a:rPr>
              <a:t>Πέμπτο επίπεδο διάρθρωσης</a:t>
            </a:r>
          </a:p>
          <a:p>
            <a:pPr marL="2592000" lvl="5" indent="-216000">
              <a:spcBef>
                <a:spcPts val="283"/>
              </a:spcBef>
              <a:buClr>
                <a:srgbClr val="000000"/>
              </a:buClr>
              <a:buSzPct val="45000"/>
              <a:buFont typeface="Wingdings" charset="2"/>
              <a:buChar char=""/>
            </a:pPr>
            <a:r>
              <a:rPr lang="en-US" sz="1800" b="0" strike="noStrike" spc="-1">
                <a:solidFill>
                  <a:srgbClr val="000000"/>
                </a:solidFill>
                <a:latin typeface="Roboto"/>
              </a:rPr>
              <a:t>Έκτο επίπεδο διάρθρωσης</a:t>
            </a:r>
          </a:p>
          <a:p>
            <a:pPr marL="3024000" lvl="6" indent="-216000">
              <a:spcBef>
                <a:spcPts val="283"/>
              </a:spcBef>
              <a:buClr>
                <a:srgbClr val="000000"/>
              </a:buClr>
              <a:buSzPct val="45000"/>
              <a:buFont typeface="Wingdings" charset="2"/>
              <a:buChar char=""/>
            </a:pPr>
            <a:r>
              <a:rPr lang="en-US" sz="1800" b="0" strike="noStrike" spc="-1">
                <a:solidFill>
                  <a:srgbClr val="000000"/>
                </a:solidFill>
                <a:latin typeface="Roboto"/>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9" name="Picture 9"/>
          <p:cNvPicPr/>
          <p:nvPr/>
        </p:nvPicPr>
        <p:blipFill>
          <a:blip r:embed="rId14" cstate="print">
            <a:lum contrast="-20000"/>
          </a:blip>
          <a:stretch/>
        </p:blipFill>
        <p:spPr>
          <a:xfrm>
            <a:off x="9638640" y="2024640"/>
            <a:ext cx="2552760" cy="4623480"/>
          </a:xfrm>
          <a:prstGeom prst="rect">
            <a:avLst/>
          </a:prstGeom>
          <a:ln>
            <a:noFill/>
          </a:ln>
        </p:spPr>
      </p:pic>
      <p:pic>
        <p:nvPicPr>
          <p:cNvPr id="100" name="Picture 10"/>
          <p:cNvPicPr/>
          <p:nvPr/>
        </p:nvPicPr>
        <p:blipFill>
          <a:blip r:embed="rId15" cstate="print"/>
          <a:stretch/>
        </p:blipFill>
        <p:spPr>
          <a:xfrm>
            <a:off x="8177760" y="-19080"/>
            <a:ext cx="4033080" cy="2053440"/>
          </a:xfrm>
          <a:prstGeom prst="rect">
            <a:avLst/>
          </a:prstGeom>
          <a:ln>
            <a:noFill/>
          </a:ln>
        </p:spPr>
      </p:pic>
      <p:pic>
        <p:nvPicPr>
          <p:cNvPr id="101" name="Picture 11"/>
          <p:cNvPicPr/>
          <p:nvPr/>
        </p:nvPicPr>
        <p:blipFill>
          <a:blip r:embed="rId16" cstate="print"/>
          <a:stretch/>
        </p:blipFill>
        <p:spPr>
          <a:xfrm>
            <a:off x="7238880" y="726120"/>
            <a:ext cx="4648680" cy="5563800"/>
          </a:xfrm>
          <a:prstGeom prst="rect">
            <a:avLst/>
          </a:prstGeom>
          <a:ln>
            <a:noFill/>
          </a:ln>
        </p:spPr>
      </p:pic>
      <p:pic>
        <p:nvPicPr>
          <p:cNvPr id="102" name="Picture 7"/>
          <p:cNvPicPr/>
          <p:nvPr/>
        </p:nvPicPr>
        <p:blipFill>
          <a:blip r:embed="rId17" cstate="print"/>
          <a:stretch/>
        </p:blipFill>
        <p:spPr>
          <a:xfrm>
            <a:off x="516600" y="3200400"/>
            <a:ext cx="6054120" cy="3657240"/>
          </a:xfrm>
          <a:prstGeom prst="rect">
            <a:avLst/>
          </a:prstGeom>
          <a:ln>
            <a:noFill/>
          </a:ln>
        </p:spPr>
      </p:pic>
      <p:pic>
        <p:nvPicPr>
          <p:cNvPr id="103" name="Picture 3"/>
          <p:cNvPicPr/>
          <p:nvPr/>
        </p:nvPicPr>
        <p:blipFill>
          <a:blip r:embed="rId18" cstate="print"/>
          <a:stretch/>
        </p:blipFill>
        <p:spPr>
          <a:xfrm>
            <a:off x="-19080" y="-19080"/>
            <a:ext cx="5412960" cy="5742720"/>
          </a:xfrm>
          <a:prstGeom prst="rect">
            <a:avLst/>
          </a:prstGeom>
          <a:ln>
            <a:noFill/>
          </a:ln>
        </p:spPr>
      </p:pic>
      <p:pic>
        <p:nvPicPr>
          <p:cNvPr id="104" name="Picture 1"/>
          <p:cNvPicPr/>
          <p:nvPr/>
        </p:nvPicPr>
        <p:blipFill>
          <a:blip r:embed="rId19" cstate="print"/>
          <a:stretch/>
        </p:blipFill>
        <p:spPr>
          <a:xfrm>
            <a:off x="-19080" y="3904920"/>
            <a:ext cx="4485600" cy="2952720"/>
          </a:xfrm>
          <a:prstGeom prst="rect">
            <a:avLst/>
          </a:prstGeom>
          <a:ln>
            <a:noFill/>
          </a:ln>
        </p:spPr>
      </p:pic>
      <p:pic>
        <p:nvPicPr>
          <p:cNvPr id="105" name="Picture 6"/>
          <p:cNvPicPr/>
          <p:nvPr/>
        </p:nvPicPr>
        <p:blipFill>
          <a:blip r:embed="rId20" cstate="print"/>
          <a:stretch/>
        </p:blipFill>
        <p:spPr>
          <a:xfrm>
            <a:off x="1583280" y="1679400"/>
            <a:ext cx="2705400" cy="2959560"/>
          </a:xfrm>
          <a:prstGeom prst="rect">
            <a:avLst/>
          </a:prstGeom>
          <a:ln>
            <a:noFill/>
          </a:ln>
        </p:spPr>
      </p:pic>
      <p:pic>
        <p:nvPicPr>
          <p:cNvPr id="106" name="Picture 14"/>
          <p:cNvPicPr/>
          <p:nvPr/>
        </p:nvPicPr>
        <p:blipFill>
          <a:blip r:embed="rId21" cstate="print"/>
          <a:stretch/>
        </p:blipFill>
        <p:spPr>
          <a:xfrm>
            <a:off x="572760" y="952560"/>
            <a:ext cx="3311280" cy="4152600"/>
          </a:xfrm>
          <a:prstGeom prst="rect">
            <a:avLst/>
          </a:prstGeom>
          <a:ln>
            <a:noFill/>
          </a:ln>
        </p:spPr>
      </p:pic>
      <p:sp>
        <p:nvSpPr>
          <p:cNvPr id="107" name="CustomShape 1"/>
          <p:cNvSpPr/>
          <p:nvPr/>
        </p:nvSpPr>
        <p:spPr>
          <a:xfrm flipH="1" flipV="1">
            <a:off x="2696400" y="1273680"/>
            <a:ext cx="7427880" cy="5248080"/>
          </a:xfrm>
          <a:prstGeom prst="rtTriangle">
            <a:avLst/>
          </a:prstGeom>
          <a:solidFill>
            <a:srgbClr val="58B0A9">
              <a:alpha val="68000"/>
            </a:srgbClr>
          </a:solidFill>
          <a:ln w="28440">
            <a:solidFill>
              <a:schemeClr val="bg1"/>
            </a:solidFill>
          </a:ln>
          <a:effectLst>
            <a:outerShdw blurRad="203200" dist="38160" sx="101000" sy="101000" algn="ctr" rotWithShape="0">
              <a:srgbClr val="000000">
                <a:alpha val="24000"/>
              </a:srgbClr>
            </a:outerShdw>
          </a:effectLst>
        </p:spPr>
        <p:style>
          <a:lnRef idx="2">
            <a:schemeClr val="accent1">
              <a:shade val="50000"/>
            </a:schemeClr>
          </a:lnRef>
          <a:fillRef idx="1">
            <a:schemeClr val="accent1"/>
          </a:fillRef>
          <a:effectRef idx="0">
            <a:schemeClr val="accent1"/>
          </a:effectRef>
          <a:fontRef idx="minor"/>
        </p:style>
      </p:sp>
      <p:sp>
        <p:nvSpPr>
          <p:cNvPr id="108" name="PlaceHolder 2"/>
          <p:cNvSpPr>
            <a:spLocks noGrp="1"/>
          </p:cNvSpPr>
          <p:nvPr>
            <p:ph type="title"/>
          </p:nvPr>
        </p:nvSpPr>
        <p:spPr>
          <a:xfrm>
            <a:off x="5257800" y="1562040"/>
            <a:ext cx="4714560" cy="856800"/>
          </a:xfrm>
          <a:prstGeom prst="rect">
            <a:avLst/>
          </a:prstGeom>
        </p:spPr>
        <p:txBody>
          <a:bodyPr tIns="91440" bIns="91440" anchor="b"/>
          <a:lstStyle/>
          <a:p>
            <a:r>
              <a:rPr lang="en-US" sz="4400" b="0" strike="noStrike" spc="-1">
                <a:solidFill>
                  <a:srgbClr val="000000"/>
                </a:solidFill>
                <a:latin typeface="Roboto"/>
              </a:rPr>
              <a:t>Πατήστε για επεξεργασία της μορφής κειμένου του τίτλου</a:t>
            </a:r>
          </a:p>
        </p:txBody>
      </p:sp>
      <p:sp>
        <p:nvSpPr>
          <p:cNvPr id="109" name="PlaceHolder 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Roboto"/>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Roboto"/>
              </a:rPr>
              <a:t>Δεύτερο επίπεδο διάρθρωσης</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Roboto"/>
              </a:rPr>
              <a:t>Τρίτο επίπεδο διάρθρωσης</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Roboto"/>
              </a:rPr>
              <a:t>Τέταρτο επίπεδο διάρθρωσης</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Roboto"/>
              </a:rPr>
              <a:t>Πέμπτο επίπεδο διάρθρωσης</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Roboto"/>
              </a:rPr>
              <a:t>Έκτο επίπεδο διάρθρωσης</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Roboto"/>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6" name="Picture 7"/>
          <p:cNvPicPr/>
          <p:nvPr/>
        </p:nvPicPr>
        <p:blipFill>
          <a:blip r:embed="rId14" cstate="print"/>
          <a:stretch/>
        </p:blipFill>
        <p:spPr>
          <a:xfrm>
            <a:off x="8926560" y="-29520"/>
            <a:ext cx="3560400" cy="6887160"/>
          </a:xfrm>
          <a:prstGeom prst="rect">
            <a:avLst/>
          </a:prstGeom>
          <a:ln>
            <a:noFill/>
          </a:ln>
        </p:spPr>
      </p:pic>
      <p:pic>
        <p:nvPicPr>
          <p:cNvPr id="187" name="Picture 10"/>
          <p:cNvPicPr/>
          <p:nvPr/>
        </p:nvPicPr>
        <p:blipFill>
          <a:blip r:embed="rId15" cstate="print"/>
          <a:stretch/>
        </p:blipFill>
        <p:spPr>
          <a:xfrm>
            <a:off x="9668160" y="0"/>
            <a:ext cx="2529000" cy="4098960"/>
          </a:xfrm>
          <a:prstGeom prst="rect">
            <a:avLst/>
          </a:prstGeom>
          <a:ln>
            <a:noFill/>
          </a:ln>
        </p:spPr>
      </p:pic>
      <p:pic>
        <p:nvPicPr>
          <p:cNvPr id="188" name="Picture 3"/>
          <p:cNvPicPr/>
          <p:nvPr/>
        </p:nvPicPr>
        <p:blipFill>
          <a:blip r:embed="rId16" cstate="print"/>
          <a:stretch/>
        </p:blipFill>
        <p:spPr>
          <a:xfrm>
            <a:off x="-57240" y="-19080"/>
            <a:ext cx="5219280" cy="3823920"/>
          </a:xfrm>
          <a:prstGeom prst="rect">
            <a:avLst/>
          </a:prstGeom>
          <a:ln>
            <a:noFill/>
          </a:ln>
        </p:spPr>
      </p:pic>
      <p:pic>
        <p:nvPicPr>
          <p:cNvPr id="189" name="Picture 1"/>
          <p:cNvPicPr/>
          <p:nvPr/>
        </p:nvPicPr>
        <p:blipFill>
          <a:blip r:embed="rId17" cstate="print"/>
          <a:stretch/>
        </p:blipFill>
        <p:spPr>
          <a:xfrm>
            <a:off x="-38160" y="0"/>
            <a:ext cx="5543280" cy="6857640"/>
          </a:xfrm>
          <a:prstGeom prst="rect">
            <a:avLst/>
          </a:prstGeom>
          <a:ln>
            <a:noFill/>
          </a:ln>
        </p:spPr>
      </p:pic>
      <p:pic>
        <p:nvPicPr>
          <p:cNvPr id="190" name="Picture 8"/>
          <p:cNvPicPr/>
          <p:nvPr/>
        </p:nvPicPr>
        <p:blipFill>
          <a:blip r:embed="rId18" cstate="print"/>
          <a:stretch/>
        </p:blipFill>
        <p:spPr>
          <a:xfrm>
            <a:off x="7585560" y="-29520"/>
            <a:ext cx="1689120" cy="6901920"/>
          </a:xfrm>
          <a:prstGeom prst="rect">
            <a:avLst/>
          </a:prstGeom>
          <a:ln>
            <a:noFill/>
          </a:ln>
        </p:spPr>
      </p:pic>
      <p:pic>
        <p:nvPicPr>
          <p:cNvPr id="191" name="Picture 9"/>
          <p:cNvPicPr/>
          <p:nvPr/>
        </p:nvPicPr>
        <p:blipFill>
          <a:blip r:embed="rId19" cstate="print"/>
          <a:stretch/>
        </p:blipFill>
        <p:spPr>
          <a:xfrm>
            <a:off x="9424800" y="473760"/>
            <a:ext cx="2772360" cy="4408920"/>
          </a:xfrm>
          <a:prstGeom prst="rect">
            <a:avLst/>
          </a:prstGeom>
          <a:ln>
            <a:noFill/>
          </a:ln>
        </p:spPr>
      </p:pic>
      <p:pic>
        <p:nvPicPr>
          <p:cNvPr id="192" name="Picture 12"/>
          <p:cNvPicPr/>
          <p:nvPr/>
        </p:nvPicPr>
        <p:blipFill>
          <a:blip r:embed="rId20" cstate="print"/>
          <a:stretch/>
        </p:blipFill>
        <p:spPr>
          <a:xfrm>
            <a:off x="0" y="0"/>
            <a:ext cx="2782080" cy="6257520"/>
          </a:xfrm>
          <a:prstGeom prst="rect">
            <a:avLst/>
          </a:prstGeom>
          <a:ln>
            <a:noFill/>
          </a:ln>
        </p:spPr>
      </p:pic>
      <p:sp>
        <p:nvSpPr>
          <p:cNvPr id="193" name="CustomShape 1"/>
          <p:cNvSpPr/>
          <p:nvPr/>
        </p:nvSpPr>
        <p:spPr>
          <a:xfrm>
            <a:off x="521640" y="465840"/>
            <a:ext cx="11123640" cy="6010560"/>
          </a:xfrm>
          <a:prstGeom prst="rect">
            <a:avLst/>
          </a:prstGeom>
          <a:solidFill>
            <a:srgbClr val="EB2264">
              <a:alpha val="75000"/>
            </a:srgbClr>
          </a:solidFill>
          <a:ln w="28440">
            <a:solidFill>
              <a:schemeClr val="bg1"/>
            </a:solidFill>
          </a:ln>
          <a:effectLst>
            <a:outerShdw blurRad="203200" dist="38160" sx="101000" sy="101000" algn="ctr" rotWithShape="0">
              <a:srgbClr val="000000">
                <a:alpha val="19000"/>
              </a:srgbClr>
            </a:outerShdw>
          </a:effectLst>
        </p:spPr>
        <p:style>
          <a:lnRef idx="2">
            <a:schemeClr val="accent1">
              <a:shade val="50000"/>
            </a:schemeClr>
          </a:lnRef>
          <a:fillRef idx="1">
            <a:schemeClr val="accent1"/>
          </a:fillRef>
          <a:effectRef idx="0">
            <a:schemeClr val="accent1"/>
          </a:effectRef>
          <a:fontRef idx="minor"/>
        </p:style>
      </p:sp>
      <p:sp>
        <p:nvSpPr>
          <p:cNvPr id="194" name="PlaceHolder 2"/>
          <p:cNvSpPr>
            <a:spLocks noGrp="1"/>
          </p:cNvSpPr>
          <p:nvPr>
            <p:ph type="body"/>
          </p:nvPr>
        </p:nvSpPr>
        <p:spPr>
          <a:xfrm>
            <a:off x="1915560" y="718560"/>
            <a:ext cx="8335800" cy="478080"/>
          </a:xfrm>
          <a:prstGeom prst="rect">
            <a:avLst/>
          </a:prstGeom>
        </p:spPr>
        <p:txBody>
          <a:bodyPr tIns="91440" bIns="91440"/>
          <a:lstStyle/>
          <a:p>
            <a:pPr marL="432000" indent="-324000">
              <a:spcBef>
                <a:spcPts val="1417"/>
              </a:spcBef>
              <a:buClr>
                <a:srgbClr val="000000"/>
              </a:buClr>
              <a:buSzPct val="45000"/>
              <a:buFont typeface="Wingdings" charset="2"/>
              <a:buChar char=""/>
            </a:pPr>
            <a:r>
              <a:rPr lang="en-US" sz="2400" b="0" strike="noStrike" spc="-1">
                <a:solidFill>
                  <a:srgbClr val="000000"/>
                </a:solidFill>
                <a:latin typeface="Roboto"/>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n-US" sz="2400" b="0" strike="noStrike" spc="-1">
                <a:solidFill>
                  <a:srgbClr val="000000"/>
                </a:solidFill>
                <a:latin typeface="Roboto"/>
              </a:rPr>
              <a:t>Δεύτερο επίπεδο διάρθρωσης</a:t>
            </a:r>
          </a:p>
          <a:p>
            <a:pPr marL="1296000" lvl="2" indent="-288000">
              <a:spcBef>
                <a:spcPts val="850"/>
              </a:spcBef>
              <a:buClr>
                <a:srgbClr val="000000"/>
              </a:buClr>
              <a:buSzPct val="45000"/>
              <a:buFont typeface="Wingdings" charset="2"/>
              <a:buChar char=""/>
            </a:pPr>
            <a:r>
              <a:rPr lang="en-US" sz="2400" b="0" strike="noStrike" spc="-1">
                <a:solidFill>
                  <a:srgbClr val="000000"/>
                </a:solidFill>
                <a:latin typeface="Roboto"/>
              </a:rPr>
              <a:t>Τρίτο επίπεδο διάρθρωσης</a:t>
            </a:r>
          </a:p>
          <a:p>
            <a:pPr marL="1728000" lvl="3" indent="-216000">
              <a:spcBef>
                <a:spcPts val="567"/>
              </a:spcBef>
              <a:buClr>
                <a:srgbClr val="000000"/>
              </a:buClr>
              <a:buSzPct val="75000"/>
              <a:buFont typeface="Symbol" charset="2"/>
              <a:buChar char=""/>
            </a:pPr>
            <a:r>
              <a:rPr lang="en-US" sz="2400" b="0" strike="noStrike" spc="-1">
                <a:solidFill>
                  <a:srgbClr val="000000"/>
                </a:solidFill>
                <a:latin typeface="Roboto"/>
              </a:rPr>
              <a:t>Τέταρτο επίπεδο διάρθρωσης</a:t>
            </a:r>
          </a:p>
          <a:p>
            <a:pPr marL="2160000" lvl="4" indent="-216000">
              <a:spcBef>
                <a:spcPts val="283"/>
              </a:spcBef>
              <a:buClr>
                <a:srgbClr val="000000"/>
              </a:buClr>
              <a:buSzPct val="45000"/>
              <a:buFont typeface="Wingdings" charset="2"/>
              <a:buChar char=""/>
            </a:pPr>
            <a:r>
              <a:rPr lang="en-US" sz="2400" b="0" strike="noStrike" spc="-1">
                <a:solidFill>
                  <a:srgbClr val="000000"/>
                </a:solidFill>
                <a:latin typeface="Roboto"/>
              </a:rPr>
              <a:t>Πέμπτο επίπεδο διάρθρωσης</a:t>
            </a:r>
          </a:p>
          <a:p>
            <a:pPr marL="2592000" lvl="5" indent="-216000">
              <a:spcBef>
                <a:spcPts val="283"/>
              </a:spcBef>
              <a:buClr>
                <a:srgbClr val="000000"/>
              </a:buClr>
              <a:buSzPct val="45000"/>
              <a:buFont typeface="Wingdings" charset="2"/>
              <a:buChar char=""/>
            </a:pPr>
            <a:r>
              <a:rPr lang="en-US" sz="2400" b="0" strike="noStrike" spc="-1">
                <a:solidFill>
                  <a:srgbClr val="000000"/>
                </a:solidFill>
                <a:latin typeface="Roboto"/>
              </a:rPr>
              <a:t>Έκτο επίπεδο διάρθρωσης</a:t>
            </a:r>
          </a:p>
          <a:p>
            <a:pPr marL="3024000" lvl="6" indent="-216000">
              <a:spcBef>
                <a:spcPts val="283"/>
              </a:spcBef>
              <a:buClr>
                <a:srgbClr val="000000"/>
              </a:buClr>
              <a:buSzPct val="45000"/>
              <a:buFont typeface="Wingdings" charset="2"/>
              <a:buChar char=""/>
            </a:pPr>
            <a:r>
              <a:rPr lang="en-US" sz="2400" b="0" strike="noStrike" spc="-1">
                <a:solidFill>
                  <a:srgbClr val="000000"/>
                </a:solidFill>
                <a:latin typeface="Roboto"/>
              </a:rPr>
              <a:t>Έβδομο επίπεδο διάρθρωσης</a:t>
            </a:r>
          </a:p>
        </p:txBody>
      </p:sp>
      <p:sp>
        <p:nvSpPr>
          <p:cNvPr id="195" name="PlaceHolder 3"/>
          <p:cNvSpPr>
            <a:spLocks noGrp="1"/>
          </p:cNvSpPr>
          <p:nvPr>
            <p:ph type="title"/>
          </p:nvPr>
        </p:nvSpPr>
        <p:spPr>
          <a:xfrm>
            <a:off x="609480" y="273600"/>
            <a:ext cx="10972440" cy="1144800"/>
          </a:xfrm>
          <a:prstGeom prst="rect">
            <a:avLst/>
          </a:prstGeom>
        </p:spPr>
        <p:txBody>
          <a:bodyPr lIns="0" tIns="0" rIns="0" bIns="0" anchor="ctr"/>
          <a:lstStyle/>
          <a:p>
            <a:r>
              <a:rPr lang="en-US" sz="1800" b="0" strike="noStrike" spc="-1">
                <a:solidFill>
                  <a:srgbClr val="000000"/>
                </a:solidFill>
                <a:latin typeface="Roboto"/>
              </a:rPr>
              <a:t>Πατήστε για επεξεργασία της μορφής κειμένου του τίτλου</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32" name="Picture 7"/>
          <p:cNvPicPr/>
          <p:nvPr/>
        </p:nvPicPr>
        <p:blipFill>
          <a:blip r:embed="rId14" cstate="print"/>
          <a:stretch/>
        </p:blipFill>
        <p:spPr>
          <a:xfrm>
            <a:off x="0" y="3448080"/>
            <a:ext cx="7791120" cy="3409560"/>
          </a:xfrm>
          <a:prstGeom prst="rect">
            <a:avLst/>
          </a:prstGeom>
          <a:ln>
            <a:noFill/>
          </a:ln>
        </p:spPr>
      </p:pic>
      <p:pic>
        <p:nvPicPr>
          <p:cNvPr id="233" name="Picture 4"/>
          <p:cNvPicPr/>
          <p:nvPr/>
        </p:nvPicPr>
        <p:blipFill>
          <a:blip r:embed="rId15" cstate="print"/>
          <a:stretch/>
        </p:blipFill>
        <p:spPr>
          <a:xfrm>
            <a:off x="821520" y="117000"/>
            <a:ext cx="3692880" cy="6755400"/>
          </a:xfrm>
          <a:prstGeom prst="rect">
            <a:avLst/>
          </a:prstGeom>
          <a:ln>
            <a:noFill/>
          </a:ln>
        </p:spPr>
      </p:pic>
      <p:pic>
        <p:nvPicPr>
          <p:cNvPr id="234" name="Picture 3"/>
          <p:cNvPicPr/>
          <p:nvPr/>
        </p:nvPicPr>
        <p:blipFill>
          <a:blip r:embed="rId16" cstate="print"/>
          <a:stretch/>
        </p:blipFill>
        <p:spPr>
          <a:xfrm>
            <a:off x="-19080" y="-19080"/>
            <a:ext cx="3161880" cy="2671200"/>
          </a:xfrm>
          <a:prstGeom prst="rect">
            <a:avLst/>
          </a:prstGeom>
          <a:ln>
            <a:noFill/>
          </a:ln>
        </p:spPr>
      </p:pic>
      <p:pic>
        <p:nvPicPr>
          <p:cNvPr id="235" name="Picture 1"/>
          <p:cNvPicPr/>
          <p:nvPr/>
        </p:nvPicPr>
        <p:blipFill>
          <a:blip r:embed="rId17" cstate="print"/>
          <a:stretch/>
        </p:blipFill>
        <p:spPr>
          <a:xfrm>
            <a:off x="0" y="270720"/>
            <a:ext cx="3638160" cy="6601680"/>
          </a:xfrm>
          <a:prstGeom prst="rect">
            <a:avLst/>
          </a:prstGeom>
          <a:ln>
            <a:noFill/>
          </a:ln>
        </p:spPr>
      </p:pic>
      <p:pic>
        <p:nvPicPr>
          <p:cNvPr id="236" name="Picture 10"/>
          <p:cNvPicPr/>
          <p:nvPr/>
        </p:nvPicPr>
        <p:blipFill>
          <a:blip r:embed="rId18" cstate="print"/>
          <a:stretch/>
        </p:blipFill>
        <p:spPr>
          <a:xfrm>
            <a:off x="2706120" y="152280"/>
            <a:ext cx="3311280" cy="4152600"/>
          </a:xfrm>
          <a:prstGeom prst="rect">
            <a:avLst/>
          </a:prstGeom>
          <a:ln>
            <a:noFill/>
          </a:ln>
        </p:spPr>
      </p:pic>
      <p:pic>
        <p:nvPicPr>
          <p:cNvPr id="237" name="Picture 11"/>
          <p:cNvPicPr/>
          <p:nvPr/>
        </p:nvPicPr>
        <p:blipFill>
          <a:blip r:embed="rId18" cstate="print"/>
          <a:stretch/>
        </p:blipFill>
        <p:spPr>
          <a:xfrm rot="10800000">
            <a:off x="3446280" y="4076640"/>
            <a:ext cx="3311280" cy="4076280"/>
          </a:xfrm>
          <a:prstGeom prst="rect">
            <a:avLst/>
          </a:prstGeom>
          <a:ln>
            <a:noFill/>
          </a:ln>
        </p:spPr>
      </p:pic>
      <p:pic>
        <p:nvPicPr>
          <p:cNvPr id="238" name="Picture 12"/>
          <p:cNvPicPr/>
          <p:nvPr/>
        </p:nvPicPr>
        <p:blipFill>
          <a:blip r:embed="rId18" cstate="print"/>
          <a:stretch/>
        </p:blipFill>
        <p:spPr>
          <a:xfrm>
            <a:off x="5030280" y="2476440"/>
            <a:ext cx="3311280" cy="4152600"/>
          </a:xfrm>
          <a:prstGeom prst="rect">
            <a:avLst/>
          </a:prstGeom>
          <a:ln>
            <a:noFill/>
          </a:ln>
        </p:spPr>
      </p:pic>
      <p:pic>
        <p:nvPicPr>
          <p:cNvPr id="239" name="Picture 13"/>
          <p:cNvPicPr/>
          <p:nvPr/>
        </p:nvPicPr>
        <p:blipFill>
          <a:blip r:embed="rId18" cstate="print"/>
          <a:stretch/>
        </p:blipFill>
        <p:spPr>
          <a:xfrm>
            <a:off x="191520" y="3848040"/>
            <a:ext cx="3311280" cy="3009600"/>
          </a:xfrm>
          <a:prstGeom prst="rect">
            <a:avLst/>
          </a:prstGeom>
          <a:ln>
            <a:noFill/>
          </a:ln>
        </p:spPr>
      </p:pic>
      <p:sp>
        <p:nvSpPr>
          <p:cNvPr id="240" name="CustomShape 1"/>
          <p:cNvSpPr/>
          <p:nvPr/>
        </p:nvSpPr>
        <p:spPr>
          <a:xfrm>
            <a:off x="4838760" y="419040"/>
            <a:ext cx="7067160" cy="6124320"/>
          </a:xfrm>
          <a:prstGeom prst="flowChartManualInput">
            <a:avLst/>
          </a:prstGeom>
          <a:solidFill>
            <a:srgbClr val="0070C0">
              <a:alpha val="88000"/>
            </a:srgbClr>
          </a:solidFill>
          <a:ln w="28440">
            <a:solidFill>
              <a:schemeClr val="bg1"/>
            </a:solidFill>
          </a:ln>
          <a:effectLst>
            <a:outerShdw blurRad="203200" dist="38160" sx="101000" sy="101000" algn="ctr" rotWithShape="0">
              <a:srgbClr val="000000">
                <a:alpha val="19000"/>
              </a:srgbClr>
            </a:outerShdw>
          </a:effectLst>
        </p:spPr>
        <p:style>
          <a:lnRef idx="2">
            <a:schemeClr val="accent1">
              <a:shade val="50000"/>
            </a:schemeClr>
          </a:lnRef>
          <a:fillRef idx="1">
            <a:schemeClr val="accent1"/>
          </a:fillRef>
          <a:effectRef idx="0">
            <a:schemeClr val="accent1"/>
          </a:effectRef>
          <a:fontRef idx="minor"/>
        </p:style>
      </p:sp>
      <p:sp>
        <p:nvSpPr>
          <p:cNvPr id="241" name="PlaceHolder 2"/>
          <p:cNvSpPr>
            <a:spLocks noGrp="1"/>
          </p:cNvSpPr>
          <p:nvPr>
            <p:ph type="title"/>
          </p:nvPr>
        </p:nvSpPr>
        <p:spPr>
          <a:xfrm>
            <a:off x="5220360" y="1553400"/>
            <a:ext cx="6159240" cy="847800"/>
          </a:xfrm>
          <a:prstGeom prst="rect">
            <a:avLst/>
          </a:prstGeom>
        </p:spPr>
        <p:txBody>
          <a:bodyPr tIns="91440" bIns="91440" anchor="b"/>
          <a:lstStyle/>
          <a:p>
            <a:r>
              <a:rPr lang="en-US" sz="4400" b="0" strike="noStrike" spc="-1">
                <a:solidFill>
                  <a:srgbClr val="000000"/>
                </a:solidFill>
                <a:latin typeface="Roboto"/>
              </a:rPr>
              <a:t>Πατήστε για επεξεργασία της μορφής κειμένου του τίτλου</a:t>
            </a:r>
          </a:p>
        </p:txBody>
      </p:sp>
      <p:sp>
        <p:nvSpPr>
          <p:cNvPr id="242" name="PlaceHolder 3"/>
          <p:cNvSpPr>
            <a:spLocks noGrp="1"/>
          </p:cNvSpPr>
          <p:nvPr>
            <p:ph type="body"/>
          </p:nvPr>
        </p:nvSpPr>
        <p:spPr>
          <a:xfrm>
            <a:off x="5220360" y="2536920"/>
            <a:ext cx="6159240" cy="3685680"/>
          </a:xfrm>
          <a:prstGeom prst="rect">
            <a:avLst/>
          </a:prstGeom>
        </p:spPr>
        <p:txBody>
          <a:bodyPr tIns="91440" bIns="9144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Roboto"/>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Roboto"/>
              </a:rPr>
              <a:t>Δεύτερο επίπεδο διάρθρωσης</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Roboto"/>
              </a:rPr>
              <a:t>Τρίτο επίπεδο διάρθρωσης</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Roboto"/>
              </a:rPr>
              <a:t>Τέταρτο επίπεδο διάρθρωσης</a:t>
            </a:r>
          </a:p>
          <a:p>
            <a:pPr marL="2160000" lvl="4" indent="-216000">
              <a:spcBef>
                <a:spcPts val="283"/>
              </a:spcBef>
              <a:buClr>
                <a:srgbClr val="000000"/>
              </a:buClr>
              <a:buSzPct val="45000"/>
              <a:buFont typeface="Wingdings" charset="2"/>
              <a:buChar char=""/>
            </a:pPr>
            <a:r>
              <a:rPr lang="en-US" sz="1800" b="0" strike="noStrike" spc="-1">
                <a:solidFill>
                  <a:srgbClr val="000000"/>
                </a:solidFill>
                <a:latin typeface="Roboto"/>
              </a:rPr>
              <a:t>Πέμπτο επίπεδο διάρθρωσης</a:t>
            </a:r>
          </a:p>
          <a:p>
            <a:pPr marL="2592000" lvl="5" indent="-216000">
              <a:spcBef>
                <a:spcPts val="283"/>
              </a:spcBef>
              <a:buClr>
                <a:srgbClr val="000000"/>
              </a:buClr>
              <a:buSzPct val="45000"/>
              <a:buFont typeface="Wingdings" charset="2"/>
              <a:buChar char=""/>
            </a:pPr>
            <a:r>
              <a:rPr lang="en-US" sz="1800" b="0" strike="noStrike" spc="-1">
                <a:solidFill>
                  <a:srgbClr val="000000"/>
                </a:solidFill>
                <a:latin typeface="Roboto"/>
              </a:rPr>
              <a:t>Έκτο επίπεδο διάρθρωσης</a:t>
            </a:r>
          </a:p>
          <a:p>
            <a:pPr marL="3024000" lvl="6" indent="-216000">
              <a:spcBef>
                <a:spcPts val="283"/>
              </a:spcBef>
              <a:buClr>
                <a:srgbClr val="000000"/>
              </a:buClr>
              <a:buSzPct val="45000"/>
              <a:buFont typeface="Wingdings" charset="2"/>
              <a:buChar char=""/>
            </a:pPr>
            <a:r>
              <a:rPr lang="en-US" sz="1800" b="0" strike="noStrike" spc="-1">
                <a:solidFill>
                  <a:srgbClr val="000000"/>
                </a:solidFill>
                <a:latin typeface="Roboto"/>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20" name="Picture 13"/>
          <p:cNvPicPr/>
          <p:nvPr/>
        </p:nvPicPr>
        <p:blipFill>
          <a:blip r:embed="rId14" cstate="print"/>
          <a:stretch/>
        </p:blipFill>
        <p:spPr>
          <a:xfrm>
            <a:off x="4752360" y="-29520"/>
            <a:ext cx="3620520" cy="3214800"/>
          </a:xfrm>
          <a:prstGeom prst="rect">
            <a:avLst/>
          </a:prstGeom>
          <a:ln>
            <a:noFill/>
          </a:ln>
        </p:spPr>
      </p:pic>
      <p:pic>
        <p:nvPicPr>
          <p:cNvPr id="421" name="Picture 8"/>
          <p:cNvPicPr/>
          <p:nvPr/>
        </p:nvPicPr>
        <p:blipFill>
          <a:blip r:embed="rId15" cstate="print"/>
          <a:stretch/>
        </p:blipFill>
        <p:spPr>
          <a:xfrm>
            <a:off x="8632080" y="0"/>
            <a:ext cx="3559320" cy="6857640"/>
          </a:xfrm>
          <a:prstGeom prst="rect">
            <a:avLst/>
          </a:prstGeom>
          <a:ln>
            <a:noFill/>
          </a:ln>
        </p:spPr>
      </p:pic>
      <p:pic>
        <p:nvPicPr>
          <p:cNvPr id="422" name="Picture 9"/>
          <p:cNvPicPr/>
          <p:nvPr/>
        </p:nvPicPr>
        <p:blipFill>
          <a:blip r:embed="rId16" cstate="print"/>
          <a:stretch/>
        </p:blipFill>
        <p:spPr>
          <a:xfrm>
            <a:off x="531720" y="766800"/>
            <a:ext cx="3172680" cy="4673160"/>
          </a:xfrm>
          <a:prstGeom prst="rect">
            <a:avLst/>
          </a:prstGeom>
          <a:ln>
            <a:noFill/>
          </a:ln>
        </p:spPr>
      </p:pic>
      <p:pic>
        <p:nvPicPr>
          <p:cNvPr id="423" name="Picture 11"/>
          <p:cNvPicPr/>
          <p:nvPr/>
        </p:nvPicPr>
        <p:blipFill>
          <a:blip r:embed="rId17" cstate="print"/>
          <a:stretch/>
        </p:blipFill>
        <p:spPr>
          <a:xfrm>
            <a:off x="2242800" y="0"/>
            <a:ext cx="3243240" cy="5484600"/>
          </a:xfrm>
          <a:prstGeom prst="rect">
            <a:avLst/>
          </a:prstGeom>
          <a:ln>
            <a:noFill/>
          </a:ln>
        </p:spPr>
      </p:pic>
      <p:pic>
        <p:nvPicPr>
          <p:cNvPr id="424" name="Picture 10"/>
          <p:cNvPicPr/>
          <p:nvPr/>
        </p:nvPicPr>
        <p:blipFill>
          <a:blip r:embed="rId18" cstate="print"/>
          <a:stretch/>
        </p:blipFill>
        <p:spPr>
          <a:xfrm>
            <a:off x="1387800" y="0"/>
            <a:ext cx="1866960" cy="6256440"/>
          </a:xfrm>
          <a:prstGeom prst="rect">
            <a:avLst/>
          </a:prstGeom>
          <a:ln>
            <a:noFill/>
          </a:ln>
        </p:spPr>
      </p:pic>
      <p:pic>
        <p:nvPicPr>
          <p:cNvPr id="425" name="Picture 12"/>
          <p:cNvPicPr/>
          <p:nvPr/>
        </p:nvPicPr>
        <p:blipFill>
          <a:blip r:embed="rId19" cstate="print"/>
          <a:stretch/>
        </p:blipFill>
        <p:spPr>
          <a:xfrm>
            <a:off x="3572640" y="1331280"/>
            <a:ext cx="3417840" cy="5526360"/>
          </a:xfrm>
          <a:prstGeom prst="rect">
            <a:avLst/>
          </a:prstGeom>
          <a:ln>
            <a:noFill/>
          </a:ln>
        </p:spPr>
      </p:pic>
      <p:pic>
        <p:nvPicPr>
          <p:cNvPr id="426" name="Picture 16"/>
          <p:cNvPicPr/>
          <p:nvPr/>
        </p:nvPicPr>
        <p:blipFill>
          <a:blip r:embed="rId20" cstate="print"/>
          <a:stretch/>
        </p:blipFill>
        <p:spPr>
          <a:xfrm>
            <a:off x="6666120" y="2499840"/>
            <a:ext cx="2801880" cy="4372560"/>
          </a:xfrm>
          <a:prstGeom prst="rect">
            <a:avLst/>
          </a:prstGeom>
          <a:ln>
            <a:noFill/>
          </a:ln>
        </p:spPr>
      </p:pic>
      <p:pic>
        <p:nvPicPr>
          <p:cNvPr id="427" name="Picture 15"/>
          <p:cNvPicPr/>
          <p:nvPr/>
        </p:nvPicPr>
        <p:blipFill>
          <a:blip r:embed="rId21" cstate="print"/>
          <a:stretch/>
        </p:blipFill>
        <p:spPr>
          <a:xfrm>
            <a:off x="7939800" y="3159720"/>
            <a:ext cx="1968480" cy="3712680"/>
          </a:xfrm>
          <a:prstGeom prst="rect">
            <a:avLst/>
          </a:prstGeom>
          <a:ln>
            <a:noFill/>
          </a:ln>
        </p:spPr>
      </p:pic>
      <p:pic>
        <p:nvPicPr>
          <p:cNvPr id="428" name="Picture 14"/>
          <p:cNvPicPr/>
          <p:nvPr/>
        </p:nvPicPr>
        <p:blipFill>
          <a:blip r:embed="rId22" cstate="print"/>
          <a:stretch/>
        </p:blipFill>
        <p:spPr>
          <a:xfrm>
            <a:off x="6110280" y="0"/>
            <a:ext cx="2620440" cy="4628880"/>
          </a:xfrm>
          <a:prstGeom prst="rect">
            <a:avLst/>
          </a:prstGeom>
          <a:ln>
            <a:noFill/>
          </a:ln>
        </p:spPr>
      </p:pic>
      <p:pic>
        <p:nvPicPr>
          <p:cNvPr id="429" name="Picture 17"/>
          <p:cNvPicPr/>
          <p:nvPr/>
        </p:nvPicPr>
        <p:blipFill>
          <a:blip r:embed="rId23" cstate="print"/>
          <a:stretch/>
        </p:blipFill>
        <p:spPr>
          <a:xfrm>
            <a:off x="3244680" y="1281960"/>
            <a:ext cx="3498120" cy="4386600"/>
          </a:xfrm>
          <a:prstGeom prst="rect">
            <a:avLst/>
          </a:prstGeom>
          <a:ln>
            <a:noFill/>
          </a:ln>
        </p:spPr>
      </p:pic>
      <p:sp>
        <p:nvSpPr>
          <p:cNvPr id="430" name="CustomShape 1"/>
          <p:cNvSpPr/>
          <p:nvPr/>
        </p:nvSpPr>
        <p:spPr>
          <a:xfrm>
            <a:off x="533880" y="423360"/>
            <a:ext cx="11123640" cy="6010560"/>
          </a:xfrm>
          <a:prstGeom prst="rect">
            <a:avLst/>
          </a:prstGeom>
          <a:solidFill>
            <a:srgbClr val="FF1515">
              <a:alpha val="75000"/>
            </a:srgbClr>
          </a:solidFill>
          <a:ln w="28440">
            <a:solidFill>
              <a:schemeClr val="bg1"/>
            </a:solidFill>
          </a:ln>
          <a:effectLst>
            <a:outerShdw blurRad="203200" dist="38160" sx="101000" sy="101000" algn="ctr" rotWithShape="0">
              <a:srgbClr val="000000">
                <a:alpha val="19000"/>
              </a:srgbClr>
            </a:outerShdw>
          </a:effectLst>
        </p:spPr>
        <p:style>
          <a:lnRef idx="2">
            <a:schemeClr val="accent1">
              <a:shade val="50000"/>
            </a:schemeClr>
          </a:lnRef>
          <a:fillRef idx="1">
            <a:schemeClr val="accent1"/>
          </a:fillRef>
          <a:effectRef idx="0">
            <a:schemeClr val="accent1"/>
          </a:effectRef>
          <a:fontRef idx="minor"/>
        </p:style>
      </p:sp>
      <p:sp>
        <p:nvSpPr>
          <p:cNvPr id="431" name="PlaceHolder 2"/>
          <p:cNvSpPr>
            <a:spLocks noGrp="1"/>
          </p:cNvSpPr>
          <p:nvPr>
            <p:ph type="title"/>
          </p:nvPr>
        </p:nvSpPr>
        <p:spPr>
          <a:xfrm>
            <a:off x="2370960" y="497520"/>
            <a:ext cx="7449840" cy="731520"/>
          </a:xfrm>
          <a:prstGeom prst="rect">
            <a:avLst/>
          </a:prstGeom>
        </p:spPr>
        <p:txBody>
          <a:bodyPr tIns="91440" bIns="91440" anchor="b">
            <a:normAutofit fontScale="35000"/>
          </a:bodyPr>
          <a:lstStyle/>
          <a:p>
            <a:r>
              <a:rPr lang="en-US" sz="3600" b="0" strike="noStrike" spc="-1">
                <a:solidFill>
                  <a:srgbClr val="000000"/>
                </a:solidFill>
                <a:latin typeface="Roboto"/>
              </a:rPr>
              <a:t>Πατήστε για επεξεργασία της μορφής κειμένου του τίτλου</a:t>
            </a:r>
          </a:p>
        </p:txBody>
      </p:sp>
      <p:sp>
        <p:nvSpPr>
          <p:cNvPr id="432" name="PlaceHolder 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Roboto"/>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Roboto"/>
              </a:rPr>
              <a:t>Δεύτερο επίπεδο διάρθρωσης</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Roboto"/>
              </a:rPr>
              <a:t>Τρίτο επίπεδο διάρθρωσης</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Roboto"/>
              </a:rPr>
              <a:t>Τέταρτο επίπεδο διάρθρωσης</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Roboto"/>
              </a:rPr>
              <a:t>Πέμπτο επίπεδο διάρθρωσης</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Roboto"/>
              </a:rPr>
              <a:t>Έκτο επίπεδο διάρθρωσης</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Roboto"/>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09" name="Picture 1"/>
          <p:cNvPicPr/>
          <p:nvPr/>
        </p:nvPicPr>
        <p:blipFill>
          <a:blip r:embed="rId14" cstate="print"/>
          <a:srcRect l="2579" t="23328" r="1719" b="23105"/>
          <a:stretch/>
        </p:blipFill>
        <p:spPr>
          <a:xfrm>
            <a:off x="0" y="1577520"/>
            <a:ext cx="12191760" cy="3702960"/>
          </a:xfrm>
          <a:prstGeom prst="rect">
            <a:avLst/>
          </a:prstGeom>
          <a:ln>
            <a:noFill/>
          </a:ln>
        </p:spPr>
      </p:pic>
      <p:sp>
        <p:nvSpPr>
          <p:cNvPr id="510" name="PlaceHolder 1"/>
          <p:cNvSpPr>
            <a:spLocks noGrp="1"/>
          </p:cNvSpPr>
          <p:nvPr>
            <p:ph type="title"/>
          </p:nvPr>
        </p:nvSpPr>
        <p:spPr>
          <a:xfrm>
            <a:off x="609480" y="273600"/>
            <a:ext cx="10972440" cy="1144800"/>
          </a:xfrm>
          <a:prstGeom prst="rect">
            <a:avLst/>
          </a:prstGeom>
        </p:spPr>
        <p:txBody>
          <a:bodyPr lIns="0" tIns="0" rIns="0" bIns="0" anchor="ctr"/>
          <a:lstStyle/>
          <a:p>
            <a:r>
              <a:rPr lang="en-US" sz="1800" b="0" strike="noStrike" spc="-1">
                <a:solidFill>
                  <a:srgbClr val="000000"/>
                </a:solidFill>
                <a:latin typeface="Roboto"/>
              </a:rPr>
              <a:t>Πατήστε για επεξεργασία της μορφής κειμένου του τίτλου</a:t>
            </a:r>
          </a:p>
        </p:txBody>
      </p:sp>
      <p:sp>
        <p:nvSpPr>
          <p:cNvPr id="511"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Roboto"/>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Roboto"/>
              </a:rPr>
              <a:t>Δεύτερο επίπεδο διάρθρωσης</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Roboto"/>
              </a:rPr>
              <a:t>Τρίτο επίπεδο διάρθρωσης</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Roboto"/>
              </a:rPr>
              <a:t>Τέταρτο επίπεδο διάρθρωσης</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Roboto"/>
              </a:rPr>
              <a:t>Πέμπτο επίπεδο διάρθρωσης</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Roboto"/>
              </a:rPr>
              <a:t>Έκτο επίπεδο διάρθρωσης</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Roboto"/>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48" name="Picture 1"/>
          <p:cNvPicPr/>
          <p:nvPr/>
        </p:nvPicPr>
        <p:blipFill>
          <a:blip r:embed="rId14" cstate="print"/>
          <a:srcRect t="23078" r="1027" b="23295"/>
          <a:stretch/>
        </p:blipFill>
        <p:spPr>
          <a:xfrm>
            <a:off x="0" y="1562040"/>
            <a:ext cx="12191760" cy="3733560"/>
          </a:xfrm>
          <a:prstGeom prst="rect">
            <a:avLst/>
          </a:prstGeom>
          <a:ln>
            <a:noFill/>
          </a:ln>
        </p:spPr>
      </p:pic>
      <p:sp>
        <p:nvSpPr>
          <p:cNvPr id="549" name="PlaceHolder 1"/>
          <p:cNvSpPr>
            <a:spLocks noGrp="1"/>
          </p:cNvSpPr>
          <p:nvPr>
            <p:ph type="title"/>
          </p:nvPr>
        </p:nvSpPr>
        <p:spPr>
          <a:xfrm>
            <a:off x="609480" y="273600"/>
            <a:ext cx="10972440" cy="1144800"/>
          </a:xfrm>
          <a:prstGeom prst="rect">
            <a:avLst/>
          </a:prstGeom>
        </p:spPr>
        <p:txBody>
          <a:bodyPr lIns="0" tIns="0" rIns="0" bIns="0" anchor="ctr"/>
          <a:lstStyle/>
          <a:p>
            <a:r>
              <a:rPr lang="en-US" sz="1800" b="0" strike="noStrike" spc="-1">
                <a:solidFill>
                  <a:srgbClr val="000000"/>
                </a:solidFill>
                <a:latin typeface="Roboto"/>
              </a:rPr>
              <a:t>Πατήστε για επεξεργασία της μορφής κειμένου του τίτλου</a:t>
            </a:r>
          </a:p>
        </p:txBody>
      </p:sp>
      <p:sp>
        <p:nvSpPr>
          <p:cNvPr id="550"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Roboto"/>
              </a:rPr>
              <a:t>Πατήστε για επεξεργασία της μορφής κειμένου διάρθρωσης</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Roboto"/>
              </a:rPr>
              <a:t>Δεύτερο επίπεδο διάρθρωσης</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Roboto"/>
              </a:rPr>
              <a:t>Τρίτο επίπεδο διάρθρωσης</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Roboto"/>
              </a:rPr>
              <a:t>Τέταρτο επίπεδο διάρθρωσης</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Roboto"/>
              </a:rPr>
              <a:t>Πέμπτο επίπεδο διάρθρωσης</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Roboto"/>
              </a:rPr>
              <a:t>Έκτο επίπεδο διάρθρωσης</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Roboto"/>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emf"/><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hyperlink" Target="https://blogs.sch.gr/roma/" TargetMode="External"/><Relationship Id="rId2" Type="http://schemas.openxmlformats.org/officeDocument/2006/relationships/hyperlink" Target="https://drive.google.com/drive/folders/1XhXpcEym6qyTYkn-E6mqWGq3fTqB-yMv?usp=sharing" TargetMode="External"/><Relationship Id="rId1" Type="http://schemas.openxmlformats.org/officeDocument/2006/relationships/slideLayout" Target="../slideLayouts/slideLayout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CustomShape 1"/>
          <p:cNvSpPr/>
          <p:nvPr/>
        </p:nvSpPr>
        <p:spPr>
          <a:xfrm rot="10800000" flipH="1" flipV="1">
            <a:off x="9012240" y="4251600"/>
            <a:ext cx="5832000" cy="1978920"/>
          </a:xfrm>
          <a:prstGeom prst="flowChartManualInput">
            <a:avLst/>
          </a:prstGeom>
          <a:solidFill>
            <a:srgbClr val="7030A0">
              <a:alpha val="76000"/>
            </a:srgbClr>
          </a:solidFill>
          <a:ln w="28440">
            <a:solidFill>
              <a:schemeClr val="bg1"/>
            </a:solidFill>
          </a:ln>
          <a:effectLst>
            <a:outerShdw blurRad="203200" dist="38160" sx="101000" sy="101000" algn="ctr" rotWithShape="0">
              <a:srgbClr val="000000">
                <a:alpha val="24000"/>
              </a:srgbClr>
            </a:outerShdw>
          </a:effectLst>
        </p:spPr>
        <p:style>
          <a:lnRef idx="2">
            <a:schemeClr val="accent1">
              <a:shade val="50000"/>
            </a:schemeClr>
          </a:lnRef>
          <a:fillRef idx="1">
            <a:schemeClr val="accent1"/>
          </a:fillRef>
          <a:effectRef idx="0">
            <a:schemeClr val="accent1"/>
          </a:effectRef>
          <a:fontRef idx="minor"/>
        </p:style>
      </p:sp>
      <p:pic>
        <p:nvPicPr>
          <p:cNvPr id="591" name="Picture 2"/>
          <p:cNvPicPr/>
          <p:nvPr/>
        </p:nvPicPr>
        <p:blipFill>
          <a:blip r:embed="rId2" cstate="print"/>
          <a:stretch/>
        </p:blipFill>
        <p:spPr>
          <a:xfrm>
            <a:off x="6956640" y="2239200"/>
            <a:ext cx="3063240" cy="561960"/>
          </a:xfrm>
          <a:prstGeom prst="rect">
            <a:avLst/>
          </a:prstGeom>
          <a:ln>
            <a:noFill/>
          </a:ln>
        </p:spPr>
      </p:pic>
      <p:sp>
        <p:nvSpPr>
          <p:cNvPr id="19457" name="Rectangle 1"/>
          <p:cNvSpPr>
            <a:spLocks noChangeArrowheads="1"/>
          </p:cNvSpPr>
          <p:nvPr/>
        </p:nvSpPr>
        <p:spPr bwMode="auto">
          <a:xfrm>
            <a:off x="2207568" y="548680"/>
            <a:ext cx="7639876" cy="3970318"/>
          </a:xfrm>
          <a:prstGeom prst="rect">
            <a:avLst/>
          </a:prstGeom>
          <a:solidFill>
            <a:schemeClr val="accent5">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lumMod val="95000"/>
                    <a:lumOff val="5000"/>
                  </a:schemeClr>
                </a:solidFill>
                <a:effectLst/>
                <a:latin typeface="Arial Black" pitchFamily="34" charset="0"/>
                <a:ea typeface="Calibri" pitchFamily="34" charset="0"/>
                <a:cs typeface="Arial" pitchFamily="34" charset="0"/>
              </a:rPr>
              <a:t>Erasmus KA201</a:t>
            </a:r>
            <a:endParaRPr kumimoji="0" lang="el-GR" sz="3600" b="1" i="0" u="none" strike="noStrike" cap="none" normalizeH="0" baseline="0" dirty="0" smtClean="0">
              <a:ln>
                <a:noFill/>
              </a:ln>
              <a:solidFill>
                <a:schemeClr val="tx1">
                  <a:lumMod val="95000"/>
                  <a:lumOff val="5000"/>
                </a:schemeClr>
              </a:solidFill>
              <a:effectLst/>
              <a:latin typeface="Arial Black" pitchFamily="34" charset="0"/>
              <a:cs typeface="Arial" pitchFamily="34" charset="0"/>
            </a:endParaRPr>
          </a:p>
          <a:p>
            <a:pPr lvl="0" algn="ctr" eaLnBrk="0" fontAlgn="base" hangingPunct="0">
              <a:spcBef>
                <a:spcPct val="0"/>
              </a:spcBef>
              <a:spcAft>
                <a:spcPct val="0"/>
              </a:spcAft>
            </a:pPr>
            <a:r>
              <a:rPr kumimoji="0" lang="en-US" sz="3600" b="1" i="0" u="none" strike="noStrike" cap="none" normalizeH="0" baseline="0" dirty="0" smtClean="0">
                <a:ln>
                  <a:noFill/>
                </a:ln>
                <a:solidFill>
                  <a:srgbClr val="7030A0"/>
                </a:solidFill>
                <a:effectLst/>
                <a:latin typeface="Arial Black" pitchFamily="34" charset="0"/>
                <a:ea typeface="Calibri" pitchFamily="34" charset="0"/>
                <a:cs typeface="Arial" pitchFamily="34" charset="0"/>
              </a:rPr>
              <a:t>«</a:t>
            </a:r>
            <a:r>
              <a:rPr lang="en-US" sz="3600" b="1" dirty="0" smtClean="0">
                <a:solidFill>
                  <a:srgbClr val="7030A0"/>
                </a:solidFill>
                <a:latin typeface="Arial Black" pitchFamily="34" charset="0"/>
                <a:ea typeface="Calibri" pitchFamily="34" charset="0"/>
                <a:cs typeface="Arial" pitchFamily="34" charset="0"/>
              </a:rPr>
              <a:t>Let’s know each other: Strategy for the Equity Inclusion of Roma Students»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7030A0"/>
                </a:solidFill>
                <a:effectLst/>
                <a:latin typeface="Arial Black" pitchFamily="34" charset="0"/>
                <a:ea typeface="Calibri" pitchFamily="34" charset="0"/>
                <a:cs typeface="Arial" pitchFamily="34" charset="0"/>
              </a:rPr>
              <a:t>          </a:t>
            </a:r>
            <a:endParaRPr kumimoji="0" lang="el-GR" sz="3600" b="1" i="0" u="none" strike="noStrike" cap="none" normalizeH="0" baseline="0" dirty="0" smtClean="0">
              <a:ln>
                <a:noFill/>
              </a:ln>
              <a:solidFill>
                <a:srgbClr val="7030A0"/>
              </a:solidFill>
              <a:effectLst/>
              <a:latin typeface="Arial Black" pitchFamily="34" charset="0"/>
              <a:cs typeface="Arial" pitchFamily="34" charset="0"/>
            </a:endParaRPr>
          </a:p>
          <a:p>
            <a:pPr lvl="0" algn="just" eaLnBrk="0" fontAlgn="base" hangingPunct="0">
              <a:spcBef>
                <a:spcPct val="0"/>
              </a:spcBef>
              <a:spcAft>
                <a:spcPct val="0"/>
              </a:spcAft>
            </a:pPr>
            <a:r>
              <a:rPr kumimoji="0" lang="en-US" sz="3600" b="1" i="0" u="none" strike="noStrike" cap="none" normalizeH="0" baseline="0" dirty="0" smtClean="0">
                <a:ln>
                  <a:noFill/>
                </a:ln>
                <a:solidFill>
                  <a:schemeClr val="tx1">
                    <a:lumMod val="95000"/>
                    <a:lumOff val="5000"/>
                  </a:schemeClr>
                </a:solidFill>
                <a:effectLst/>
                <a:latin typeface="Arial Black" pitchFamily="34" charset="0"/>
                <a:ea typeface="Times New Roman" pitchFamily="18" charset="0"/>
                <a:cs typeface="Arial" pitchFamily="34" charset="0"/>
              </a:rPr>
              <a:t>   </a:t>
            </a:r>
            <a:r>
              <a:rPr lang="en-US" sz="3600" b="1" dirty="0" smtClean="0"/>
              <a:t>2020-1-EL01-KA201-078810</a:t>
            </a:r>
            <a:endParaRPr kumimoji="0" lang="el-GR" sz="3600" b="1" i="0" u="none" strike="noStrike" cap="none" normalizeH="0" baseline="0" dirty="0" smtClean="0">
              <a:ln>
                <a:noFill/>
              </a:ln>
              <a:solidFill>
                <a:schemeClr val="tx1">
                  <a:lumMod val="95000"/>
                  <a:lumOff val="5000"/>
                </a:schemeClr>
              </a:solidFill>
              <a:effectLst/>
              <a:latin typeface="Arial Black"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7030A0"/>
                </a:solidFill>
                <a:effectLst/>
                <a:latin typeface="Arial Black" pitchFamily="34" charset="0"/>
                <a:ea typeface="Calibri" pitchFamily="34" charset="0"/>
                <a:cs typeface="Arial" pitchFamily="34" charset="0"/>
              </a:rPr>
              <a:t>2 school years</a:t>
            </a:r>
            <a:endParaRPr kumimoji="0" lang="el-GR" sz="3600" b="1" i="0" u="none" strike="noStrike" cap="none" normalizeH="0" baseline="0" dirty="0" smtClean="0">
              <a:ln>
                <a:noFill/>
              </a:ln>
              <a:solidFill>
                <a:srgbClr val="7030A0"/>
              </a:solidFill>
              <a:effectLst/>
              <a:latin typeface="Arial Black" pitchFamily="34" charset="0"/>
              <a:cs typeface="Arial" pitchFamily="34" charset="0"/>
            </a:endParaRPr>
          </a:p>
        </p:txBody>
      </p:sp>
      <p:pic>
        <p:nvPicPr>
          <p:cNvPr id="8" name="7 - Εικόνα" descr="Αποτέλεσμα εικόνας για erasmus"/>
          <p:cNvPicPr/>
          <p:nvPr/>
        </p:nvPicPr>
        <p:blipFill>
          <a:blip r:embed="rId3" cstate="print"/>
          <a:srcRect/>
          <a:stretch>
            <a:fillRect/>
          </a:stretch>
        </p:blipFill>
        <p:spPr bwMode="auto">
          <a:xfrm>
            <a:off x="2063552" y="4725144"/>
            <a:ext cx="5072098" cy="1571636"/>
          </a:xfrm>
          <a:prstGeom prst="rect">
            <a:avLst/>
          </a:prstGeom>
          <a:noFill/>
          <a:ln w="9525">
            <a:noFill/>
            <a:miter lim="800000"/>
            <a:headEnd/>
            <a:tailEnd/>
          </a:ln>
        </p:spPr>
      </p:pic>
      <p:pic>
        <p:nvPicPr>
          <p:cNvPr id="9" name="8 - Εικόνα" descr="E:\KA 201 COMPUTATIONAL\3cfc8126161dc8c37f5466fa96704e50_XL.jpg"/>
          <p:cNvPicPr/>
          <p:nvPr/>
        </p:nvPicPr>
        <p:blipFill>
          <a:blip r:embed="rId4" cstate="print"/>
          <a:srcRect/>
          <a:stretch>
            <a:fillRect/>
          </a:stretch>
        </p:blipFill>
        <p:spPr bwMode="auto">
          <a:xfrm>
            <a:off x="7176120" y="4581128"/>
            <a:ext cx="1357322" cy="1285884"/>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 name="TextShape 1"/>
          <p:cNvSpPr txBox="1"/>
          <p:nvPr/>
        </p:nvSpPr>
        <p:spPr>
          <a:xfrm>
            <a:off x="5482800" y="1382760"/>
            <a:ext cx="3897360" cy="617480"/>
          </a:xfrm>
          <a:prstGeom prst="rect">
            <a:avLst/>
          </a:prstGeom>
          <a:noFill/>
          <a:ln>
            <a:noFill/>
          </a:ln>
        </p:spPr>
        <p:txBody>
          <a:bodyPr tIns="91440" bIns="91440" anchor="b"/>
          <a:lstStyle/>
          <a:p>
            <a:pPr algn="ctr">
              <a:lnSpc>
                <a:spcPct val="90000"/>
              </a:lnSpc>
            </a:pPr>
            <a:r>
              <a:rPr lang="en-US" sz="3600" b="1" strike="noStrike" spc="-1" dirty="0" smtClean="0">
                <a:solidFill>
                  <a:srgbClr val="C00000"/>
                </a:solidFill>
                <a:latin typeface="Arial Black" pitchFamily="34" charset="0"/>
              </a:rPr>
              <a:t>Management</a:t>
            </a:r>
            <a:endParaRPr lang="en-US" sz="3600" b="1" strike="noStrike" spc="-1" dirty="0">
              <a:solidFill>
                <a:srgbClr val="C00000"/>
              </a:solidFill>
              <a:latin typeface="Arial Black" pitchFamily="34" charset="0"/>
            </a:endParaRPr>
          </a:p>
        </p:txBody>
      </p:sp>
      <p:sp>
        <p:nvSpPr>
          <p:cNvPr id="601" name="TextShape 2"/>
          <p:cNvSpPr txBox="1"/>
          <p:nvPr/>
        </p:nvSpPr>
        <p:spPr>
          <a:xfrm>
            <a:off x="4238612" y="1928802"/>
            <a:ext cx="7500990" cy="3643338"/>
          </a:xfrm>
          <a:prstGeom prst="rect">
            <a:avLst/>
          </a:prstGeom>
          <a:noFill/>
          <a:ln>
            <a:noFill/>
          </a:ln>
        </p:spPr>
        <p:txBody>
          <a:bodyPr tIns="91440" bIns="91440" anchor="ctr"/>
          <a:lstStyle/>
          <a:p>
            <a:pPr algn="ctr">
              <a:lnSpc>
                <a:spcPct val="90000"/>
              </a:lnSpc>
            </a:pPr>
            <a:endParaRPr lang="en-US" sz="2400" b="0" strike="noStrike" spc="-1" dirty="0" smtClean="0"/>
          </a:p>
          <a:p>
            <a:pPr algn="ctr">
              <a:lnSpc>
                <a:spcPct val="90000"/>
              </a:lnSpc>
            </a:pPr>
            <a:endParaRPr lang="en-US" sz="2400" spc="-1" dirty="0"/>
          </a:p>
          <a:p>
            <a:pPr algn="ctr">
              <a:lnSpc>
                <a:spcPct val="90000"/>
              </a:lnSpc>
            </a:pPr>
            <a:endParaRPr lang="en-US" sz="2400" b="0" strike="noStrike" spc="-1" dirty="0" smtClean="0"/>
          </a:p>
          <a:p>
            <a:pPr>
              <a:lnSpc>
                <a:spcPct val="90000"/>
              </a:lnSpc>
            </a:pPr>
            <a:endParaRPr lang="en-US" sz="2400" b="0" strike="noStrike" spc="-1" dirty="0" smtClean="0">
              <a:effectLst>
                <a:outerShdw blurRad="38100" dist="38100" dir="2700000" algn="tl">
                  <a:srgbClr val="000000">
                    <a:alpha val="43137"/>
                  </a:srgbClr>
                </a:outerShdw>
              </a:effectLst>
              <a:latin typeface="Arial Black" pitchFamily="34" charset="0"/>
            </a:endParaRPr>
          </a:p>
          <a:p>
            <a:pPr>
              <a:lnSpc>
                <a:spcPct val="90000"/>
              </a:lnSpc>
            </a:pPr>
            <a:r>
              <a:rPr lang="el-GR" sz="2400" b="0" strike="noStrike" spc="-1" dirty="0" smtClean="0">
                <a:effectLst>
                  <a:outerShdw blurRad="38100" dist="38100" dir="2700000" algn="tl">
                    <a:srgbClr val="000000">
                      <a:alpha val="43137"/>
                    </a:srgbClr>
                  </a:outerShdw>
                </a:effectLst>
                <a:latin typeface="Arial Black" pitchFamily="34" charset="0"/>
              </a:rPr>
              <a:t>F</a:t>
            </a:r>
            <a:r>
              <a:rPr lang="en-US" sz="2400" b="0" strike="noStrike" spc="-1" dirty="0" err="1" smtClean="0">
                <a:effectLst>
                  <a:outerShdw blurRad="38100" dist="38100" dir="2700000" algn="tl">
                    <a:srgbClr val="000000">
                      <a:alpha val="43137"/>
                    </a:srgbClr>
                  </a:outerShdw>
                </a:effectLst>
                <a:latin typeface="Arial Black" pitchFamily="34" charset="0"/>
              </a:rPr>
              <a:t>ollow</a:t>
            </a:r>
            <a:r>
              <a:rPr lang="en-US" sz="2400" b="0" strike="noStrike" spc="-1" dirty="0" smtClean="0">
                <a:effectLst>
                  <a:outerShdw blurRad="38100" dist="38100" dir="2700000" algn="tl">
                    <a:srgbClr val="000000">
                      <a:alpha val="43137"/>
                    </a:srgbClr>
                  </a:outerShdw>
                </a:effectLst>
                <a:latin typeface="Arial Black" pitchFamily="34" charset="0"/>
              </a:rPr>
              <a:t> steps in letters</a:t>
            </a:r>
          </a:p>
          <a:p>
            <a:pPr>
              <a:lnSpc>
                <a:spcPct val="90000"/>
              </a:lnSpc>
            </a:pPr>
            <a:r>
              <a:rPr lang="en-US" sz="2400" spc="-1" dirty="0" smtClean="0">
                <a:effectLst>
                  <a:outerShdw blurRad="38100" dist="38100" dir="2700000" algn="tl">
                    <a:srgbClr val="000000">
                      <a:alpha val="43137"/>
                    </a:srgbClr>
                  </a:outerShdw>
                </a:effectLst>
                <a:latin typeface="Arial Black" pitchFamily="34" charset="0"/>
              </a:rPr>
              <a:t>Coordinator per </a:t>
            </a:r>
            <a:r>
              <a:rPr lang="en-US" sz="2400" spc="-1" dirty="0" err="1" smtClean="0">
                <a:effectLst>
                  <a:outerShdw blurRad="38100" dist="38100" dir="2700000" algn="tl">
                    <a:srgbClr val="000000">
                      <a:alpha val="43137"/>
                    </a:srgbClr>
                  </a:outerShdw>
                </a:effectLst>
                <a:latin typeface="Arial Black" pitchFamily="34" charset="0"/>
              </a:rPr>
              <a:t>organisation</a:t>
            </a:r>
            <a:endParaRPr lang="en-US" sz="2400" b="0" strike="noStrike" spc="-1" dirty="0" smtClean="0">
              <a:effectLst>
                <a:outerShdw blurRad="38100" dist="38100" dir="2700000" algn="tl">
                  <a:srgbClr val="000000">
                    <a:alpha val="43137"/>
                  </a:srgbClr>
                </a:outerShdw>
              </a:effectLst>
              <a:latin typeface="Arial Black" pitchFamily="34" charset="0"/>
            </a:endParaRPr>
          </a:p>
          <a:p>
            <a:pPr>
              <a:lnSpc>
                <a:spcPct val="90000"/>
              </a:lnSpc>
            </a:pPr>
            <a:r>
              <a:rPr lang="en-US" sz="2400" spc="-1" dirty="0" smtClean="0">
                <a:effectLst>
                  <a:outerShdw blurRad="38100" dist="38100" dir="2700000" algn="tl">
                    <a:srgbClr val="000000">
                      <a:alpha val="43137"/>
                    </a:srgbClr>
                  </a:outerShdw>
                </a:effectLst>
                <a:latin typeface="Arial Black" pitchFamily="34" charset="0"/>
              </a:rPr>
              <a:t>Google Drive / Folders</a:t>
            </a:r>
          </a:p>
          <a:p>
            <a:pPr>
              <a:lnSpc>
                <a:spcPct val="90000"/>
              </a:lnSpc>
            </a:pPr>
            <a:r>
              <a:rPr lang="en-US" sz="2400" spc="-1" dirty="0" smtClean="0">
                <a:effectLst>
                  <a:outerShdw blurRad="38100" dist="38100" dir="2700000" algn="tl">
                    <a:srgbClr val="000000">
                      <a:alpha val="43137"/>
                    </a:srgbClr>
                  </a:outerShdw>
                </a:effectLst>
                <a:latin typeface="Arial Black" pitchFamily="34" charset="0"/>
              </a:rPr>
              <a:t>Deadlines</a:t>
            </a:r>
          </a:p>
          <a:p>
            <a:pPr>
              <a:lnSpc>
                <a:spcPct val="90000"/>
              </a:lnSpc>
            </a:pPr>
            <a:r>
              <a:rPr lang="en-US" sz="2400" b="0" strike="noStrike" spc="-1" dirty="0" smtClean="0">
                <a:effectLst>
                  <a:outerShdw blurRad="38100" dist="38100" dir="2700000" algn="tl">
                    <a:srgbClr val="000000">
                      <a:alpha val="43137"/>
                    </a:srgbClr>
                  </a:outerShdw>
                </a:effectLst>
                <a:latin typeface="Arial Black" pitchFamily="34" charset="0"/>
              </a:rPr>
              <a:t>Presentation /Link at </a:t>
            </a:r>
            <a:r>
              <a:rPr lang="en-US" sz="2400" b="0" strike="noStrike" spc="-1" dirty="0" err="1" smtClean="0">
                <a:effectLst>
                  <a:outerShdw blurRad="38100" dist="38100" dir="2700000" algn="tl">
                    <a:srgbClr val="000000">
                      <a:alpha val="43137"/>
                    </a:srgbClr>
                  </a:outerShdw>
                </a:effectLst>
                <a:latin typeface="Arial Black" pitchFamily="34" charset="0"/>
              </a:rPr>
              <a:t>organisation</a:t>
            </a:r>
            <a:r>
              <a:rPr lang="en-US" sz="2400" b="0" strike="noStrike" spc="-1" dirty="0" smtClean="0">
                <a:effectLst>
                  <a:outerShdw blurRad="38100" dist="38100" dir="2700000" algn="tl">
                    <a:srgbClr val="000000">
                      <a:alpha val="43137"/>
                    </a:srgbClr>
                  </a:outerShdw>
                </a:effectLst>
                <a:latin typeface="Arial Black" pitchFamily="34" charset="0"/>
              </a:rPr>
              <a:t> webpage</a:t>
            </a:r>
          </a:p>
          <a:p>
            <a:pPr>
              <a:lnSpc>
                <a:spcPct val="90000"/>
              </a:lnSpc>
            </a:pPr>
            <a:r>
              <a:rPr lang="en-US" sz="2400" spc="-1" dirty="0" smtClean="0">
                <a:effectLst>
                  <a:outerShdw blurRad="38100" dist="38100" dir="2700000" algn="tl">
                    <a:srgbClr val="000000">
                      <a:alpha val="43137"/>
                    </a:srgbClr>
                  </a:outerShdw>
                </a:effectLst>
                <a:latin typeface="Arial Black" pitchFamily="34" charset="0"/>
              </a:rPr>
              <a:t>Logos of Erasmus</a:t>
            </a:r>
          </a:p>
          <a:p>
            <a:pPr>
              <a:lnSpc>
                <a:spcPct val="90000"/>
              </a:lnSpc>
            </a:pPr>
            <a:r>
              <a:rPr lang="en-US" sz="2400" b="0" strike="noStrike" spc="-1" dirty="0" smtClean="0">
                <a:effectLst>
                  <a:outerShdw blurRad="38100" dist="38100" dir="2700000" algn="tl">
                    <a:srgbClr val="000000">
                      <a:alpha val="43137"/>
                    </a:srgbClr>
                  </a:outerShdw>
                </a:effectLst>
                <a:latin typeface="Arial Black" pitchFamily="34" charset="0"/>
              </a:rPr>
              <a:t>Dissemination / Links</a:t>
            </a:r>
          </a:p>
          <a:p>
            <a:pPr>
              <a:lnSpc>
                <a:spcPct val="90000"/>
              </a:lnSpc>
            </a:pPr>
            <a:r>
              <a:rPr lang="en-US" sz="2400" spc="-1" dirty="0" err="1" smtClean="0">
                <a:effectLst>
                  <a:outerShdw blurRad="38100" dist="38100" dir="2700000" algn="tl">
                    <a:srgbClr val="000000">
                      <a:alpha val="43137"/>
                    </a:srgbClr>
                  </a:outerShdw>
                </a:effectLst>
                <a:latin typeface="Arial Black" pitchFamily="34" charset="0"/>
              </a:rPr>
              <a:t>Etwinning</a:t>
            </a:r>
            <a:endParaRPr lang="en-US" sz="2400" spc="-1" dirty="0" smtClean="0">
              <a:effectLst>
                <a:outerShdw blurRad="38100" dist="38100" dir="2700000" algn="tl">
                  <a:srgbClr val="000000">
                    <a:alpha val="43137"/>
                  </a:srgbClr>
                </a:outerShdw>
              </a:effectLst>
              <a:latin typeface="Arial Black" pitchFamily="34" charset="0"/>
            </a:endParaRPr>
          </a:p>
          <a:p>
            <a:pPr>
              <a:lnSpc>
                <a:spcPct val="90000"/>
              </a:lnSpc>
            </a:pPr>
            <a:r>
              <a:rPr lang="en-US" sz="2400" spc="-1" dirty="0" smtClean="0">
                <a:effectLst>
                  <a:outerShdw blurRad="38100" dist="38100" dir="2700000" algn="tl">
                    <a:srgbClr val="000000">
                      <a:alpha val="43137"/>
                    </a:srgbClr>
                  </a:outerShdw>
                </a:effectLst>
                <a:latin typeface="Arial Black" pitchFamily="34" charset="0"/>
              </a:rPr>
              <a:t>Social media interaction</a:t>
            </a:r>
          </a:p>
          <a:p>
            <a:pPr>
              <a:lnSpc>
                <a:spcPct val="90000"/>
              </a:lnSpc>
            </a:pPr>
            <a:endParaRPr lang="en-US" sz="2400" b="0" strike="noStrike" spc="-1" dirty="0">
              <a:effectLst>
                <a:outerShdw blurRad="38100" dist="38100" dir="2700000" algn="tl">
                  <a:srgbClr val="000000">
                    <a:alpha val="43137"/>
                  </a:srgbClr>
                </a:outerShdw>
              </a:effectLst>
              <a:latin typeface="Arial Black" pitchFamily="34" charset="0"/>
            </a:endParaRPr>
          </a:p>
          <a:p>
            <a:pPr>
              <a:lnSpc>
                <a:spcPct val="90000"/>
              </a:lnSpc>
            </a:pPr>
            <a:endParaRPr lang="en-US" sz="2400" b="0" strike="noStrike" spc="-1" dirty="0" smtClean="0">
              <a:effectLst>
                <a:outerShdw blurRad="38100" dist="38100" dir="2700000" algn="tl">
                  <a:srgbClr val="000000">
                    <a:alpha val="43137"/>
                  </a:srgbClr>
                </a:outerShdw>
              </a:effectLst>
              <a:latin typeface="Arial Black" pitchFamily="34" charset="0"/>
            </a:endParaRPr>
          </a:p>
          <a:p>
            <a:pPr algn="ctr">
              <a:lnSpc>
                <a:spcPct val="90000"/>
              </a:lnSpc>
            </a:pPr>
            <a:endParaRPr lang="en-US" sz="2400" spc="-1" dirty="0"/>
          </a:p>
          <a:p>
            <a:pPr algn="ctr">
              <a:lnSpc>
                <a:spcPct val="90000"/>
              </a:lnSpc>
            </a:pPr>
            <a:endParaRPr lang="en-US" sz="2400" b="0" strike="noStrike" spc="-1" dirty="0" smtClean="0"/>
          </a:p>
          <a:p>
            <a:pPr algn="ctr">
              <a:lnSpc>
                <a:spcPct val="90000"/>
              </a:lnSpc>
            </a:pPr>
            <a:endParaRPr lang="el-GR" sz="2400" b="0" strike="noStrike" spc="-1" dirty="0"/>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Shape 1"/>
          <p:cNvSpPr txBox="1"/>
          <p:nvPr/>
        </p:nvSpPr>
        <p:spPr>
          <a:xfrm>
            <a:off x="666712" y="714356"/>
            <a:ext cx="6500858" cy="617480"/>
          </a:xfrm>
          <a:prstGeom prst="rect">
            <a:avLst/>
          </a:prstGeom>
          <a:noFill/>
          <a:ln>
            <a:noFill/>
          </a:ln>
        </p:spPr>
        <p:txBody>
          <a:bodyPr tIns="91440" bIns="91440" anchor="b"/>
          <a:lstStyle/>
          <a:p>
            <a:pPr algn="ctr">
              <a:lnSpc>
                <a:spcPct val="90000"/>
              </a:lnSpc>
            </a:pPr>
            <a:r>
              <a:rPr lang="en-US" sz="3600" b="1" strike="noStrike" spc="-1" dirty="0" smtClean="0">
                <a:solidFill>
                  <a:srgbClr val="C00000"/>
                </a:solidFill>
                <a:latin typeface="Arial Black" pitchFamily="34" charset="0"/>
              </a:rPr>
              <a:t>Financial Management (40% plus 40% plus 20%</a:t>
            </a:r>
            <a:endParaRPr lang="en-US" sz="3600" b="1" strike="noStrike" spc="-1" dirty="0">
              <a:solidFill>
                <a:srgbClr val="C00000"/>
              </a:solidFill>
              <a:latin typeface="Arial Black" pitchFamily="34" charset="0"/>
            </a:endParaRPr>
          </a:p>
        </p:txBody>
      </p:sp>
      <p:sp>
        <p:nvSpPr>
          <p:cNvPr id="13" name="TextShape 2"/>
          <p:cNvSpPr txBox="1"/>
          <p:nvPr/>
        </p:nvSpPr>
        <p:spPr>
          <a:xfrm>
            <a:off x="881026" y="1500174"/>
            <a:ext cx="10715700" cy="3429024"/>
          </a:xfrm>
          <a:prstGeom prst="rect">
            <a:avLst/>
          </a:prstGeom>
          <a:noFill/>
          <a:ln>
            <a:noFill/>
          </a:ln>
        </p:spPr>
        <p:txBody>
          <a:bodyPr tIns="91440" bIns="91440" anchor="ctr"/>
          <a:lstStyle/>
          <a:p>
            <a:pPr>
              <a:lnSpc>
                <a:spcPct val="90000"/>
              </a:lnSpc>
            </a:pPr>
            <a:r>
              <a:rPr lang="en-US" sz="2400" b="0" strike="noStrike" spc="-1" dirty="0" smtClean="0">
                <a:effectLst>
                  <a:outerShdw blurRad="38100" dist="38100" dir="2700000" algn="tl">
                    <a:srgbClr val="000000">
                      <a:alpha val="43137"/>
                    </a:srgbClr>
                  </a:outerShdw>
                </a:effectLst>
                <a:latin typeface="Arial Black" pitchFamily="34" charset="0"/>
              </a:rPr>
              <a:t>Boardin</a:t>
            </a:r>
            <a:r>
              <a:rPr lang="en-US" sz="2400" spc="-1" dirty="0" smtClean="0">
                <a:effectLst>
                  <a:outerShdw blurRad="38100" dist="38100" dir="2700000" algn="tl">
                    <a:srgbClr val="000000">
                      <a:alpha val="43137"/>
                    </a:srgbClr>
                  </a:outerShdw>
                </a:effectLst>
                <a:latin typeface="Arial Black" pitchFamily="34" charset="0"/>
              </a:rPr>
              <a:t>g passes</a:t>
            </a:r>
          </a:p>
          <a:p>
            <a:pPr>
              <a:lnSpc>
                <a:spcPct val="90000"/>
              </a:lnSpc>
            </a:pPr>
            <a:r>
              <a:rPr lang="en-US" sz="2400" b="0" strike="noStrike" spc="-1" dirty="0" smtClean="0">
                <a:effectLst>
                  <a:outerShdw blurRad="38100" dist="38100" dir="2700000" algn="tl">
                    <a:srgbClr val="000000">
                      <a:alpha val="43137"/>
                    </a:srgbClr>
                  </a:outerShdw>
                </a:effectLst>
                <a:latin typeface="Arial Black" pitchFamily="34" charset="0"/>
              </a:rPr>
              <a:t>Certificates </a:t>
            </a:r>
          </a:p>
          <a:p>
            <a:pPr>
              <a:lnSpc>
                <a:spcPct val="90000"/>
              </a:lnSpc>
            </a:pPr>
            <a:r>
              <a:rPr lang="en-US" sz="2400" spc="-1" dirty="0" smtClean="0">
                <a:effectLst>
                  <a:outerShdw blurRad="38100" dist="38100" dir="2700000" algn="tl">
                    <a:srgbClr val="000000">
                      <a:alpha val="43137"/>
                    </a:srgbClr>
                  </a:outerShdw>
                </a:effectLst>
                <a:latin typeface="Arial Black" pitchFamily="34" charset="0"/>
              </a:rPr>
              <a:t>Registry </a:t>
            </a:r>
          </a:p>
          <a:p>
            <a:pPr>
              <a:lnSpc>
                <a:spcPct val="90000"/>
              </a:lnSpc>
            </a:pPr>
            <a:r>
              <a:rPr lang="en-US" sz="2400" b="0" strike="noStrike" spc="-1" dirty="0" smtClean="0">
                <a:effectLst>
                  <a:outerShdw blurRad="38100" dist="38100" dir="2700000" algn="tl">
                    <a:srgbClr val="000000">
                      <a:alpha val="43137"/>
                    </a:srgbClr>
                  </a:outerShdw>
                </a:effectLst>
                <a:latin typeface="Arial Black" pitchFamily="34" charset="0"/>
              </a:rPr>
              <a:t>Folder per </a:t>
            </a:r>
            <a:r>
              <a:rPr lang="en-US" sz="2400" b="0" strike="noStrike" spc="-1" dirty="0" err="1" smtClean="0">
                <a:effectLst>
                  <a:outerShdw blurRad="38100" dist="38100" dir="2700000" algn="tl">
                    <a:srgbClr val="000000">
                      <a:alpha val="43137"/>
                    </a:srgbClr>
                  </a:outerShdw>
                </a:effectLst>
                <a:latin typeface="Arial Black" pitchFamily="34" charset="0"/>
              </a:rPr>
              <a:t>organisation</a:t>
            </a:r>
            <a:r>
              <a:rPr lang="en-US" sz="2400" b="0" strike="noStrike" spc="-1" dirty="0" smtClean="0">
                <a:effectLst>
                  <a:outerShdw blurRad="38100" dist="38100" dir="2700000" algn="tl">
                    <a:srgbClr val="000000">
                      <a:alpha val="43137"/>
                    </a:srgbClr>
                  </a:outerShdw>
                </a:effectLst>
                <a:latin typeface="Arial Black" pitchFamily="34" charset="0"/>
              </a:rPr>
              <a:t> / coordinator or legal representative</a:t>
            </a:r>
          </a:p>
          <a:p>
            <a:pPr>
              <a:lnSpc>
                <a:spcPct val="90000"/>
              </a:lnSpc>
            </a:pPr>
            <a:endParaRPr lang="en-US" sz="2400" spc="-1" dirty="0" smtClean="0">
              <a:effectLst>
                <a:outerShdw blurRad="38100" dist="38100" dir="2700000" algn="tl">
                  <a:srgbClr val="000000">
                    <a:alpha val="43137"/>
                  </a:srgbClr>
                </a:outerShdw>
              </a:effectLst>
              <a:latin typeface="Arial Black" pitchFamily="34" charset="0"/>
            </a:endParaRPr>
          </a:p>
          <a:p>
            <a:pPr>
              <a:lnSpc>
                <a:spcPct val="90000"/>
              </a:lnSpc>
            </a:pPr>
            <a:r>
              <a:rPr lang="en-US" sz="2400" spc="-1" dirty="0" smtClean="0">
                <a:solidFill>
                  <a:schemeClr val="accent2">
                    <a:lumMod val="50000"/>
                  </a:schemeClr>
                </a:solidFill>
                <a:effectLst>
                  <a:outerShdw blurRad="38100" dist="38100" dir="2700000" algn="tl">
                    <a:srgbClr val="000000">
                      <a:alpha val="43137"/>
                    </a:srgbClr>
                  </a:outerShdw>
                </a:effectLst>
                <a:latin typeface="Arial Black" pitchFamily="34" charset="0"/>
              </a:rPr>
              <a:t>Partner agreement</a:t>
            </a:r>
          </a:p>
          <a:p>
            <a:pPr>
              <a:lnSpc>
                <a:spcPct val="90000"/>
              </a:lnSpc>
            </a:pPr>
            <a:r>
              <a:rPr lang="en-US" sz="2400" spc="-1" dirty="0" smtClean="0">
                <a:solidFill>
                  <a:schemeClr val="accent2">
                    <a:lumMod val="50000"/>
                  </a:schemeClr>
                </a:solidFill>
                <a:effectLst>
                  <a:outerShdw blurRad="38100" dist="38100" dir="2700000" algn="tl">
                    <a:srgbClr val="000000">
                      <a:alpha val="43137"/>
                    </a:srgbClr>
                  </a:outerShdw>
                </a:effectLst>
                <a:latin typeface="Arial Black" pitchFamily="34" charset="0"/>
              </a:rPr>
              <a:t>Names of files</a:t>
            </a:r>
          </a:p>
          <a:p>
            <a:pPr>
              <a:lnSpc>
                <a:spcPct val="90000"/>
              </a:lnSpc>
            </a:pPr>
            <a:r>
              <a:rPr lang="en-US" sz="2400" b="0" strike="noStrike" spc="-1" dirty="0" smtClean="0">
                <a:solidFill>
                  <a:schemeClr val="accent2">
                    <a:lumMod val="50000"/>
                  </a:schemeClr>
                </a:solidFill>
                <a:effectLst>
                  <a:outerShdw blurRad="38100" dist="38100" dir="2700000" algn="tl">
                    <a:srgbClr val="000000">
                      <a:alpha val="43137"/>
                    </a:srgbClr>
                  </a:outerShdw>
                </a:effectLst>
                <a:latin typeface="Arial Black" pitchFamily="34" charset="0"/>
              </a:rPr>
              <a:t>Originals </a:t>
            </a:r>
          </a:p>
          <a:p>
            <a:pPr>
              <a:lnSpc>
                <a:spcPct val="90000"/>
              </a:lnSpc>
            </a:pPr>
            <a:r>
              <a:rPr lang="en-US" sz="2400" spc="-1" dirty="0" smtClean="0">
                <a:solidFill>
                  <a:schemeClr val="accent2">
                    <a:lumMod val="50000"/>
                  </a:schemeClr>
                </a:solidFill>
                <a:effectLst>
                  <a:outerShdw blurRad="38100" dist="38100" dir="2700000" algn="tl">
                    <a:srgbClr val="000000">
                      <a:alpha val="43137"/>
                    </a:srgbClr>
                  </a:outerShdw>
                </a:effectLst>
                <a:latin typeface="Arial Black" pitchFamily="34" charset="0"/>
              </a:rPr>
              <a:t>Mobility tool</a:t>
            </a:r>
          </a:p>
          <a:p>
            <a:pPr>
              <a:lnSpc>
                <a:spcPct val="90000"/>
              </a:lnSpc>
            </a:pPr>
            <a:r>
              <a:rPr lang="en-US" sz="2400" b="0" strike="noStrike" spc="-1" dirty="0" smtClean="0">
                <a:solidFill>
                  <a:schemeClr val="accent2">
                    <a:lumMod val="50000"/>
                  </a:schemeClr>
                </a:solidFill>
                <a:effectLst>
                  <a:outerShdw blurRad="38100" dist="38100" dir="2700000" algn="tl">
                    <a:srgbClr val="000000">
                      <a:alpha val="43137"/>
                    </a:srgbClr>
                  </a:outerShdw>
                </a:effectLst>
                <a:latin typeface="Arial Black" pitchFamily="34" charset="0"/>
              </a:rPr>
              <a:t>Reports</a:t>
            </a:r>
          </a:p>
          <a:p>
            <a:pPr>
              <a:lnSpc>
                <a:spcPct val="90000"/>
              </a:lnSpc>
            </a:pPr>
            <a:r>
              <a:rPr lang="en-US" sz="2400" spc="-1" dirty="0" smtClean="0">
                <a:solidFill>
                  <a:schemeClr val="accent2">
                    <a:lumMod val="50000"/>
                  </a:schemeClr>
                </a:solidFill>
                <a:effectLst>
                  <a:outerShdw blurRad="38100" dist="38100" dir="2700000" algn="tl">
                    <a:srgbClr val="000000">
                      <a:alpha val="43137"/>
                    </a:srgbClr>
                  </a:outerShdw>
                </a:effectLst>
                <a:latin typeface="Arial Black" pitchFamily="34" charset="0"/>
              </a:rPr>
              <a:t>Model documents</a:t>
            </a:r>
            <a:endParaRPr lang="el-GR" sz="2400" b="0" strike="noStrike" spc="-1" dirty="0">
              <a:solidFill>
                <a:schemeClr val="accent2">
                  <a:lumMod val="50000"/>
                </a:schemeClr>
              </a:solidFill>
              <a:effectLst>
                <a:outerShdw blurRad="38100" dist="38100" dir="2700000" algn="tl">
                  <a:srgbClr val="000000">
                    <a:alpha val="43137"/>
                  </a:srgbClr>
                </a:outerShdw>
              </a:effectLst>
              <a:latin typeface="Arial Black" pitchFamily="34" charset="0"/>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 name="CustomShape 2"/>
          <p:cNvSpPr/>
          <p:nvPr/>
        </p:nvSpPr>
        <p:spPr>
          <a:xfrm rot="16200000">
            <a:off x="11594520" y="469800"/>
            <a:ext cx="1498320" cy="303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just">
              <a:lnSpc>
                <a:spcPct val="100000"/>
              </a:lnSpc>
            </a:pPr>
            <a:r>
              <a:rPr lang="el-GR" sz="1400" b="0" strike="noStrike" spc="-1">
                <a:solidFill>
                  <a:srgbClr val="000000"/>
                </a:solidFill>
                <a:latin typeface="Roboto"/>
              </a:rPr>
              <a:t>Slidehood.com</a:t>
            </a:r>
            <a:endParaRPr lang="el-GR" sz="1400" b="0" strike="noStrike" spc="-1">
              <a:latin typeface="Arial"/>
            </a:endParaRPr>
          </a:p>
        </p:txBody>
      </p:sp>
      <p:sp>
        <p:nvSpPr>
          <p:cNvPr id="5" name="4 - TextBox"/>
          <p:cNvSpPr txBox="1"/>
          <p:nvPr/>
        </p:nvSpPr>
        <p:spPr>
          <a:xfrm>
            <a:off x="4439816" y="5013176"/>
            <a:ext cx="2808312" cy="523220"/>
          </a:xfrm>
          <a:prstGeom prst="rect">
            <a:avLst/>
          </a:prstGeom>
          <a:noFill/>
        </p:spPr>
        <p:txBody>
          <a:bodyPr wrap="square" rtlCol="0">
            <a:spAutoFit/>
          </a:bodyPr>
          <a:lstStyle/>
          <a:p>
            <a:r>
              <a:rPr lang="en-US" sz="2800" b="1" dirty="0" smtClean="0"/>
              <a:t>Thank you </a:t>
            </a:r>
            <a:endParaRPr lang="en-GB" sz="2800" b="1" dirty="0"/>
          </a:p>
        </p:txBody>
      </p:sp>
      <p:pic>
        <p:nvPicPr>
          <p:cNvPr id="4" name="3 - Εικόνα" descr="logo 1.JPG"/>
          <p:cNvPicPr>
            <a:picLocks noChangeAspect="1"/>
          </p:cNvPicPr>
          <p:nvPr/>
        </p:nvPicPr>
        <p:blipFill>
          <a:blip r:embed="rId2" cstate="print"/>
          <a:stretch>
            <a:fillRect/>
          </a:stretch>
        </p:blipFill>
        <p:spPr>
          <a:xfrm>
            <a:off x="1991544" y="1700808"/>
            <a:ext cx="3098800" cy="2819400"/>
          </a:xfrm>
          <a:prstGeom prst="rect">
            <a:avLst/>
          </a:prstGeom>
        </p:spPr>
      </p:pic>
      <p:pic>
        <p:nvPicPr>
          <p:cNvPr id="6" name="5 - Εικόνα" descr="logo 2.JPG"/>
          <p:cNvPicPr>
            <a:picLocks noChangeAspect="1"/>
          </p:cNvPicPr>
          <p:nvPr/>
        </p:nvPicPr>
        <p:blipFill>
          <a:blip r:embed="rId3" cstate="print"/>
          <a:stretch>
            <a:fillRect/>
          </a:stretch>
        </p:blipFill>
        <p:spPr>
          <a:xfrm>
            <a:off x="6240016" y="1700808"/>
            <a:ext cx="2808312" cy="2808312"/>
          </a:xfrm>
          <a:prstGeom prst="rect">
            <a:avLst/>
          </a:prstGeom>
        </p:spPr>
      </p:pic>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CustomShape 1"/>
          <p:cNvSpPr/>
          <p:nvPr/>
        </p:nvSpPr>
        <p:spPr>
          <a:xfrm>
            <a:off x="738150" y="714356"/>
            <a:ext cx="5614200" cy="664200"/>
          </a:xfrm>
          <a:prstGeom prst="rect">
            <a:avLst/>
          </a:prstGeom>
          <a:noFill/>
          <a:ln>
            <a:noFill/>
          </a:ln>
        </p:spPr>
        <p:style>
          <a:lnRef idx="0">
            <a:scrgbClr r="0" g="0" b="0"/>
          </a:lnRef>
          <a:fillRef idx="0">
            <a:scrgbClr r="0" g="0" b="0"/>
          </a:fillRef>
          <a:effectRef idx="0">
            <a:scrgbClr r="0" g="0" b="0"/>
          </a:effectRef>
          <a:fontRef idx="minor"/>
        </p:style>
        <p:txBody>
          <a:bodyPr tIns="91440" bIns="91440" anchor="b"/>
          <a:lstStyle/>
          <a:p>
            <a:pPr>
              <a:lnSpc>
                <a:spcPct val="90000"/>
              </a:lnSpc>
            </a:pPr>
            <a:r>
              <a:rPr lang="en-US" sz="3600" b="1" strike="noStrike" spc="-1" dirty="0" smtClean="0">
                <a:latin typeface="Arial"/>
              </a:rPr>
              <a:t>Partners</a:t>
            </a:r>
            <a:endParaRPr lang="el-GR" sz="3600" b="1" strike="noStrike" spc="-1" dirty="0">
              <a:latin typeface="Arial"/>
            </a:endParaRPr>
          </a:p>
        </p:txBody>
      </p:sp>
      <p:sp>
        <p:nvSpPr>
          <p:cNvPr id="593" name="CustomShape 2"/>
          <p:cNvSpPr/>
          <p:nvPr/>
        </p:nvSpPr>
        <p:spPr>
          <a:xfrm>
            <a:off x="1363680" y="2157120"/>
            <a:ext cx="3868200" cy="2882520"/>
          </a:xfrm>
          <a:prstGeom prst="rect">
            <a:avLst/>
          </a:prstGeom>
          <a:noFill/>
          <a:ln>
            <a:noFill/>
          </a:ln>
        </p:spPr>
        <p:style>
          <a:lnRef idx="0">
            <a:scrgbClr r="0" g="0" b="0"/>
          </a:lnRef>
          <a:fillRef idx="0">
            <a:scrgbClr r="0" g="0" b="0"/>
          </a:fillRef>
          <a:effectRef idx="0">
            <a:scrgbClr r="0" g="0" b="0"/>
          </a:effectRef>
          <a:fontRef idx="minor"/>
        </p:style>
      </p:sp>
      <p:sp>
        <p:nvSpPr>
          <p:cNvPr id="595" name="CustomShape 4"/>
          <p:cNvSpPr/>
          <p:nvPr/>
        </p:nvSpPr>
        <p:spPr>
          <a:xfrm>
            <a:off x="1001520" y="2153880"/>
            <a:ext cx="3077640" cy="246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l-GR" sz="1400" b="0" strike="noStrike" spc="-1" dirty="0">
              <a:latin typeface="Arial"/>
            </a:endParaRPr>
          </a:p>
        </p:txBody>
      </p:sp>
      <p:sp>
        <p:nvSpPr>
          <p:cNvPr id="18433" name="Rectangle 1"/>
          <p:cNvSpPr>
            <a:spLocks noChangeArrowheads="1"/>
          </p:cNvSpPr>
          <p:nvPr/>
        </p:nvSpPr>
        <p:spPr bwMode="auto">
          <a:xfrm>
            <a:off x="479376" y="1628800"/>
            <a:ext cx="665171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dirty="0" smtClean="0">
                <a:solidFill>
                  <a:srgbClr val="FF0000"/>
                </a:solidFill>
                <a:latin typeface="Arial Black" pitchFamily="34" charset="0"/>
                <a:ea typeface="Times New Roman" pitchFamily="18" charset="0"/>
                <a:cs typeface="Arial" pitchFamily="34" charset="0"/>
              </a:rPr>
              <a:t>Applicant </a:t>
            </a:r>
            <a:r>
              <a:rPr lang="en-US" sz="1600" dirty="0" err="1" smtClean="0">
                <a:solidFill>
                  <a:srgbClr val="FF0000"/>
                </a:solidFill>
                <a:latin typeface="Arial Black" pitchFamily="34" charset="0"/>
                <a:ea typeface="Times New Roman" pitchFamily="18" charset="0"/>
                <a:cs typeface="Arial" pitchFamily="34" charset="0"/>
              </a:rPr>
              <a:t>Organisation</a:t>
            </a:r>
            <a:endParaRPr lang="en-GB" sz="1600" dirty="0" smtClean="0">
              <a:solidFill>
                <a:srgbClr val="FF0000"/>
              </a:solidFill>
              <a:latin typeface="Arial Black" pitchFamily="34" charset="0"/>
              <a:ea typeface="Times New Roman" pitchFamily="18" charset="0"/>
              <a:cs typeface="Arial" pitchFamily="34" charset="0"/>
            </a:endParaRPr>
          </a:p>
          <a:p>
            <a:pPr lvl="0"/>
            <a:r>
              <a:rPr lang="en-US" sz="1600" dirty="0" err="1" smtClean="0">
                <a:latin typeface="Arial Black" pitchFamily="34" charset="0"/>
                <a:ea typeface="Times New Roman" pitchFamily="18" charset="0"/>
                <a:cs typeface="Arial" pitchFamily="34" charset="0"/>
              </a:rPr>
              <a:t>Gymnasio</a:t>
            </a:r>
            <a:r>
              <a:rPr lang="en-US" sz="1600" dirty="0" smtClean="0">
                <a:latin typeface="Arial Black" pitchFamily="34" charset="0"/>
                <a:ea typeface="Times New Roman" pitchFamily="18" charset="0"/>
                <a:cs typeface="Arial" pitchFamily="34" charset="0"/>
              </a:rPr>
              <a:t> </a:t>
            </a:r>
            <a:r>
              <a:rPr lang="en-US" sz="1600" dirty="0" err="1" smtClean="0">
                <a:latin typeface="Arial Black" pitchFamily="34" charset="0"/>
                <a:ea typeface="Times New Roman" pitchFamily="18" charset="0"/>
                <a:cs typeface="Arial" pitchFamily="34" charset="0"/>
              </a:rPr>
              <a:t>Zipariou</a:t>
            </a:r>
            <a:r>
              <a:rPr lang="en-US" sz="1600" dirty="0" smtClean="0">
                <a:latin typeface="Arial Black" pitchFamily="34" charset="0"/>
                <a:ea typeface="Times New Roman" pitchFamily="18" charset="0"/>
                <a:cs typeface="Arial" pitchFamily="34" charset="0"/>
              </a:rPr>
              <a:t>, Kos, </a:t>
            </a:r>
            <a:r>
              <a:rPr lang="en-US" sz="1600" dirty="0" smtClean="0">
                <a:solidFill>
                  <a:srgbClr val="0070C0"/>
                </a:solidFill>
                <a:latin typeface="Arial Black" pitchFamily="34" charset="0"/>
                <a:ea typeface="Times New Roman" pitchFamily="18" charset="0"/>
                <a:cs typeface="Arial" pitchFamily="34" charset="0"/>
              </a:rPr>
              <a:t>Greece</a:t>
            </a:r>
            <a:endParaRPr lang="en-GB" sz="1600" dirty="0" smtClean="0">
              <a:solidFill>
                <a:srgbClr val="0070C0"/>
              </a:solidFill>
              <a:latin typeface="Arial Black" pitchFamily="34" charset="0"/>
              <a:ea typeface="Times New Roman" pitchFamily="18" charset="0"/>
              <a:cs typeface="Arial" pitchFamily="34" charset="0"/>
            </a:endParaRPr>
          </a:p>
          <a:p>
            <a:endParaRPr lang="en-US" sz="1600" dirty="0" smtClean="0">
              <a:latin typeface="Arial Black" pitchFamily="34" charset="0"/>
              <a:ea typeface="Times New Roman" pitchFamily="18" charset="0"/>
              <a:cs typeface="Arial" pitchFamily="34" charset="0"/>
            </a:endParaRPr>
          </a:p>
          <a:p>
            <a:r>
              <a:rPr lang="en-US" sz="1600" dirty="0" smtClean="0">
                <a:solidFill>
                  <a:srgbClr val="FF0000"/>
                </a:solidFill>
                <a:latin typeface="Arial Black" pitchFamily="34" charset="0"/>
                <a:ea typeface="Times New Roman" pitchFamily="18" charset="0"/>
                <a:cs typeface="Arial" pitchFamily="34" charset="0"/>
              </a:rPr>
              <a:t>Partners: </a:t>
            </a:r>
            <a:endParaRPr lang="en-GB" sz="1600" dirty="0" smtClean="0">
              <a:solidFill>
                <a:srgbClr val="FF0000"/>
              </a:solidFill>
              <a:latin typeface="Arial Black" pitchFamily="34" charset="0"/>
              <a:ea typeface="Times New Roman" pitchFamily="18" charset="0"/>
              <a:cs typeface="Arial" pitchFamily="34" charset="0"/>
            </a:endParaRPr>
          </a:p>
          <a:p>
            <a:pPr marL="342900" lvl="0" indent="-342900">
              <a:buFont typeface="+mj-lt"/>
              <a:buAutoNum type="arabicPeriod"/>
            </a:pPr>
            <a:r>
              <a:rPr lang="en-US" sz="1600" dirty="0" smtClean="0">
                <a:latin typeface="Arial Black" pitchFamily="34" charset="0"/>
                <a:ea typeface="Times New Roman" pitchFamily="18" charset="0"/>
                <a:cs typeface="Arial" pitchFamily="34" charset="0"/>
              </a:rPr>
              <a:t>ICON NGO </a:t>
            </a:r>
            <a:r>
              <a:rPr lang="en-US" sz="1600" dirty="0" smtClean="0">
                <a:solidFill>
                  <a:srgbClr val="0070C0"/>
                </a:solidFill>
                <a:latin typeface="Arial Black" pitchFamily="34" charset="0"/>
                <a:ea typeface="Times New Roman" pitchFamily="18" charset="0"/>
                <a:cs typeface="Arial" pitchFamily="34" charset="0"/>
              </a:rPr>
              <a:t>Greece</a:t>
            </a:r>
            <a:endParaRPr lang="en-GB" sz="1600" dirty="0" smtClean="0">
              <a:solidFill>
                <a:srgbClr val="0070C0"/>
              </a:solidFill>
              <a:latin typeface="Arial Black" pitchFamily="34" charset="0"/>
              <a:ea typeface="Times New Roman" pitchFamily="18" charset="0"/>
              <a:cs typeface="Arial" pitchFamily="34" charset="0"/>
            </a:endParaRPr>
          </a:p>
          <a:p>
            <a:pPr marL="342900" lvl="0" indent="-342900">
              <a:buFont typeface="+mj-lt"/>
              <a:buAutoNum type="arabicPeriod"/>
            </a:pPr>
            <a:r>
              <a:rPr lang="en-US" sz="1600" dirty="0" smtClean="0">
                <a:latin typeface="Arial Black" pitchFamily="34" charset="0"/>
                <a:ea typeface="Times New Roman" pitchFamily="18" charset="0"/>
                <a:cs typeface="Arial" pitchFamily="34" charset="0"/>
              </a:rPr>
              <a:t>V.E.M. </a:t>
            </a:r>
            <a:r>
              <a:rPr lang="en-US" sz="1600" dirty="0" err="1" smtClean="0">
                <a:latin typeface="Arial Black" pitchFamily="34" charset="0"/>
                <a:ea typeface="Times New Roman" pitchFamily="18" charset="0"/>
                <a:cs typeface="Arial" pitchFamily="34" charset="0"/>
              </a:rPr>
              <a:t>srls</a:t>
            </a:r>
            <a:r>
              <a:rPr lang="en-US" sz="1600" dirty="0" smtClean="0">
                <a:latin typeface="Arial Black" pitchFamily="34" charset="0"/>
                <a:ea typeface="Times New Roman" pitchFamily="18" charset="0"/>
                <a:cs typeface="Arial" pitchFamily="34" charset="0"/>
              </a:rPr>
              <a:t> </a:t>
            </a:r>
            <a:r>
              <a:rPr lang="en-US" sz="1600" dirty="0" smtClean="0">
                <a:solidFill>
                  <a:srgbClr val="00B050"/>
                </a:solidFill>
                <a:latin typeface="Arial Black" pitchFamily="34" charset="0"/>
                <a:ea typeface="Times New Roman" pitchFamily="18" charset="0"/>
                <a:cs typeface="Arial" pitchFamily="34" charset="0"/>
              </a:rPr>
              <a:t>Italy</a:t>
            </a:r>
            <a:endParaRPr lang="en-GB" sz="1600" dirty="0" smtClean="0">
              <a:solidFill>
                <a:srgbClr val="00B050"/>
              </a:solidFill>
              <a:latin typeface="Arial Black" pitchFamily="34" charset="0"/>
              <a:ea typeface="Times New Roman" pitchFamily="18" charset="0"/>
              <a:cs typeface="Arial" pitchFamily="34" charset="0"/>
            </a:endParaRPr>
          </a:p>
          <a:p>
            <a:pPr marL="342900" lvl="0" indent="-342900">
              <a:buFont typeface="+mj-lt"/>
              <a:buAutoNum type="arabicPeriod"/>
            </a:pPr>
            <a:r>
              <a:rPr lang="en-US" sz="1600" dirty="0" smtClean="0">
                <a:latin typeface="Arial Black" pitchFamily="34" charset="0"/>
                <a:ea typeface="Times New Roman" pitchFamily="18" charset="0"/>
                <a:cs typeface="Arial" pitchFamily="34" charset="0"/>
              </a:rPr>
              <a:t>ISTITUTO PROFESSIONALE ALBERGHIERO TURISTICO, </a:t>
            </a:r>
            <a:r>
              <a:rPr lang="en-US" sz="1600" dirty="0" smtClean="0">
                <a:solidFill>
                  <a:srgbClr val="00B050"/>
                </a:solidFill>
                <a:latin typeface="Arial Black" pitchFamily="34" charset="0"/>
                <a:ea typeface="Times New Roman" pitchFamily="18" charset="0"/>
                <a:cs typeface="Arial" pitchFamily="34" charset="0"/>
              </a:rPr>
              <a:t>Italy</a:t>
            </a:r>
            <a:r>
              <a:rPr lang="en-US" sz="1600" dirty="0" smtClean="0">
                <a:latin typeface="Arial Black" pitchFamily="34" charset="0"/>
                <a:ea typeface="Times New Roman" pitchFamily="18" charset="0"/>
                <a:cs typeface="Arial" pitchFamily="34" charset="0"/>
              </a:rPr>
              <a:t> </a:t>
            </a:r>
            <a:endParaRPr lang="en-GB" sz="1600" dirty="0" smtClean="0">
              <a:latin typeface="Arial Black" pitchFamily="34" charset="0"/>
              <a:ea typeface="Times New Roman" pitchFamily="18" charset="0"/>
              <a:cs typeface="Arial" pitchFamily="34" charset="0"/>
            </a:endParaRPr>
          </a:p>
          <a:p>
            <a:pPr marL="342900" lvl="0" indent="-342900">
              <a:buFont typeface="+mj-lt"/>
              <a:buAutoNum type="arabicPeriod"/>
            </a:pPr>
            <a:r>
              <a:rPr lang="en-US" sz="1600" dirty="0" err="1" smtClean="0">
                <a:latin typeface="Arial Black" pitchFamily="34" charset="0"/>
                <a:ea typeface="Times New Roman" pitchFamily="18" charset="0"/>
                <a:cs typeface="Arial" pitchFamily="34" charset="0"/>
              </a:rPr>
              <a:t>Testvérvárosok</a:t>
            </a:r>
            <a:r>
              <a:rPr lang="en-US" sz="1600" dirty="0" smtClean="0">
                <a:latin typeface="Arial Black" pitchFamily="34" charset="0"/>
                <a:ea typeface="Times New Roman" pitchFamily="18" charset="0"/>
                <a:cs typeface="Arial" pitchFamily="34" charset="0"/>
              </a:rPr>
              <a:t> </a:t>
            </a:r>
            <a:r>
              <a:rPr lang="en-US" sz="1600" dirty="0" err="1" smtClean="0">
                <a:latin typeface="Arial Black" pitchFamily="34" charset="0"/>
                <a:ea typeface="Times New Roman" pitchFamily="18" charset="0"/>
                <a:cs typeface="Arial" pitchFamily="34" charset="0"/>
              </a:rPr>
              <a:t>Baráti</a:t>
            </a:r>
            <a:r>
              <a:rPr lang="en-US" sz="1600" dirty="0" smtClean="0">
                <a:latin typeface="Arial Black" pitchFamily="34" charset="0"/>
                <a:ea typeface="Times New Roman" pitchFamily="18" charset="0"/>
                <a:cs typeface="Arial" pitchFamily="34" charset="0"/>
              </a:rPr>
              <a:t> </a:t>
            </a:r>
            <a:r>
              <a:rPr lang="en-US" sz="1600" dirty="0" err="1" smtClean="0">
                <a:latin typeface="Arial Black" pitchFamily="34" charset="0"/>
                <a:ea typeface="Times New Roman" pitchFamily="18" charset="0"/>
                <a:cs typeface="Arial" pitchFamily="34" charset="0"/>
              </a:rPr>
              <a:t>Egyesülete</a:t>
            </a:r>
            <a:r>
              <a:rPr lang="en-US" sz="1600" dirty="0" smtClean="0">
                <a:latin typeface="Arial Black" pitchFamily="34" charset="0"/>
                <a:ea typeface="Times New Roman" pitchFamily="18" charset="0"/>
                <a:cs typeface="Arial" pitchFamily="34" charset="0"/>
              </a:rPr>
              <a:t> NGO </a:t>
            </a:r>
            <a:r>
              <a:rPr lang="en-US" sz="1600" dirty="0" smtClean="0">
                <a:solidFill>
                  <a:srgbClr val="FFFF00"/>
                </a:solidFill>
                <a:latin typeface="Arial Black" pitchFamily="34" charset="0"/>
                <a:ea typeface="Times New Roman" pitchFamily="18" charset="0"/>
                <a:cs typeface="Arial" pitchFamily="34" charset="0"/>
              </a:rPr>
              <a:t>Hungary</a:t>
            </a:r>
            <a:endParaRPr lang="en-GB" sz="1600" dirty="0" smtClean="0">
              <a:solidFill>
                <a:srgbClr val="FFFF00"/>
              </a:solidFill>
              <a:latin typeface="Arial Black" pitchFamily="34" charset="0"/>
              <a:ea typeface="Times New Roman" pitchFamily="18" charset="0"/>
              <a:cs typeface="Arial" pitchFamily="34" charset="0"/>
            </a:endParaRPr>
          </a:p>
          <a:p>
            <a:pPr marL="342900" lvl="0" indent="-342900">
              <a:buFont typeface="+mj-lt"/>
              <a:buAutoNum type="arabicPeriod"/>
            </a:pPr>
            <a:r>
              <a:rPr lang="en-US" sz="1600" dirty="0" err="1" smtClean="0">
                <a:latin typeface="Arial Black" pitchFamily="34" charset="0"/>
                <a:ea typeface="Times New Roman" pitchFamily="18" charset="0"/>
                <a:cs typeface="Arial" pitchFamily="34" charset="0"/>
              </a:rPr>
              <a:t>Szolnoki</a:t>
            </a:r>
            <a:r>
              <a:rPr lang="en-US" sz="1600" dirty="0" smtClean="0">
                <a:latin typeface="Arial Black" pitchFamily="34" charset="0"/>
                <a:ea typeface="Times New Roman" pitchFamily="18" charset="0"/>
                <a:cs typeface="Arial" pitchFamily="34" charset="0"/>
              </a:rPr>
              <a:t> SZC </a:t>
            </a:r>
            <a:r>
              <a:rPr lang="en-US" sz="1600" dirty="0" err="1" smtClean="0">
                <a:latin typeface="Arial Black" pitchFamily="34" charset="0"/>
                <a:ea typeface="Times New Roman" pitchFamily="18" charset="0"/>
                <a:cs typeface="Arial" pitchFamily="34" charset="0"/>
              </a:rPr>
              <a:t>Klapka</a:t>
            </a:r>
            <a:r>
              <a:rPr lang="en-US" sz="1600" dirty="0" smtClean="0">
                <a:latin typeface="Arial Black" pitchFamily="34" charset="0"/>
                <a:ea typeface="Times New Roman" pitchFamily="18" charset="0"/>
                <a:cs typeface="Arial" pitchFamily="34" charset="0"/>
              </a:rPr>
              <a:t> </a:t>
            </a:r>
            <a:r>
              <a:rPr lang="en-US" sz="1600" dirty="0" err="1" smtClean="0">
                <a:latin typeface="Arial Black" pitchFamily="34" charset="0"/>
                <a:ea typeface="Times New Roman" pitchFamily="18" charset="0"/>
                <a:cs typeface="Arial" pitchFamily="34" charset="0"/>
              </a:rPr>
              <a:t>György</a:t>
            </a:r>
            <a:r>
              <a:rPr lang="en-US" sz="1600" dirty="0" smtClean="0">
                <a:latin typeface="Arial Black" pitchFamily="34" charset="0"/>
                <a:ea typeface="Times New Roman" pitchFamily="18" charset="0"/>
                <a:cs typeface="Arial" pitchFamily="34" charset="0"/>
              </a:rPr>
              <a:t> </a:t>
            </a:r>
            <a:r>
              <a:rPr lang="en-US" sz="1600" dirty="0" err="1" smtClean="0">
                <a:latin typeface="Arial Black" pitchFamily="34" charset="0"/>
                <a:ea typeface="Times New Roman" pitchFamily="18" charset="0"/>
                <a:cs typeface="Arial" pitchFamily="34" charset="0"/>
              </a:rPr>
              <a:t>Szakgimnáziuma</a:t>
            </a:r>
            <a:r>
              <a:rPr lang="en-US" sz="1600" dirty="0" smtClean="0">
                <a:latin typeface="Arial Black" pitchFamily="34" charset="0"/>
                <a:ea typeface="Times New Roman" pitchFamily="18" charset="0"/>
                <a:cs typeface="Arial" pitchFamily="34" charset="0"/>
              </a:rPr>
              <a:t> </a:t>
            </a:r>
            <a:r>
              <a:rPr lang="en-US" sz="1600" dirty="0" err="1" smtClean="0">
                <a:latin typeface="Arial Black" pitchFamily="34" charset="0"/>
                <a:ea typeface="Times New Roman" pitchFamily="18" charset="0"/>
                <a:cs typeface="Arial" pitchFamily="34" charset="0"/>
              </a:rPr>
              <a:t>és</a:t>
            </a:r>
            <a:r>
              <a:rPr lang="en-US" sz="1600" dirty="0" smtClean="0">
                <a:latin typeface="Arial Black" pitchFamily="34" charset="0"/>
                <a:ea typeface="Times New Roman" pitchFamily="18" charset="0"/>
                <a:cs typeface="Arial" pitchFamily="34" charset="0"/>
              </a:rPr>
              <a:t> </a:t>
            </a:r>
            <a:r>
              <a:rPr lang="en-US" sz="1600" dirty="0" err="1" smtClean="0">
                <a:latin typeface="Arial Black" pitchFamily="34" charset="0"/>
                <a:ea typeface="Times New Roman" pitchFamily="18" charset="0"/>
                <a:cs typeface="Arial" pitchFamily="34" charset="0"/>
              </a:rPr>
              <a:t>Szakközépiskolája</a:t>
            </a:r>
            <a:r>
              <a:rPr lang="en-US" sz="1600" dirty="0" smtClean="0">
                <a:latin typeface="Arial Black" pitchFamily="34" charset="0"/>
                <a:ea typeface="Times New Roman" pitchFamily="18" charset="0"/>
                <a:cs typeface="Arial" pitchFamily="34" charset="0"/>
              </a:rPr>
              <a:t> School </a:t>
            </a:r>
            <a:r>
              <a:rPr lang="en-US" sz="1600" dirty="0" smtClean="0">
                <a:solidFill>
                  <a:srgbClr val="FFFF00"/>
                </a:solidFill>
                <a:latin typeface="Arial Black" pitchFamily="34" charset="0"/>
                <a:ea typeface="Times New Roman" pitchFamily="18" charset="0"/>
                <a:cs typeface="Arial" pitchFamily="34" charset="0"/>
              </a:rPr>
              <a:t>Hungary</a:t>
            </a:r>
            <a:r>
              <a:rPr lang="en-US" sz="1600" dirty="0" smtClean="0">
                <a:latin typeface="Arial Black" pitchFamily="34" charset="0"/>
                <a:ea typeface="Times New Roman" pitchFamily="18" charset="0"/>
                <a:cs typeface="Arial" pitchFamily="34" charset="0"/>
              </a:rPr>
              <a:t> </a:t>
            </a:r>
            <a:endParaRPr lang="en-GB" sz="1600" dirty="0" smtClean="0">
              <a:latin typeface="Arial Black" pitchFamily="34" charset="0"/>
              <a:ea typeface="Times New Roman" pitchFamily="18" charset="0"/>
              <a:cs typeface="Arial" pitchFamily="34" charset="0"/>
            </a:endParaRPr>
          </a:p>
          <a:p>
            <a:pPr marL="342900" lvl="0" indent="-342900">
              <a:buFont typeface="+mj-lt"/>
              <a:buAutoNum type="arabicPeriod"/>
            </a:pPr>
            <a:r>
              <a:rPr lang="en-US" sz="1600" dirty="0" smtClean="0">
                <a:latin typeface="Arial Black" pitchFamily="34" charset="0"/>
                <a:ea typeface="Times New Roman" pitchFamily="18" charset="0"/>
                <a:cs typeface="Arial" pitchFamily="34" charset="0"/>
              </a:rPr>
              <a:t>Vocational High School of Transport and Transport Management, </a:t>
            </a:r>
            <a:r>
              <a:rPr lang="en-US" sz="1600" dirty="0" smtClean="0">
                <a:solidFill>
                  <a:schemeClr val="accent5">
                    <a:lumMod val="60000"/>
                    <a:lumOff val="40000"/>
                  </a:schemeClr>
                </a:solidFill>
                <a:latin typeface="Arial Black" pitchFamily="34" charset="0"/>
                <a:ea typeface="Times New Roman" pitchFamily="18" charset="0"/>
                <a:cs typeface="Arial" pitchFamily="34" charset="0"/>
              </a:rPr>
              <a:t>Bulgaria</a:t>
            </a:r>
            <a:endParaRPr lang="en-GB" sz="1600" dirty="0" smtClean="0">
              <a:solidFill>
                <a:schemeClr val="accent5">
                  <a:lumMod val="60000"/>
                  <a:lumOff val="40000"/>
                </a:schemeClr>
              </a:solidFill>
              <a:latin typeface="Arial Black" pitchFamily="34" charset="0"/>
              <a:ea typeface="Times New Roman" pitchFamily="18" charset="0"/>
              <a:cs typeface="Arial" pitchFamily="34" charset="0"/>
            </a:endParaRPr>
          </a:p>
          <a:p>
            <a:pPr marL="342900" lvl="0" indent="-342900">
              <a:buFont typeface="+mj-lt"/>
              <a:buAutoNum type="arabicPeriod"/>
            </a:pPr>
            <a:r>
              <a:rPr lang="en-US" sz="1600" dirty="0" err="1" smtClean="0">
                <a:latin typeface="Arial Black" pitchFamily="34" charset="0"/>
                <a:ea typeface="Times New Roman" pitchFamily="18" charset="0"/>
                <a:cs typeface="Arial" pitchFamily="34" charset="0"/>
              </a:rPr>
              <a:t>Agrupamento</a:t>
            </a:r>
            <a:r>
              <a:rPr lang="en-US" sz="1600" dirty="0" smtClean="0">
                <a:latin typeface="Arial Black" pitchFamily="34" charset="0"/>
                <a:ea typeface="Times New Roman" pitchFamily="18" charset="0"/>
                <a:cs typeface="Arial" pitchFamily="34" charset="0"/>
              </a:rPr>
              <a:t> de </a:t>
            </a:r>
            <a:r>
              <a:rPr lang="en-US" sz="1600" dirty="0" err="1" smtClean="0">
                <a:latin typeface="Arial Black" pitchFamily="34" charset="0"/>
                <a:ea typeface="Times New Roman" pitchFamily="18" charset="0"/>
                <a:cs typeface="Arial" pitchFamily="34" charset="0"/>
              </a:rPr>
              <a:t>Escolas</a:t>
            </a:r>
            <a:r>
              <a:rPr lang="en-US" sz="1600" dirty="0" smtClean="0">
                <a:latin typeface="Arial Black" pitchFamily="34" charset="0"/>
                <a:ea typeface="Times New Roman" pitchFamily="18" charset="0"/>
                <a:cs typeface="Arial" pitchFamily="34" charset="0"/>
              </a:rPr>
              <a:t> de São </a:t>
            </a:r>
            <a:r>
              <a:rPr lang="en-US" sz="1600" dirty="0" err="1" smtClean="0">
                <a:latin typeface="Arial Black" pitchFamily="34" charset="0"/>
                <a:ea typeface="Times New Roman" pitchFamily="18" charset="0"/>
                <a:cs typeface="Arial" pitchFamily="34" charset="0"/>
              </a:rPr>
              <a:t>João</a:t>
            </a:r>
            <a:r>
              <a:rPr lang="en-US" sz="1600" dirty="0" smtClean="0">
                <a:latin typeface="Arial Black" pitchFamily="34" charset="0"/>
                <a:ea typeface="Times New Roman" pitchFamily="18" charset="0"/>
                <a:cs typeface="Arial" pitchFamily="34" charset="0"/>
              </a:rPr>
              <a:t> </a:t>
            </a:r>
            <a:r>
              <a:rPr lang="en-US" sz="1600" dirty="0" err="1" smtClean="0">
                <a:latin typeface="Arial Black" pitchFamily="34" charset="0"/>
                <a:ea typeface="Times New Roman" pitchFamily="18" charset="0"/>
                <a:cs typeface="Arial" pitchFamily="34" charset="0"/>
              </a:rPr>
              <a:t>da</a:t>
            </a:r>
            <a:r>
              <a:rPr lang="en-US" sz="1600" dirty="0" smtClean="0">
                <a:latin typeface="Arial Black" pitchFamily="34" charset="0"/>
                <a:ea typeface="Times New Roman" pitchFamily="18" charset="0"/>
                <a:cs typeface="Arial" pitchFamily="34" charset="0"/>
              </a:rPr>
              <a:t> </a:t>
            </a:r>
            <a:r>
              <a:rPr lang="en-US" sz="1600" dirty="0" err="1" smtClean="0">
                <a:latin typeface="Arial Black" pitchFamily="34" charset="0"/>
                <a:ea typeface="Times New Roman" pitchFamily="18" charset="0"/>
                <a:cs typeface="Arial" pitchFamily="34" charset="0"/>
              </a:rPr>
              <a:t>Talha</a:t>
            </a:r>
            <a:r>
              <a:rPr lang="en-US" sz="1600" dirty="0" smtClean="0">
                <a:latin typeface="Arial Black" pitchFamily="34" charset="0"/>
                <a:ea typeface="Times New Roman" pitchFamily="18" charset="0"/>
                <a:cs typeface="Arial" pitchFamily="34" charset="0"/>
              </a:rPr>
              <a:t>, </a:t>
            </a:r>
            <a:r>
              <a:rPr lang="en-US" sz="1600" dirty="0" smtClean="0">
                <a:solidFill>
                  <a:srgbClr val="C00000"/>
                </a:solidFill>
                <a:latin typeface="Arial Black" pitchFamily="34" charset="0"/>
                <a:ea typeface="Times New Roman" pitchFamily="18" charset="0"/>
                <a:cs typeface="Arial" pitchFamily="34" charset="0"/>
              </a:rPr>
              <a:t>Portugal </a:t>
            </a:r>
            <a:endParaRPr lang="en-GB" sz="1600" dirty="0" smtClean="0">
              <a:solidFill>
                <a:srgbClr val="C00000"/>
              </a:solidFill>
              <a:latin typeface="Arial Black" pitchFamily="34" charset="0"/>
              <a:ea typeface="Times New Roman" pitchFamily="18" charset="0"/>
              <a:cs typeface="Arial" pitchFamily="34" charset="0"/>
            </a:endParaRPr>
          </a:p>
          <a:p>
            <a:pPr marL="342900" lvl="0" indent="-342900">
              <a:buFont typeface="+mj-lt"/>
              <a:buAutoNum type="arabicPeriod"/>
            </a:pPr>
            <a:r>
              <a:rPr lang="en-US" sz="1600" dirty="0" smtClean="0">
                <a:latin typeface="Arial Black" pitchFamily="34" charset="0"/>
                <a:ea typeface="Times New Roman" pitchFamily="18" charset="0"/>
                <a:cs typeface="Arial" pitchFamily="34" charset="0"/>
              </a:rPr>
              <a:t>Centro </a:t>
            </a:r>
            <a:r>
              <a:rPr lang="en-US" sz="1600" dirty="0" err="1" smtClean="0">
                <a:latin typeface="Arial Black" pitchFamily="34" charset="0"/>
                <a:ea typeface="Times New Roman" pitchFamily="18" charset="0"/>
                <a:cs typeface="Arial" pitchFamily="34" charset="0"/>
              </a:rPr>
              <a:t>Concertado</a:t>
            </a:r>
            <a:r>
              <a:rPr lang="en-US" sz="1600" dirty="0" smtClean="0">
                <a:latin typeface="Arial Black" pitchFamily="34" charset="0"/>
                <a:ea typeface="Times New Roman" pitchFamily="18" charset="0"/>
                <a:cs typeface="Arial" pitchFamily="34" charset="0"/>
              </a:rPr>
              <a:t> Leonardo </a:t>
            </a:r>
            <a:r>
              <a:rPr lang="en-US" sz="1600" dirty="0" err="1" smtClean="0">
                <a:latin typeface="Arial Black" pitchFamily="34" charset="0"/>
                <a:ea typeface="Times New Roman" pitchFamily="18" charset="0"/>
                <a:cs typeface="Arial" pitchFamily="34" charset="0"/>
              </a:rPr>
              <a:t>da</a:t>
            </a:r>
            <a:r>
              <a:rPr lang="en-US" sz="1600" dirty="0" smtClean="0">
                <a:latin typeface="Arial Black" pitchFamily="34" charset="0"/>
                <a:ea typeface="Times New Roman" pitchFamily="18" charset="0"/>
                <a:cs typeface="Arial" pitchFamily="34" charset="0"/>
              </a:rPr>
              <a:t> Vinci, </a:t>
            </a:r>
            <a:r>
              <a:rPr lang="en-US" sz="1600" dirty="0" smtClean="0">
                <a:solidFill>
                  <a:schemeClr val="accent2">
                    <a:lumMod val="60000"/>
                    <a:lumOff val="40000"/>
                  </a:schemeClr>
                </a:solidFill>
                <a:latin typeface="Arial Black" pitchFamily="34" charset="0"/>
                <a:ea typeface="Times New Roman" pitchFamily="18" charset="0"/>
                <a:cs typeface="Arial" pitchFamily="34" charset="0"/>
              </a:rPr>
              <a:t>Spain</a:t>
            </a:r>
            <a:endParaRPr lang="en-GB" sz="1600" dirty="0" smtClean="0">
              <a:solidFill>
                <a:schemeClr val="accent2">
                  <a:lumMod val="60000"/>
                  <a:lumOff val="40000"/>
                </a:schemeClr>
              </a:solidFill>
              <a:latin typeface="Arial Black" pitchFamily="34" charset="0"/>
              <a:ea typeface="Times New Roman" pitchFamily="18" charset="0"/>
              <a:cs typeface="Arial" pitchFamily="34" charset="0"/>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 name="Picture 4"/>
          <p:cNvPicPr/>
          <p:nvPr/>
        </p:nvPicPr>
        <p:blipFill>
          <a:blip r:embed="rId2" cstate="print"/>
          <a:srcRect l="37104" t="22387" r="35342" b="54140"/>
          <a:stretch/>
        </p:blipFill>
        <p:spPr>
          <a:xfrm rot="10800000">
            <a:off x="9953652" y="5072074"/>
            <a:ext cx="1162106" cy="932874"/>
          </a:xfrm>
          <a:prstGeom prst="rect">
            <a:avLst/>
          </a:prstGeom>
          <a:ln>
            <a:noFill/>
          </a:ln>
        </p:spPr>
      </p:pic>
      <p:sp>
        <p:nvSpPr>
          <p:cNvPr id="606" name="CustomShape 3"/>
          <p:cNvSpPr/>
          <p:nvPr/>
        </p:nvSpPr>
        <p:spPr>
          <a:xfrm>
            <a:off x="911424" y="620688"/>
            <a:ext cx="9144064" cy="4857784"/>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l="50000" t="50000" r="50000" b="50000"/>
            </a:path>
            <a:tileRect/>
          </a:gradFill>
          <a:ln>
            <a:noFill/>
          </a:ln>
        </p:spPr>
        <p:style>
          <a:lnRef idx="0">
            <a:scrgbClr r="0" g="0" b="0"/>
          </a:lnRef>
          <a:fillRef idx="0">
            <a:scrgbClr r="0" g="0" b="0"/>
          </a:fillRef>
          <a:effectRef idx="0">
            <a:scrgbClr r="0" g="0" b="0"/>
          </a:effectRef>
          <a:fontRef idx="minor"/>
        </p:style>
        <p:txBody>
          <a:bodyPr tIns="91440" bIns="91440" anchor="b"/>
          <a:lstStyle/>
          <a:p>
            <a:r>
              <a:rPr lang="en-US" sz="2400" dirty="0" smtClean="0"/>
              <a:t>Reducing the early school leaver rate from 15% to fewer than 10% by 2020. Inclusion </a:t>
            </a:r>
            <a:endParaRPr lang="en-GB" sz="2400" dirty="0" smtClean="0"/>
          </a:p>
          <a:p>
            <a:r>
              <a:rPr lang="en-US" sz="2400" dirty="0" smtClean="0"/>
              <a:t>Well-being for children, including the most marginalized such as the Roma.</a:t>
            </a:r>
            <a:endParaRPr lang="en-GB" sz="2400" dirty="0" smtClean="0"/>
          </a:p>
          <a:p>
            <a:r>
              <a:rPr lang="en-US" sz="2400" dirty="0" smtClean="0"/>
              <a:t>Parental engagement. </a:t>
            </a:r>
            <a:endParaRPr lang="en-GB" sz="2400" dirty="0" smtClean="0"/>
          </a:p>
          <a:p>
            <a:r>
              <a:rPr lang="en-US" sz="2400" dirty="0" smtClean="0"/>
              <a:t>Children from poor families are unlikely to get support from their parents/</a:t>
            </a:r>
            <a:r>
              <a:rPr lang="en-US" sz="2400" dirty="0" err="1" smtClean="0"/>
              <a:t>carers</a:t>
            </a:r>
            <a:r>
              <a:rPr lang="en-US" sz="2400" dirty="0" smtClean="0"/>
              <a:t> and are at a higher risk of becoming early leavers. </a:t>
            </a:r>
            <a:r>
              <a:rPr lang="en-US" sz="2000" dirty="0" smtClean="0"/>
              <a:t>In some cases, like Roma community, parents are intimidated by the school system because of their negative educational experiences or because they were educated outside of the local system.</a:t>
            </a:r>
            <a:endParaRPr lang="en-GB" sz="2000" dirty="0" smtClean="0"/>
          </a:p>
          <a:p>
            <a:pPr>
              <a:lnSpc>
                <a:spcPct val="90000"/>
              </a:lnSpc>
            </a:pPr>
            <a:endParaRPr lang="en-US" sz="2400" dirty="0" smtClean="0"/>
          </a:p>
        </p:txBody>
      </p:sp>
      <p:sp>
        <p:nvSpPr>
          <p:cNvPr id="14" name="13 - Ελεύθερη σχεδίαση"/>
          <p:cNvSpPr/>
          <p:nvPr/>
        </p:nvSpPr>
        <p:spPr>
          <a:xfrm>
            <a:off x="623392" y="2348880"/>
            <a:ext cx="1872208" cy="432048"/>
          </a:xfrm>
          <a:custGeom>
            <a:avLst/>
            <a:gdLst>
              <a:gd name="connsiteX0" fmla="*/ 541744 w 1857388"/>
              <a:gd name="connsiteY0" fmla="*/ 1125148 h 1000132"/>
              <a:gd name="connsiteX1" fmla="*/ 472305 w 1857388"/>
              <a:gd name="connsiteY1" fmla="*/ 935582 h 1000132"/>
              <a:gd name="connsiteX2" fmla="*/ 403750 w 1857388"/>
              <a:gd name="connsiteY2" fmla="*/ 87552 h 1000132"/>
              <a:gd name="connsiteX3" fmla="*/ 1204206 w 1857388"/>
              <a:gd name="connsiteY3" fmla="*/ 22513 h 1000132"/>
              <a:gd name="connsiteX4" fmla="*/ 1674186 w 1857388"/>
              <a:gd name="connsiteY4" fmla="*/ 798276 h 1000132"/>
              <a:gd name="connsiteX5" fmla="*/ 808523 w 1857388"/>
              <a:gd name="connsiteY5" fmla="*/ 995929 h 1000132"/>
              <a:gd name="connsiteX6" fmla="*/ 541744 w 1857388"/>
              <a:gd name="connsiteY6" fmla="*/ 1125148 h 100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7388" h="1000132">
                <a:moveTo>
                  <a:pt x="541744" y="1125148"/>
                </a:moveTo>
                <a:lnTo>
                  <a:pt x="472305" y="935582"/>
                </a:lnTo>
                <a:cubicBezTo>
                  <a:pt x="-126370" y="753683"/>
                  <a:pt x="-163306" y="296775"/>
                  <a:pt x="403750" y="87552"/>
                </a:cubicBezTo>
                <a:cubicBezTo>
                  <a:pt x="638058" y="1101"/>
                  <a:pt x="932956" y="-22860"/>
                  <a:pt x="1204206" y="22513"/>
                </a:cubicBezTo>
                <a:cubicBezTo>
                  <a:pt x="1815532" y="124772"/>
                  <a:pt x="2055930" y="521580"/>
                  <a:pt x="1674186" y="798276"/>
                </a:cubicBezTo>
                <a:cubicBezTo>
                  <a:pt x="1473469" y="943760"/>
                  <a:pt x="1142275" y="1019380"/>
                  <a:pt x="808523" y="995929"/>
                </a:cubicBezTo>
                <a:lnTo>
                  <a:pt x="541744" y="1125148"/>
                </a:lnTo>
                <a:close/>
              </a:path>
            </a:pathLst>
          </a:custGeom>
          <a:noFill/>
          <a:ln w="28575">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16" name="15 - Ελεύθερη σχεδίαση"/>
          <p:cNvSpPr/>
          <p:nvPr/>
        </p:nvSpPr>
        <p:spPr>
          <a:xfrm>
            <a:off x="2711624" y="1484784"/>
            <a:ext cx="3929090" cy="571504"/>
          </a:xfrm>
          <a:custGeom>
            <a:avLst/>
            <a:gdLst>
              <a:gd name="connsiteX0" fmla="*/ 541744 w 1857388"/>
              <a:gd name="connsiteY0" fmla="*/ 1125148 h 1000132"/>
              <a:gd name="connsiteX1" fmla="*/ 472305 w 1857388"/>
              <a:gd name="connsiteY1" fmla="*/ 935582 h 1000132"/>
              <a:gd name="connsiteX2" fmla="*/ 403750 w 1857388"/>
              <a:gd name="connsiteY2" fmla="*/ 87552 h 1000132"/>
              <a:gd name="connsiteX3" fmla="*/ 1204206 w 1857388"/>
              <a:gd name="connsiteY3" fmla="*/ 22513 h 1000132"/>
              <a:gd name="connsiteX4" fmla="*/ 1674186 w 1857388"/>
              <a:gd name="connsiteY4" fmla="*/ 798276 h 1000132"/>
              <a:gd name="connsiteX5" fmla="*/ 808523 w 1857388"/>
              <a:gd name="connsiteY5" fmla="*/ 995929 h 1000132"/>
              <a:gd name="connsiteX6" fmla="*/ 541744 w 1857388"/>
              <a:gd name="connsiteY6" fmla="*/ 1125148 h 100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7388" h="1000132">
                <a:moveTo>
                  <a:pt x="541744" y="1125148"/>
                </a:moveTo>
                <a:lnTo>
                  <a:pt x="472305" y="935582"/>
                </a:lnTo>
                <a:cubicBezTo>
                  <a:pt x="-126370" y="753683"/>
                  <a:pt x="-163306" y="296775"/>
                  <a:pt x="403750" y="87552"/>
                </a:cubicBezTo>
                <a:cubicBezTo>
                  <a:pt x="638058" y="1101"/>
                  <a:pt x="932956" y="-22860"/>
                  <a:pt x="1204206" y="22513"/>
                </a:cubicBezTo>
                <a:cubicBezTo>
                  <a:pt x="1815532" y="124772"/>
                  <a:pt x="2055930" y="521580"/>
                  <a:pt x="1674186" y="798276"/>
                </a:cubicBezTo>
                <a:cubicBezTo>
                  <a:pt x="1473469" y="943760"/>
                  <a:pt x="1142275" y="1019380"/>
                  <a:pt x="808523" y="995929"/>
                </a:cubicBezTo>
                <a:lnTo>
                  <a:pt x="541744" y="1125148"/>
                </a:lnTo>
                <a:close/>
              </a:path>
            </a:pathLst>
          </a:custGeom>
          <a:noFill/>
          <a:ln w="28575">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17" name="16 - Ελεύθερη σχεδίαση"/>
          <p:cNvSpPr/>
          <p:nvPr/>
        </p:nvSpPr>
        <p:spPr>
          <a:xfrm>
            <a:off x="4583832" y="3284984"/>
            <a:ext cx="3672408" cy="571504"/>
          </a:xfrm>
          <a:custGeom>
            <a:avLst/>
            <a:gdLst>
              <a:gd name="connsiteX0" fmla="*/ 541744 w 1857388"/>
              <a:gd name="connsiteY0" fmla="*/ 1125148 h 1000132"/>
              <a:gd name="connsiteX1" fmla="*/ 472305 w 1857388"/>
              <a:gd name="connsiteY1" fmla="*/ 935582 h 1000132"/>
              <a:gd name="connsiteX2" fmla="*/ 403750 w 1857388"/>
              <a:gd name="connsiteY2" fmla="*/ 87552 h 1000132"/>
              <a:gd name="connsiteX3" fmla="*/ 1204206 w 1857388"/>
              <a:gd name="connsiteY3" fmla="*/ 22513 h 1000132"/>
              <a:gd name="connsiteX4" fmla="*/ 1674186 w 1857388"/>
              <a:gd name="connsiteY4" fmla="*/ 798276 h 1000132"/>
              <a:gd name="connsiteX5" fmla="*/ 808523 w 1857388"/>
              <a:gd name="connsiteY5" fmla="*/ 995929 h 1000132"/>
              <a:gd name="connsiteX6" fmla="*/ 541744 w 1857388"/>
              <a:gd name="connsiteY6" fmla="*/ 1125148 h 100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7388" h="1000132">
                <a:moveTo>
                  <a:pt x="541744" y="1125148"/>
                </a:moveTo>
                <a:lnTo>
                  <a:pt x="472305" y="935582"/>
                </a:lnTo>
                <a:cubicBezTo>
                  <a:pt x="-126370" y="753683"/>
                  <a:pt x="-163306" y="296775"/>
                  <a:pt x="403750" y="87552"/>
                </a:cubicBezTo>
                <a:cubicBezTo>
                  <a:pt x="638058" y="1101"/>
                  <a:pt x="932956" y="-22860"/>
                  <a:pt x="1204206" y="22513"/>
                </a:cubicBezTo>
                <a:cubicBezTo>
                  <a:pt x="1815532" y="124772"/>
                  <a:pt x="2055930" y="521580"/>
                  <a:pt x="1674186" y="798276"/>
                </a:cubicBezTo>
                <a:cubicBezTo>
                  <a:pt x="1473469" y="943760"/>
                  <a:pt x="1142275" y="1019380"/>
                  <a:pt x="808523" y="995929"/>
                </a:cubicBezTo>
                <a:lnTo>
                  <a:pt x="541744" y="1125148"/>
                </a:lnTo>
                <a:close/>
              </a:path>
            </a:pathLst>
          </a:custGeom>
          <a:noFill/>
          <a:ln w="28575">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18" name="17 - Ελεύθερη σχεδίαση"/>
          <p:cNvSpPr/>
          <p:nvPr/>
        </p:nvSpPr>
        <p:spPr>
          <a:xfrm>
            <a:off x="623392" y="2924944"/>
            <a:ext cx="1656184" cy="576064"/>
          </a:xfrm>
          <a:custGeom>
            <a:avLst/>
            <a:gdLst>
              <a:gd name="connsiteX0" fmla="*/ 541744 w 1857388"/>
              <a:gd name="connsiteY0" fmla="*/ 1125148 h 1000132"/>
              <a:gd name="connsiteX1" fmla="*/ 472305 w 1857388"/>
              <a:gd name="connsiteY1" fmla="*/ 935582 h 1000132"/>
              <a:gd name="connsiteX2" fmla="*/ 403750 w 1857388"/>
              <a:gd name="connsiteY2" fmla="*/ 87552 h 1000132"/>
              <a:gd name="connsiteX3" fmla="*/ 1204206 w 1857388"/>
              <a:gd name="connsiteY3" fmla="*/ 22513 h 1000132"/>
              <a:gd name="connsiteX4" fmla="*/ 1674186 w 1857388"/>
              <a:gd name="connsiteY4" fmla="*/ 798276 h 1000132"/>
              <a:gd name="connsiteX5" fmla="*/ 808523 w 1857388"/>
              <a:gd name="connsiteY5" fmla="*/ 995929 h 1000132"/>
              <a:gd name="connsiteX6" fmla="*/ 541744 w 1857388"/>
              <a:gd name="connsiteY6" fmla="*/ 1125148 h 100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7388" h="1000132">
                <a:moveTo>
                  <a:pt x="541744" y="1125148"/>
                </a:moveTo>
                <a:lnTo>
                  <a:pt x="472305" y="935582"/>
                </a:lnTo>
                <a:cubicBezTo>
                  <a:pt x="-126370" y="753683"/>
                  <a:pt x="-163306" y="296775"/>
                  <a:pt x="403750" y="87552"/>
                </a:cubicBezTo>
                <a:cubicBezTo>
                  <a:pt x="638058" y="1101"/>
                  <a:pt x="932956" y="-22860"/>
                  <a:pt x="1204206" y="22513"/>
                </a:cubicBezTo>
                <a:cubicBezTo>
                  <a:pt x="1815532" y="124772"/>
                  <a:pt x="2055930" y="521580"/>
                  <a:pt x="1674186" y="798276"/>
                </a:cubicBezTo>
                <a:cubicBezTo>
                  <a:pt x="1473469" y="943760"/>
                  <a:pt x="1142275" y="1019380"/>
                  <a:pt x="808523" y="995929"/>
                </a:cubicBezTo>
                <a:lnTo>
                  <a:pt x="541744" y="1125148"/>
                </a:lnTo>
                <a:close/>
              </a:path>
            </a:pathLst>
          </a:custGeom>
          <a:noFill/>
          <a:ln w="28575">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 name="Picture 4"/>
          <p:cNvPicPr/>
          <p:nvPr/>
        </p:nvPicPr>
        <p:blipFill>
          <a:blip r:embed="rId2" cstate="print"/>
          <a:srcRect l="37104" t="22387" r="35342" b="54140"/>
          <a:stretch/>
        </p:blipFill>
        <p:spPr>
          <a:xfrm rot="10800000">
            <a:off x="9953652" y="5072074"/>
            <a:ext cx="1162106" cy="932874"/>
          </a:xfrm>
          <a:prstGeom prst="rect">
            <a:avLst/>
          </a:prstGeom>
          <a:ln>
            <a:noFill/>
          </a:ln>
        </p:spPr>
      </p:pic>
      <p:sp>
        <p:nvSpPr>
          <p:cNvPr id="606" name="CustomShape 3"/>
          <p:cNvSpPr/>
          <p:nvPr/>
        </p:nvSpPr>
        <p:spPr>
          <a:xfrm>
            <a:off x="952464" y="928670"/>
            <a:ext cx="9144064" cy="4857784"/>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l="50000" t="50000" r="50000" b="50000"/>
            </a:path>
            <a:tileRect/>
          </a:gradFill>
          <a:ln>
            <a:noFill/>
          </a:ln>
        </p:spPr>
        <p:style>
          <a:lnRef idx="0">
            <a:scrgbClr r="0" g="0" b="0"/>
          </a:lnRef>
          <a:fillRef idx="0">
            <a:scrgbClr r="0" g="0" b="0"/>
          </a:fillRef>
          <a:effectRef idx="0">
            <a:scrgbClr r="0" g="0" b="0"/>
          </a:effectRef>
          <a:fontRef idx="minor"/>
        </p:style>
        <p:txBody>
          <a:bodyPr tIns="91440" bIns="91440" anchor="b"/>
          <a:lstStyle/>
          <a:p>
            <a:r>
              <a:rPr lang="en-US" sz="2400" dirty="0" smtClean="0"/>
              <a:t>Need to improve the educational level and consequently life condition of the Roma: the project aims to help break down the barriers and attitudes that result in young Roma students dropping out of education and deny better career opportunities and it also enables parents to </a:t>
            </a:r>
            <a:r>
              <a:rPr lang="en-US" sz="2400" dirty="0" err="1" smtClean="0"/>
              <a:t>realise</a:t>
            </a:r>
            <a:r>
              <a:rPr lang="en-US" sz="2400" dirty="0" smtClean="0"/>
              <a:t> their own potential as advisors, educators and a resource for their children. </a:t>
            </a:r>
            <a:endParaRPr lang="en-GB" sz="2400" dirty="0" smtClean="0"/>
          </a:p>
          <a:p>
            <a:r>
              <a:rPr lang="en-US" sz="2400" dirty="0" smtClean="0"/>
              <a:t>Parents, schools and local authorities a range of possible methods for improving the outcomes for this group, in order to contribute to a stronger, more unified and better articulated inclusion of Roma students in EU education sector.</a:t>
            </a:r>
            <a:endParaRPr lang="en-GB" sz="2400" dirty="0" smtClean="0"/>
          </a:p>
          <a:p>
            <a:pPr>
              <a:lnSpc>
                <a:spcPct val="90000"/>
              </a:lnSpc>
            </a:pPr>
            <a:endParaRPr lang="en-US" sz="2400" dirty="0" smtClean="0"/>
          </a:p>
        </p:txBody>
      </p:sp>
      <p:sp>
        <p:nvSpPr>
          <p:cNvPr id="10" name="9 - Ελεύθερη σχεδίαση"/>
          <p:cNvSpPr/>
          <p:nvPr/>
        </p:nvSpPr>
        <p:spPr>
          <a:xfrm>
            <a:off x="3575720" y="1628800"/>
            <a:ext cx="2808312" cy="571504"/>
          </a:xfrm>
          <a:custGeom>
            <a:avLst/>
            <a:gdLst>
              <a:gd name="connsiteX0" fmla="*/ 541744 w 1857388"/>
              <a:gd name="connsiteY0" fmla="*/ 1125148 h 1000132"/>
              <a:gd name="connsiteX1" fmla="*/ 472305 w 1857388"/>
              <a:gd name="connsiteY1" fmla="*/ 935582 h 1000132"/>
              <a:gd name="connsiteX2" fmla="*/ 403750 w 1857388"/>
              <a:gd name="connsiteY2" fmla="*/ 87552 h 1000132"/>
              <a:gd name="connsiteX3" fmla="*/ 1204206 w 1857388"/>
              <a:gd name="connsiteY3" fmla="*/ 22513 h 1000132"/>
              <a:gd name="connsiteX4" fmla="*/ 1674186 w 1857388"/>
              <a:gd name="connsiteY4" fmla="*/ 798276 h 1000132"/>
              <a:gd name="connsiteX5" fmla="*/ 808523 w 1857388"/>
              <a:gd name="connsiteY5" fmla="*/ 995929 h 1000132"/>
              <a:gd name="connsiteX6" fmla="*/ 541744 w 1857388"/>
              <a:gd name="connsiteY6" fmla="*/ 1125148 h 100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7388" h="1000132">
                <a:moveTo>
                  <a:pt x="541744" y="1125148"/>
                </a:moveTo>
                <a:lnTo>
                  <a:pt x="472305" y="935582"/>
                </a:lnTo>
                <a:cubicBezTo>
                  <a:pt x="-126370" y="753683"/>
                  <a:pt x="-163306" y="296775"/>
                  <a:pt x="403750" y="87552"/>
                </a:cubicBezTo>
                <a:cubicBezTo>
                  <a:pt x="638058" y="1101"/>
                  <a:pt x="932956" y="-22860"/>
                  <a:pt x="1204206" y="22513"/>
                </a:cubicBezTo>
                <a:cubicBezTo>
                  <a:pt x="1815532" y="124772"/>
                  <a:pt x="2055930" y="521580"/>
                  <a:pt x="1674186" y="798276"/>
                </a:cubicBezTo>
                <a:cubicBezTo>
                  <a:pt x="1473469" y="943760"/>
                  <a:pt x="1142275" y="1019380"/>
                  <a:pt x="808523" y="995929"/>
                </a:cubicBezTo>
                <a:lnTo>
                  <a:pt x="541744" y="1125148"/>
                </a:lnTo>
                <a:close/>
              </a:path>
            </a:pathLst>
          </a:custGeom>
          <a:noFill/>
          <a:ln w="28575">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5" name="4 - Ελεύθερη σχεδίαση"/>
          <p:cNvSpPr/>
          <p:nvPr/>
        </p:nvSpPr>
        <p:spPr>
          <a:xfrm>
            <a:off x="3647728" y="2708920"/>
            <a:ext cx="2808312" cy="571504"/>
          </a:xfrm>
          <a:custGeom>
            <a:avLst/>
            <a:gdLst>
              <a:gd name="connsiteX0" fmla="*/ 541744 w 1857388"/>
              <a:gd name="connsiteY0" fmla="*/ 1125148 h 1000132"/>
              <a:gd name="connsiteX1" fmla="*/ 472305 w 1857388"/>
              <a:gd name="connsiteY1" fmla="*/ 935582 h 1000132"/>
              <a:gd name="connsiteX2" fmla="*/ 403750 w 1857388"/>
              <a:gd name="connsiteY2" fmla="*/ 87552 h 1000132"/>
              <a:gd name="connsiteX3" fmla="*/ 1204206 w 1857388"/>
              <a:gd name="connsiteY3" fmla="*/ 22513 h 1000132"/>
              <a:gd name="connsiteX4" fmla="*/ 1674186 w 1857388"/>
              <a:gd name="connsiteY4" fmla="*/ 798276 h 1000132"/>
              <a:gd name="connsiteX5" fmla="*/ 808523 w 1857388"/>
              <a:gd name="connsiteY5" fmla="*/ 995929 h 1000132"/>
              <a:gd name="connsiteX6" fmla="*/ 541744 w 1857388"/>
              <a:gd name="connsiteY6" fmla="*/ 1125148 h 100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7388" h="1000132">
                <a:moveTo>
                  <a:pt x="541744" y="1125148"/>
                </a:moveTo>
                <a:lnTo>
                  <a:pt x="472305" y="935582"/>
                </a:lnTo>
                <a:cubicBezTo>
                  <a:pt x="-126370" y="753683"/>
                  <a:pt x="-163306" y="296775"/>
                  <a:pt x="403750" y="87552"/>
                </a:cubicBezTo>
                <a:cubicBezTo>
                  <a:pt x="638058" y="1101"/>
                  <a:pt x="932956" y="-22860"/>
                  <a:pt x="1204206" y="22513"/>
                </a:cubicBezTo>
                <a:cubicBezTo>
                  <a:pt x="1815532" y="124772"/>
                  <a:pt x="2055930" y="521580"/>
                  <a:pt x="1674186" y="798276"/>
                </a:cubicBezTo>
                <a:cubicBezTo>
                  <a:pt x="1473469" y="943760"/>
                  <a:pt x="1142275" y="1019380"/>
                  <a:pt x="808523" y="995929"/>
                </a:cubicBezTo>
                <a:lnTo>
                  <a:pt x="541744" y="1125148"/>
                </a:lnTo>
                <a:close/>
              </a:path>
            </a:pathLst>
          </a:custGeom>
          <a:noFill/>
          <a:ln w="28575">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6" name="5 - Ελεύθερη σχεδίαση"/>
          <p:cNvSpPr/>
          <p:nvPr/>
        </p:nvSpPr>
        <p:spPr>
          <a:xfrm>
            <a:off x="839416" y="3789040"/>
            <a:ext cx="5256584" cy="571504"/>
          </a:xfrm>
          <a:custGeom>
            <a:avLst/>
            <a:gdLst>
              <a:gd name="connsiteX0" fmla="*/ 541744 w 1857388"/>
              <a:gd name="connsiteY0" fmla="*/ 1125148 h 1000132"/>
              <a:gd name="connsiteX1" fmla="*/ 472305 w 1857388"/>
              <a:gd name="connsiteY1" fmla="*/ 935582 h 1000132"/>
              <a:gd name="connsiteX2" fmla="*/ 403750 w 1857388"/>
              <a:gd name="connsiteY2" fmla="*/ 87552 h 1000132"/>
              <a:gd name="connsiteX3" fmla="*/ 1204206 w 1857388"/>
              <a:gd name="connsiteY3" fmla="*/ 22513 h 1000132"/>
              <a:gd name="connsiteX4" fmla="*/ 1674186 w 1857388"/>
              <a:gd name="connsiteY4" fmla="*/ 798276 h 1000132"/>
              <a:gd name="connsiteX5" fmla="*/ 808523 w 1857388"/>
              <a:gd name="connsiteY5" fmla="*/ 995929 h 1000132"/>
              <a:gd name="connsiteX6" fmla="*/ 541744 w 1857388"/>
              <a:gd name="connsiteY6" fmla="*/ 1125148 h 100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7388" h="1000132">
                <a:moveTo>
                  <a:pt x="541744" y="1125148"/>
                </a:moveTo>
                <a:lnTo>
                  <a:pt x="472305" y="935582"/>
                </a:lnTo>
                <a:cubicBezTo>
                  <a:pt x="-126370" y="753683"/>
                  <a:pt x="-163306" y="296775"/>
                  <a:pt x="403750" y="87552"/>
                </a:cubicBezTo>
                <a:cubicBezTo>
                  <a:pt x="638058" y="1101"/>
                  <a:pt x="932956" y="-22860"/>
                  <a:pt x="1204206" y="22513"/>
                </a:cubicBezTo>
                <a:cubicBezTo>
                  <a:pt x="1815532" y="124772"/>
                  <a:pt x="2055930" y="521580"/>
                  <a:pt x="1674186" y="798276"/>
                </a:cubicBezTo>
                <a:cubicBezTo>
                  <a:pt x="1473469" y="943760"/>
                  <a:pt x="1142275" y="1019380"/>
                  <a:pt x="808523" y="995929"/>
                </a:cubicBezTo>
                <a:lnTo>
                  <a:pt x="541744" y="1125148"/>
                </a:lnTo>
                <a:close/>
              </a:path>
            </a:pathLst>
          </a:custGeom>
          <a:noFill/>
          <a:ln w="28575">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CustomShape 1"/>
          <p:cNvSpPr/>
          <p:nvPr/>
        </p:nvSpPr>
        <p:spPr>
          <a:xfrm>
            <a:off x="4455720" y="2836800"/>
            <a:ext cx="3822480" cy="964080"/>
          </a:xfrm>
          <a:prstGeom prst="rect">
            <a:avLst/>
          </a:prstGeom>
          <a:noFill/>
          <a:ln>
            <a:noFill/>
          </a:ln>
        </p:spPr>
        <p:style>
          <a:lnRef idx="0">
            <a:scrgbClr r="0" g="0" b="0"/>
          </a:lnRef>
          <a:fillRef idx="0">
            <a:scrgbClr r="0" g="0" b="0"/>
          </a:fillRef>
          <a:effectRef idx="0">
            <a:scrgbClr r="0" g="0" b="0"/>
          </a:effectRef>
          <a:fontRef idx="minor"/>
        </p:style>
        <p:txBody>
          <a:bodyPr tIns="91440" bIns="91440" anchor="b"/>
          <a:lstStyle/>
          <a:p>
            <a:pPr>
              <a:lnSpc>
                <a:spcPct val="90000"/>
              </a:lnSpc>
            </a:pPr>
            <a:endParaRPr lang="el-GR" sz="6600" b="0" strike="noStrike" spc="-1" dirty="0">
              <a:latin typeface="Arial"/>
            </a:endParaRPr>
          </a:p>
        </p:txBody>
      </p:sp>
      <p:sp>
        <p:nvSpPr>
          <p:cNvPr id="608" name="CustomShape 2"/>
          <p:cNvSpPr/>
          <p:nvPr/>
        </p:nvSpPr>
        <p:spPr>
          <a:xfrm>
            <a:off x="1775520" y="1196752"/>
            <a:ext cx="9749768" cy="508976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2800" b="1" dirty="0">
                <a:solidFill>
                  <a:srgbClr val="FFFF00"/>
                </a:solidFill>
              </a:rPr>
              <a:t>A</a:t>
            </a:r>
            <a:r>
              <a:rPr lang="en-US" sz="2800" b="1" dirty="0" smtClean="0">
                <a:solidFill>
                  <a:srgbClr val="FFFF00"/>
                </a:solidFill>
              </a:rPr>
              <a:t>ims:</a:t>
            </a:r>
          </a:p>
          <a:p>
            <a:pPr marL="514350" indent="-514350">
              <a:buAutoNum type="arabicPeriod"/>
            </a:pPr>
            <a:r>
              <a:rPr lang="en-US" sz="2800" b="1" dirty="0" smtClean="0"/>
              <a:t>Establish relationships among European Roma and non Roma populations;</a:t>
            </a:r>
          </a:p>
          <a:p>
            <a:pPr marL="514350" indent="-514350">
              <a:buAutoNum type="arabicPeriod"/>
            </a:pPr>
            <a:endParaRPr lang="en-GB" sz="2800" b="1" dirty="0" smtClean="0"/>
          </a:p>
          <a:p>
            <a:r>
              <a:rPr lang="en-US" sz="2800" b="1" dirty="0" smtClean="0"/>
              <a:t>2. Improve the educational level and consequently life condition of the Roma;</a:t>
            </a:r>
          </a:p>
          <a:p>
            <a:endParaRPr lang="en-GB" sz="2800" b="1" dirty="0" smtClean="0"/>
          </a:p>
          <a:p>
            <a:r>
              <a:rPr lang="en-US" sz="2800" b="1" dirty="0" smtClean="0"/>
              <a:t>3. Promote the value of cultural diversity and intercultural dialogue as a tool to fight against social exclusion and </a:t>
            </a:r>
            <a:r>
              <a:rPr lang="en-US" sz="2800" b="1" dirty="0" err="1" smtClean="0"/>
              <a:t>marginalisation</a:t>
            </a:r>
            <a:r>
              <a:rPr lang="en-US" sz="2800" b="1" dirty="0" smtClean="0"/>
              <a:t>;</a:t>
            </a:r>
            <a:endParaRPr lang="en-GB" sz="2800" b="1" dirty="0" smtClean="0"/>
          </a:p>
          <a:p>
            <a:endParaRPr lang="en-US" sz="2800" b="1" dirty="0" smtClean="0">
              <a:solidFill>
                <a:srgbClr val="FFFF00"/>
              </a:solidFill>
            </a:endParaRPr>
          </a:p>
        </p:txBody>
      </p:sp>
      <p:sp>
        <p:nvSpPr>
          <p:cNvPr id="610" name="CustomShape 4"/>
          <p:cNvSpPr/>
          <p:nvPr/>
        </p:nvSpPr>
        <p:spPr>
          <a:xfrm>
            <a:off x="10668032" y="642918"/>
            <a:ext cx="837720" cy="818640"/>
          </a:xfrm>
          <a:prstGeom prst="ellipse">
            <a:avLst/>
          </a:prstGeom>
          <a:solidFill>
            <a:srgbClr val="FFFF00"/>
          </a:solidFill>
          <a:ln/>
          <a:effectLst>
            <a:outerShdw blurRad="63500" sx="102000" sy="102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CustomShape 1"/>
          <p:cNvSpPr/>
          <p:nvPr/>
        </p:nvSpPr>
        <p:spPr>
          <a:xfrm>
            <a:off x="4455720" y="2836800"/>
            <a:ext cx="3822480" cy="964080"/>
          </a:xfrm>
          <a:prstGeom prst="rect">
            <a:avLst/>
          </a:prstGeom>
          <a:noFill/>
          <a:ln>
            <a:noFill/>
          </a:ln>
        </p:spPr>
        <p:style>
          <a:lnRef idx="0">
            <a:scrgbClr r="0" g="0" b="0"/>
          </a:lnRef>
          <a:fillRef idx="0">
            <a:scrgbClr r="0" g="0" b="0"/>
          </a:fillRef>
          <a:effectRef idx="0">
            <a:scrgbClr r="0" g="0" b="0"/>
          </a:effectRef>
          <a:fontRef idx="minor"/>
        </p:style>
        <p:txBody>
          <a:bodyPr tIns="91440" bIns="91440" anchor="b"/>
          <a:lstStyle/>
          <a:p>
            <a:pPr>
              <a:lnSpc>
                <a:spcPct val="90000"/>
              </a:lnSpc>
            </a:pPr>
            <a:endParaRPr lang="el-GR" sz="6600" b="0" strike="noStrike" spc="-1" dirty="0">
              <a:latin typeface="Arial"/>
            </a:endParaRPr>
          </a:p>
        </p:txBody>
      </p:sp>
      <p:sp>
        <p:nvSpPr>
          <p:cNvPr id="608" name="CustomShape 2"/>
          <p:cNvSpPr/>
          <p:nvPr/>
        </p:nvSpPr>
        <p:spPr>
          <a:xfrm>
            <a:off x="1775520" y="1196752"/>
            <a:ext cx="9749768" cy="508976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2800" b="1" dirty="0" smtClean="0"/>
              <a:t>4. Transmit and raise the consciousness of the Roma families in relation to the importance of education as fundamental tool to achieve a better integration into societies;</a:t>
            </a:r>
          </a:p>
          <a:p>
            <a:endParaRPr lang="en-GB" sz="2800" b="1" dirty="0" smtClean="0"/>
          </a:p>
          <a:p>
            <a:r>
              <a:rPr lang="en-US" sz="2800" b="1" dirty="0" smtClean="0"/>
              <a:t>5. Approach regional governments and NGOs to Roma educational issue;</a:t>
            </a:r>
          </a:p>
          <a:p>
            <a:endParaRPr lang="en-GB" sz="2800" b="1" dirty="0" smtClean="0"/>
          </a:p>
          <a:p>
            <a:r>
              <a:rPr lang="en-US" sz="2800" b="1" dirty="0" smtClean="0"/>
              <a:t>6. Involve together Roma students and parents, regional and local authorities, stakeholders and NGOs.</a:t>
            </a:r>
            <a:endParaRPr lang="en-GB" sz="2800" b="1" dirty="0" smtClean="0"/>
          </a:p>
          <a:p>
            <a:endParaRPr lang="en-US" sz="2800" b="1" dirty="0" smtClean="0">
              <a:solidFill>
                <a:srgbClr val="FFFF00"/>
              </a:solidFill>
            </a:endParaRPr>
          </a:p>
        </p:txBody>
      </p:sp>
      <p:sp>
        <p:nvSpPr>
          <p:cNvPr id="610" name="CustomShape 4"/>
          <p:cNvSpPr/>
          <p:nvPr/>
        </p:nvSpPr>
        <p:spPr>
          <a:xfrm>
            <a:off x="10668032" y="642918"/>
            <a:ext cx="837720" cy="818640"/>
          </a:xfrm>
          <a:prstGeom prst="ellipse">
            <a:avLst/>
          </a:prstGeom>
          <a:solidFill>
            <a:srgbClr val="FFFF00"/>
          </a:solidFill>
          <a:ln/>
          <a:effectLst>
            <a:outerShdw blurRad="63500" sx="102000" sy="102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CustomShape 1"/>
          <p:cNvSpPr/>
          <p:nvPr/>
        </p:nvSpPr>
        <p:spPr>
          <a:xfrm>
            <a:off x="983432" y="1268760"/>
            <a:ext cx="5614200" cy="664200"/>
          </a:xfrm>
          <a:prstGeom prst="rect">
            <a:avLst/>
          </a:prstGeom>
          <a:noFill/>
          <a:ln>
            <a:noFill/>
          </a:ln>
        </p:spPr>
        <p:style>
          <a:lnRef idx="0">
            <a:scrgbClr r="0" g="0" b="0"/>
          </a:lnRef>
          <a:fillRef idx="0">
            <a:scrgbClr r="0" g="0" b="0"/>
          </a:fillRef>
          <a:effectRef idx="0">
            <a:scrgbClr r="0" g="0" b="0"/>
          </a:effectRef>
          <a:fontRef idx="minor"/>
        </p:style>
        <p:txBody>
          <a:bodyPr tIns="91440" bIns="91440" anchor="b"/>
          <a:lstStyle/>
          <a:p>
            <a:pPr>
              <a:lnSpc>
                <a:spcPct val="90000"/>
              </a:lnSpc>
            </a:pPr>
            <a:r>
              <a:rPr lang="en-US" sz="3600" b="1" spc="-1" dirty="0" smtClean="0">
                <a:latin typeface="Arial"/>
              </a:rPr>
              <a:t>Tangible results</a:t>
            </a:r>
            <a:endParaRPr lang="el-GR" sz="3600" b="1" strike="noStrike" spc="-1" dirty="0">
              <a:latin typeface="Arial"/>
            </a:endParaRPr>
          </a:p>
        </p:txBody>
      </p:sp>
      <p:sp>
        <p:nvSpPr>
          <p:cNvPr id="593" name="CustomShape 2"/>
          <p:cNvSpPr/>
          <p:nvPr/>
        </p:nvSpPr>
        <p:spPr>
          <a:xfrm>
            <a:off x="1363680" y="2157120"/>
            <a:ext cx="3868200" cy="2882520"/>
          </a:xfrm>
          <a:prstGeom prst="rect">
            <a:avLst/>
          </a:prstGeom>
          <a:noFill/>
          <a:ln>
            <a:noFill/>
          </a:ln>
        </p:spPr>
        <p:style>
          <a:lnRef idx="0">
            <a:scrgbClr r="0" g="0" b="0"/>
          </a:lnRef>
          <a:fillRef idx="0">
            <a:scrgbClr r="0" g="0" b="0"/>
          </a:fillRef>
          <a:effectRef idx="0">
            <a:scrgbClr r="0" g="0" b="0"/>
          </a:effectRef>
          <a:fontRef idx="minor"/>
        </p:style>
      </p:sp>
      <p:sp>
        <p:nvSpPr>
          <p:cNvPr id="595" name="CustomShape 4"/>
          <p:cNvSpPr/>
          <p:nvPr/>
        </p:nvSpPr>
        <p:spPr>
          <a:xfrm>
            <a:off x="1001520" y="2153880"/>
            <a:ext cx="3077640" cy="246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l-GR" sz="1400" b="0" strike="noStrike" spc="-1" dirty="0">
              <a:latin typeface="Arial"/>
            </a:endParaRPr>
          </a:p>
        </p:txBody>
      </p:sp>
      <p:sp>
        <p:nvSpPr>
          <p:cNvPr id="117761" name="Rectangle 1"/>
          <p:cNvSpPr>
            <a:spLocks noChangeArrowheads="1"/>
          </p:cNvSpPr>
          <p:nvPr/>
        </p:nvSpPr>
        <p:spPr bwMode="auto">
          <a:xfrm>
            <a:off x="623392" y="2162180"/>
            <a:ext cx="619268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1" fontAlgn="base" latinLnBrk="0" hangingPunct="1">
              <a:lnSpc>
                <a:spcPct val="100000"/>
              </a:lnSpc>
              <a:spcBef>
                <a:spcPct val="0"/>
              </a:spcBef>
              <a:spcAft>
                <a:spcPct val="0"/>
              </a:spcAft>
              <a:buClrTx/>
              <a:buSzTx/>
              <a:buFont typeface="+mj-lt"/>
              <a:buAutoNum type="arabicPeriod"/>
              <a:tabLst/>
            </a:pPr>
            <a:r>
              <a:rPr kumimoji="0" lang="en-US"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Guide about </a:t>
            </a:r>
            <a:r>
              <a:rPr kumimoji="0" lang="el-GR"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n-US"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Roma students' inclusion: an effective interaction with Roma students and their parents" </a:t>
            </a:r>
          </a:p>
          <a:p>
            <a:pPr marL="457200" marR="0" lvl="0" indent="-457200" algn="just" defTabSz="914400" rtl="0" eaLnBrk="1" fontAlgn="base" latinLnBrk="0" hangingPunct="1">
              <a:lnSpc>
                <a:spcPct val="100000"/>
              </a:lnSpc>
              <a:spcBef>
                <a:spcPct val="0"/>
              </a:spcBef>
              <a:spcAft>
                <a:spcPct val="0"/>
              </a:spcAft>
              <a:buClrTx/>
              <a:buSzTx/>
              <a:buFont typeface="+mj-lt"/>
              <a:buAutoNum type="arabicPeriod"/>
              <a:tabLst/>
            </a:pPr>
            <a:endParaRPr kumimoji="0" lang="en-GB" sz="2400" b="1"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Photographic exhibition about Roma traditions (in all the consortium's countries).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 name="TextShape 2"/>
          <p:cNvSpPr txBox="1"/>
          <p:nvPr/>
        </p:nvSpPr>
        <p:spPr>
          <a:xfrm>
            <a:off x="6816080" y="188640"/>
            <a:ext cx="4601672" cy="2144280"/>
          </a:xfrm>
          <a:prstGeom prst="rect">
            <a:avLst/>
          </a:prstGeom>
          <a:solidFill>
            <a:srgbClr val="FFFF00"/>
          </a:solidFill>
          <a:ln>
            <a:noFill/>
          </a:ln>
        </p:spPr>
        <p:txBody>
          <a:bodyPr tIns="91440" bIns="91440"/>
          <a:lstStyle/>
          <a:p>
            <a:endParaRPr lang="en-GB" dirty="0" smtClean="0"/>
          </a:p>
          <a:p>
            <a:r>
              <a:rPr lang="en-US" dirty="0" smtClean="0"/>
              <a:t>TPM1 10-2020 Spain </a:t>
            </a:r>
            <a:endParaRPr lang="en-GB" dirty="0" smtClean="0"/>
          </a:p>
          <a:p>
            <a:r>
              <a:rPr lang="en-US" dirty="0" smtClean="0"/>
              <a:t>TPM2 09-2021 </a:t>
            </a:r>
            <a:r>
              <a:rPr lang="en-US" b="1" dirty="0" smtClean="0"/>
              <a:t>Italy </a:t>
            </a:r>
            <a:endParaRPr lang="en-GB" b="1" dirty="0" smtClean="0"/>
          </a:p>
          <a:p>
            <a:r>
              <a:rPr lang="en-US" dirty="0" smtClean="0"/>
              <a:t>TPM3 06-2022 </a:t>
            </a:r>
            <a:r>
              <a:rPr lang="en-US" b="1" dirty="0" smtClean="0"/>
              <a:t>Greece</a:t>
            </a:r>
            <a:endParaRPr lang="en-GB" b="1" dirty="0" smtClean="0"/>
          </a:p>
          <a:p>
            <a:r>
              <a:rPr lang="en-US" dirty="0" smtClean="0"/>
              <a:t> </a:t>
            </a:r>
            <a:endParaRPr lang="en-GB" dirty="0" smtClean="0"/>
          </a:p>
          <a:p>
            <a:r>
              <a:rPr lang="en-US" dirty="0" smtClean="0"/>
              <a:t>2 participants per </a:t>
            </a:r>
            <a:r>
              <a:rPr lang="en-US" dirty="0" err="1" smtClean="0"/>
              <a:t>organisation</a:t>
            </a:r>
            <a:endParaRPr lang="en-GB" dirty="0" smtClean="0"/>
          </a:p>
          <a:p>
            <a:r>
              <a:rPr lang="en-US" dirty="0" smtClean="0"/>
              <a:t>Duration 2 days (2 plus 2 for travel)</a:t>
            </a:r>
            <a:endParaRPr lang="en-GB" dirty="0" smtClean="0"/>
          </a:p>
          <a:p>
            <a:endParaRPr lang="en-US" b="0" strike="noStrike" spc="-1" dirty="0">
              <a:solidFill>
                <a:srgbClr val="000000"/>
              </a:solidFill>
              <a:latin typeface="Roboto"/>
            </a:endParaRPr>
          </a:p>
        </p:txBody>
      </p:sp>
      <p:sp>
        <p:nvSpPr>
          <p:cNvPr id="613" name="CustomShape 3"/>
          <p:cNvSpPr/>
          <p:nvPr/>
        </p:nvSpPr>
        <p:spPr>
          <a:xfrm rot="16200000">
            <a:off x="11594520" y="469800"/>
            <a:ext cx="1498320" cy="303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just">
              <a:lnSpc>
                <a:spcPct val="100000"/>
              </a:lnSpc>
            </a:pPr>
            <a:r>
              <a:rPr lang="el-GR" sz="1400" b="0" strike="noStrike" spc="-1">
                <a:solidFill>
                  <a:srgbClr val="000000"/>
                </a:solidFill>
                <a:latin typeface="Roboto"/>
              </a:rPr>
              <a:t>Slidehood.com</a:t>
            </a:r>
            <a:endParaRPr lang="el-GR" sz="1400" b="0" strike="noStrike" spc="-1">
              <a:latin typeface="Arial"/>
            </a:endParaRPr>
          </a:p>
        </p:txBody>
      </p:sp>
      <p:sp>
        <p:nvSpPr>
          <p:cNvPr id="6" name="5 - Ορθογώνιο"/>
          <p:cNvSpPr/>
          <p:nvPr/>
        </p:nvSpPr>
        <p:spPr>
          <a:xfrm>
            <a:off x="191344" y="260648"/>
            <a:ext cx="5760640" cy="830997"/>
          </a:xfrm>
          <a:prstGeom prst="rect">
            <a:avLst/>
          </a:prstGeom>
          <a:solidFill>
            <a:schemeClr val="accent2">
              <a:lumMod val="20000"/>
              <a:lumOff val="80000"/>
            </a:schemeClr>
          </a:solidFill>
        </p:spPr>
        <p:txBody>
          <a:bodyPr wrap="square">
            <a:spAutoFit/>
          </a:bodyPr>
          <a:lstStyle/>
          <a:p>
            <a:endParaRPr lang="en-US" sz="2400" b="1" dirty="0" smtClean="0">
              <a:solidFill>
                <a:srgbClr val="C00000"/>
              </a:solidFill>
              <a:latin typeface="Arial Black" pitchFamily="34" charset="0"/>
            </a:endParaRPr>
          </a:p>
          <a:p>
            <a:r>
              <a:rPr lang="en-US" sz="2400" b="1" dirty="0" smtClean="0">
                <a:solidFill>
                  <a:srgbClr val="C00000"/>
                </a:solidFill>
                <a:latin typeface="Arial Black" pitchFamily="34" charset="0"/>
              </a:rPr>
              <a:t>TPMs </a:t>
            </a:r>
            <a:r>
              <a:rPr lang="en-US" sz="2400" b="1" dirty="0" smtClean="0"/>
              <a:t>Transnational Project Meetings </a:t>
            </a:r>
            <a:endParaRPr lang="el-GR" dirty="0"/>
          </a:p>
        </p:txBody>
      </p:sp>
      <p:sp>
        <p:nvSpPr>
          <p:cNvPr id="5" name="4 - Ορθογώνιο"/>
          <p:cNvSpPr/>
          <p:nvPr/>
        </p:nvSpPr>
        <p:spPr>
          <a:xfrm>
            <a:off x="263352" y="2420888"/>
            <a:ext cx="7272808" cy="830997"/>
          </a:xfrm>
          <a:prstGeom prst="rect">
            <a:avLst/>
          </a:prstGeom>
          <a:solidFill>
            <a:schemeClr val="accent2">
              <a:lumMod val="20000"/>
              <a:lumOff val="80000"/>
            </a:schemeClr>
          </a:solidFill>
        </p:spPr>
        <p:txBody>
          <a:bodyPr wrap="square">
            <a:spAutoFit/>
          </a:bodyPr>
          <a:lstStyle/>
          <a:p>
            <a:endParaRPr lang="en-US" sz="2400" b="1" dirty="0" smtClean="0">
              <a:solidFill>
                <a:srgbClr val="C00000"/>
              </a:solidFill>
              <a:latin typeface="Arial Black" pitchFamily="34" charset="0"/>
            </a:endParaRPr>
          </a:p>
          <a:p>
            <a:r>
              <a:rPr lang="en-US" sz="2400" b="1" dirty="0" smtClean="0">
                <a:solidFill>
                  <a:srgbClr val="C00000"/>
                </a:solidFill>
                <a:latin typeface="Arial Black" pitchFamily="34" charset="0"/>
              </a:rPr>
              <a:t>LTTAs </a:t>
            </a:r>
            <a:r>
              <a:rPr lang="en-US" sz="2400" b="1" dirty="0" smtClean="0"/>
              <a:t>Learning Teaching Training Activities</a:t>
            </a:r>
            <a:endParaRPr lang="el-GR" dirty="0"/>
          </a:p>
        </p:txBody>
      </p:sp>
      <p:sp>
        <p:nvSpPr>
          <p:cNvPr id="7" name="TextShape 2"/>
          <p:cNvSpPr txBox="1"/>
          <p:nvPr/>
        </p:nvSpPr>
        <p:spPr>
          <a:xfrm>
            <a:off x="479376" y="3284984"/>
            <a:ext cx="11017224" cy="3096344"/>
          </a:xfrm>
          <a:prstGeom prst="rect">
            <a:avLst/>
          </a:prstGeom>
          <a:solidFill>
            <a:srgbClr val="FFFF00"/>
          </a:solidFill>
          <a:ln>
            <a:noFill/>
          </a:ln>
        </p:spPr>
        <p:txBody>
          <a:bodyPr tIns="91440" bIns="91440"/>
          <a:lstStyle/>
          <a:p>
            <a:r>
              <a:rPr lang="en-US" dirty="0" smtClean="0"/>
              <a:t>C1  3-2021 Evidence of possible inclusion</a:t>
            </a:r>
            <a:endParaRPr lang="en-GB" dirty="0" smtClean="0"/>
          </a:p>
          <a:p>
            <a:r>
              <a:rPr lang="en-US" dirty="0" smtClean="0"/>
              <a:t>Vocational High School of Transport and Transport Management, </a:t>
            </a:r>
            <a:r>
              <a:rPr lang="en-US" b="1" dirty="0" smtClean="0"/>
              <a:t>Bulgaria</a:t>
            </a:r>
          </a:p>
          <a:p>
            <a:endParaRPr lang="en-GB" dirty="0" smtClean="0"/>
          </a:p>
          <a:p>
            <a:r>
              <a:rPr lang="en-US" dirty="0" smtClean="0"/>
              <a:t>C2 10-2021 New Roma generations are growing: inequalities, resources</a:t>
            </a:r>
            <a:endParaRPr lang="en-GB" dirty="0" smtClean="0"/>
          </a:p>
          <a:p>
            <a:r>
              <a:rPr lang="en-US" dirty="0" err="1" smtClean="0"/>
              <a:t>Szolnoki</a:t>
            </a:r>
            <a:r>
              <a:rPr lang="en-US" dirty="0" smtClean="0"/>
              <a:t> </a:t>
            </a:r>
            <a:r>
              <a:rPr lang="en-US" dirty="0" err="1" smtClean="0"/>
              <a:t>Muszaki</a:t>
            </a:r>
            <a:r>
              <a:rPr lang="en-US" dirty="0" smtClean="0"/>
              <a:t> SZC </a:t>
            </a:r>
            <a:r>
              <a:rPr lang="en-US" dirty="0" err="1" smtClean="0"/>
              <a:t>Klapka</a:t>
            </a:r>
            <a:r>
              <a:rPr lang="en-US" dirty="0" smtClean="0"/>
              <a:t> </a:t>
            </a:r>
            <a:r>
              <a:rPr lang="en-US" dirty="0" err="1" smtClean="0"/>
              <a:t>Gyorgy</a:t>
            </a:r>
            <a:r>
              <a:rPr lang="en-US" dirty="0" smtClean="0"/>
              <a:t> </a:t>
            </a:r>
            <a:r>
              <a:rPr lang="en-US" dirty="0" err="1" smtClean="0"/>
              <a:t>Szakgimnáziuma</a:t>
            </a:r>
            <a:r>
              <a:rPr lang="en-US" dirty="0" smtClean="0"/>
              <a:t> </a:t>
            </a:r>
            <a:r>
              <a:rPr lang="en-US" dirty="0" err="1" smtClean="0"/>
              <a:t>és</a:t>
            </a:r>
            <a:r>
              <a:rPr lang="en-US" dirty="0" smtClean="0"/>
              <a:t> </a:t>
            </a:r>
            <a:r>
              <a:rPr lang="en-US" dirty="0" err="1" smtClean="0"/>
              <a:t>Szakközépiskolája</a:t>
            </a:r>
            <a:r>
              <a:rPr lang="en-US" dirty="0" smtClean="0"/>
              <a:t>, </a:t>
            </a:r>
            <a:r>
              <a:rPr lang="en-US" b="1" dirty="0" smtClean="0"/>
              <a:t>Hungary</a:t>
            </a:r>
          </a:p>
          <a:p>
            <a:r>
              <a:rPr lang="en-US" dirty="0" smtClean="0"/>
              <a:t> </a:t>
            </a:r>
            <a:endParaRPr lang="en-GB" dirty="0" smtClean="0"/>
          </a:p>
          <a:p>
            <a:r>
              <a:rPr lang="en-US" dirty="0" smtClean="0"/>
              <a:t>C3  4-2022 Roma and school: a difficult relationship</a:t>
            </a:r>
            <a:endParaRPr lang="en-GB" dirty="0" smtClean="0"/>
          </a:p>
          <a:p>
            <a:r>
              <a:rPr lang="en-US" dirty="0" err="1" smtClean="0"/>
              <a:t>Agrupamento</a:t>
            </a:r>
            <a:r>
              <a:rPr lang="en-US" dirty="0" smtClean="0"/>
              <a:t> de </a:t>
            </a:r>
            <a:r>
              <a:rPr lang="en-US" dirty="0" err="1" smtClean="0"/>
              <a:t>Escolas</a:t>
            </a:r>
            <a:r>
              <a:rPr lang="en-US" dirty="0" smtClean="0"/>
              <a:t> de São </a:t>
            </a:r>
            <a:r>
              <a:rPr lang="en-US" dirty="0" err="1" smtClean="0"/>
              <a:t>João</a:t>
            </a:r>
            <a:r>
              <a:rPr lang="en-US" dirty="0" smtClean="0"/>
              <a:t> </a:t>
            </a:r>
            <a:r>
              <a:rPr lang="en-US" dirty="0" err="1" smtClean="0"/>
              <a:t>da</a:t>
            </a:r>
            <a:r>
              <a:rPr lang="en-US" dirty="0" smtClean="0"/>
              <a:t> </a:t>
            </a:r>
            <a:r>
              <a:rPr lang="en-US" dirty="0" err="1" smtClean="0"/>
              <a:t>Talha</a:t>
            </a:r>
            <a:r>
              <a:rPr lang="en-US" dirty="0" smtClean="0"/>
              <a:t>, </a:t>
            </a:r>
            <a:r>
              <a:rPr lang="en-US" b="1" dirty="0" smtClean="0"/>
              <a:t>Portugal </a:t>
            </a:r>
            <a:endParaRPr lang="en-GB" b="1" dirty="0" smtClean="0"/>
          </a:p>
          <a:p>
            <a:r>
              <a:rPr lang="en-US" dirty="0" smtClean="0"/>
              <a:t> </a:t>
            </a:r>
            <a:endParaRPr lang="en-GB" dirty="0" smtClean="0"/>
          </a:p>
          <a:p>
            <a:r>
              <a:rPr lang="en-US" dirty="0" smtClean="0"/>
              <a:t>4 participants per </a:t>
            </a:r>
            <a:r>
              <a:rPr lang="en-US" dirty="0" err="1" smtClean="0"/>
              <a:t>ogranisation</a:t>
            </a:r>
            <a:r>
              <a:rPr lang="en-US" dirty="0" smtClean="0"/>
              <a:t> </a:t>
            </a:r>
            <a:endParaRPr lang="en-GB" dirty="0" smtClean="0"/>
          </a:p>
          <a:p>
            <a:r>
              <a:rPr lang="en-US" dirty="0" smtClean="0"/>
              <a:t>Duration 7 days (5 plus 2 for travel)</a:t>
            </a:r>
            <a:endParaRPr lang="en-US" b="0" strike="noStrike" spc="-1" dirty="0">
              <a:solidFill>
                <a:srgbClr val="000000"/>
              </a:solidFill>
              <a:latin typeface="Roboto"/>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1919536" y="1012086"/>
            <a:ext cx="8358246" cy="4154984"/>
          </a:xfrm>
          <a:prstGeom prst="rect">
            <a:avLst/>
          </a:prstGeom>
          <a:solidFill>
            <a:schemeClr val="accent1">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dirty="0" smtClean="0">
                <a:ln>
                  <a:noFill/>
                </a:ln>
                <a:solidFill>
                  <a:srgbClr val="00000A"/>
                </a:solidFill>
                <a:effectLst/>
                <a:latin typeface="Arial" pitchFamily="34" charset="0"/>
                <a:ea typeface="Calibri" pitchFamily="34" charset="0"/>
                <a:cs typeface="Arial" pitchFamily="34" charset="0"/>
              </a:rPr>
              <a:t>Project Info</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400" b="1" i="0" u="none" strike="noStrike" cap="none" normalizeH="0" baseline="0" dirty="0" smtClean="0">
                <a:ln>
                  <a:noFill/>
                </a:ln>
                <a:solidFill>
                  <a:srgbClr val="00000A"/>
                </a:solidFill>
                <a:effectLst/>
                <a:latin typeface="Arial" pitchFamily="34" charset="0"/>
                <a:ea typeface="Calibri" pitchFamily="34" charset="0"/>
                <a:cs typeface="Arial" pitchFamily="34" charset="0"/>
              </a:rPr>
              <a:t>Google Drive for Partners</a:t>
            </a:r>
          </a:p>
          <a:p>
            <a:pPr lvl="0" eaLnBrk="0" fontAlgn="base" hangingPunct="0">
              <a:spcBef>
                <a:spcPct val="0"/>
              </a:spcBef>
              <a:spcAft>
                <a:spcPct val="0"/>
              </a:spcAft>
            </a:pPr>
            <a:r>
              <a:rPr lang="en-GB" sz="2400" dirty="0" smtClean="0">
                <a:latin typeface="Arial" pitchFamily="34" charset="0"/>
                <a:cs typeface="Arial" pitchFamily="34" charset="0"/>
                <a:hlinkClick r:id="rId2"/>
              </a:rPr>
              <a:t>https://drive.google.com/drive/folders/1XhXpcEym6qyTYkn-E6mqWGq3fTqB-yMv?usp=sharing</a:t>
            </a:r>
            <a:r>
              <a:rPr lang="en-GB" sz="2400" dirty="0" smtClean="0">
                <a:latin typeface="Arial" pitchFamily="34" charset="0"/>
                <a:cs typeface="Arial" pitchFamily="34" charset="0"/>
              </a:rPr>
              <a:t> </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Website </a:t>
            </a: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Etwinning</a:t>
            </a: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Sch.gr </a:t>
            </a:r>
          </a:p>
          <a:p>
            <a:pPr lvl="0" eaLnBrk="0" fontAlgn="base" hangingPunct="0">
              <a:spcBef>
                <a:spcPct val="0"/>
              </a:spcBef>
              <a:spcAft>
                <a:spcPct val="0"/>
              </a:spcAft>
            </a:pPr>
            <a:r>
              <a:rPr lang="en-US" sz="2400" dirty="0" smtClean="0">
                <a:latin typeface="Arial" pitchFamily="34" charset="0"/>
                <a:cs typeface="Arial" pitchFamily="34" charset="0"/>
                <a:hlinkClick r:id="rId3"/>
              </a:rPr>
              <a:t>https://blogs.sch.gr/roma/</a:t>
            </a:r>
            <a:r>
              <a:rPr lang="en-US" sz="2400" dirty="0" smtClean="0">
                <a:latin typeface="Arial" pitchFamily="34"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841</TotalTime>
  <Words>577</Words>
  <Application>Microsoft Office PowerPoint</Application>
  <PresentationFormat>Προσαρμογή</PresentationFormat>
  <Paragraphs>103</Paragraphs>
  <Slides>12</Slides>
  <Notes>0</Notes>
  <HiddenSlides>0</HiddenSlides>
  <MMClips>0</MMClips>
  <ScaleCrop>false</ScaleCrop>
  <HeadingPairs>
    <vt:vector size="4" baseType="variant">
      <vt:variant>
        <vt:lpstr>Θέμα</vt:lpstr>
      </vt:variant>
      <vt:variant>
        <vt:i4>8</vt:i4>
      </vt:variant>
      <vt:variant>
        <vt:lpstr>Τίτλοι διαφανειών</vt:lpstr>
      </vt:variant>
      <vt:variant>
        <vt:i4>12</vt:i4>
      </vt:variant>
    </vt:vector>
  </HeadingPairs>
  <TitlesOfParts>
    <vt:vector size="20" baseType="lpstr">
      <vt:lpstr>Office Theme</vt:lpstr>
      <vt:lpstr>Office Theme</vt:lpstr>
      <vt:lpstr>Office Theme</vt:lpstr>
      <vt:lpstr>Office Theme</vt:lpstr>
      <vt:lpstr>Office Theme</vt:lpstr>
      <vt:lpstr>Office Theme</vt:lpstr>
      <vt:lpstr>Office Theme</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Slidehood.com</dc:creator>
  <dc:description/>
  <cp:lastModifiedBy>Stella Lamprianou</cp:lastModifiedBy>
  <cp:revision>109</cp:revision>
  <dcterms:created xsi:type="dcterms:W3CDTF">2017-08-02T20:41:11Z</dcterms:created>
  <dcterms:modified xsi:type="dcterms:W3CDTF">2021-09-12T19:21:51Z</dcterms:modified>
  <dc:language>el-GR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19</vt:i4>
  </property>
</Properties>
</file>