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63" r:id="rId4"/>
    <p:sldId id="258" r:id="rId5"/>
    <p:sldId id="259" r:id="rId6"/>
    <p:sldId id="260" r:id="rId7"/>
    <p:sldId id="262" r:id="rId8"/>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00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4" autoAdjust="0"/>
    <p:restoredTop sz="94643" autoAdjust="0"/>
  </p:normalViewPr>
  <p:slideViewPr>
    <p:cSldViewPr>
      <p:cViewPr varScale="1">
        <p:scale>
          <a:sx n="69" d="100"/>
          <a:sy n="69" d="100"/>
        </p:scale>
        <p:origin x="-11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997E9C-8189-4B47-9857-4960093E8201}" type="datetimeFigureOut">
              <a:rPr lang="lv-LV" smtClean="0"/>
              <a:pPr/>
              <a:t>2015.12.02.</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D82BB4-EB64-49F5-803B-646ADC2ABC0F}" type="slidenum">
              <a:rPr lang="lv-LV" smtClean="0"/>
              <a:pPr/>
              <a:t>‹#›</a:t>
            </a:fld>
            <a:endParaRPr lang="lv-LV"/>
          </a:p>
        </p:txBody>
      </p:sp>
    </p:spTree>
    <p:extLst>
      <p:ext uri="{BB962C8B-B14F-4D97-AF65-F5344CB8AC3E}">
        <p14:creationId xmlns="" xmlns:p14="http://schemas.microsoft.com/office/powerpoint/2010/main" val="9627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3DD82BB4-EB64-49F5-803B-646ADC2ABC0F}" type="slidenum">
              <a:rPr lang="lv-LV" smtClean="0"/>
              <a:pPr/>
              <a:t>2</a:t>
            </a:fld>
            <a:endParaRPr lang="lv-LV"/>
          </a:p>
        </p:txBody>
      </p:sp>
    </p:spTree>
    <p:extLst>
      <p:ext uri="{BB962C8B-B14F-4D97-AF65-F5344CB8AC3E}">
        <p14:creationId xmlns="" xmlns:p14="http://schemas.microsoft.com/office/powerpoint/2010/main" val="3213218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5ABE5-DBB9-466E-AEB1-703387731B17}" type="datetimeFigureOut">
              <a:rPr lang="lv-LV" smtClean="0"/>
              <a:pPr/>
              <a:t>2015.12.02.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830B1729-0166-46E7-8BB5-08725B8E4764}"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5ABE5-DBB9-466E-AEB1-703387731B17}" type="datetimeFigureOut">
              <a:rPr lang="lv-LV" smtClean="0"/>
              <a:pPr/>
              <a:t>2015.12.02.</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B1729-0166-46E7-8BB5-08725B8E4764}"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v-LV" dirty="0" err="1" smtClean="0">
                <a:solidFill>
                  <a:srgbClr val="00CC00"/>
                </a:solidFill>
                <a:latin typeface="Bell MT" pitchFamily="18" charset="0"/>
              </a:rPr>
              <a:t>Nature</a:t>
            </a:r>
            <a:r>
              <a:rPr lang="lv-LV" dirty="0" smtClean="0">
                <a:solidFill>
                  <a:srgbClr val="00CC00"/>
                </a:solidFill>
                <a:latin typeface="Bell MT" pitchFamily="18" charset="0"/>
              </a:rPr>
              <a:t> </a:t>
            </a:r>
            <a:r>
              <a:rPr lang="lv-LV" dirty="0" err="1" smtClean="0">
                <a:solidFill>
                  <a:srgbClr val="00CC00"/>
                </a:solidFill>
                <a:latin typeface="Bell MT" pitchFamily="18" charset="0"/>
              </a:rPr>
              <a:t>in</a:t>
            </a:r>
            <a:r>
              <a:rPr lang="lv-LV" dirty="0" smtClean="0">
                <a:solidFill>
                  <a:srgbClr val="00CC00"/>
                </a:solidFill>
                <a:latin typeface="Bell MT" pitchFamily="18" charset="0"/>
              </a:rPr>
              <a:t> Sigulda</a:t>
            </a:r>
            <a:endParaRPr lang="lv-LV" dirty="0">
              <a:solidFill>
                <a:srgbClr val="00CC00"/>
              </a:solidFill>
              <a:latin typeface="Bell MT" pitchFamily="18" charset="0"/>
            </a:endParaRPr>
          </a:p>
        </p:txBody>
      </p:sp>
      <p:sp>
        <p:nvSpPr>
          <p:cNvPr id="3" name="Subtitle 2"/>
          <p:cNvSpPr>
            <a:spLocks noGrp="1"/>
          </p:cNvSpPr>
          <p:nvPr>
            <p:ph type="subTitle" idx="1"/>
          </p:nvPr>
        </p:nvSpPr>
        <p:spPr>
          <a:xfrm>
            <a:off x="1214414" y="3857628"/>
            <a:ext cx="6715172" cy="1752600"/>
          </a:xfrm>
        </p:spPr>
        <p:txBody>
          <a:bodyPr/>
          <a:lstStyle/>
          <a:p>
            <a:r>
              <a:rPr lang="lv-LV" dirty="0" err="1" smtClean="0">
                <a:solidFill>
                  <a:schemeClr val="tx1"/>
                </a:solidFill>
              </a:rPr>
              <a:t>Kristians</a:t>
            </a:r>
            <a:r>
              <a:rPr lang="lv-LV" dirty="0" smtClean="0">
                <a:solidFill>
                  <a:schemeClr val="tx1"/>
                </a:solidFill>
              </a:rPr>
              <a:t> Lelis</a:t>
            </a:r>
          </a:p>
          <a:p>
            <a:r>
              <a:rPr lang="lv-LV" dirty="0" smtClean="0">
                <a:solidFill>
                  <a:schemeClr val="tx1"/>
                </a:solidFill>
              </a:rPr>
              <a:t>Sigulda Town </a:t>
            </a:r>
            <a:r>
              <a:rPr lang="lv-LV" dirty="0">
                <a:solidFill>
                  <a:schemeClr val="tx1"/>
                </a:solidFill>
              </a:rPr>
              <a:t>S</a:t>
            </a:r>
            <a:r>
              <a:rPr lang="lv-LV" dirty="0" smtClean="0">
                <a:solidFill>
                  <a:schemeClr val="tx1"/>
                </a:solidFill>
              </a:rPr>
              <a:t>econdary school 5.a</a:t>
            </a:r>
            <a:endParaRPr lang="lv-LV"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        </a:t>
            </a:r>
            <a:r>
              <a:rPr lang="lv-LV" dirty="0" err="1" smtClean="0"/>
              <a:t>Trees</a:t>
            </a:r>
            <a:r>
              <a:rPr lang="lv-LV" dirty="0" smtClean="0"/>
              <a:t> </a:t>
            </a:r>
            <a:r>
              <a:rPr lang="lv-LV" dirty="0" err="1" smtClean="0"/>
              <a:t>in</a:t>
            </a:r>
            <a:r>
              <a:rPr lang="lv-LV" dirty="0" smtClean="0"/>
              <a:t> Sigulda</a:t>
            </a:r>
            <a:endParaRPr lang="lv-LV" dirty="0"/>
          </a:p>
        </p:txBody>
      </p:sp>
      <p:sp>
        <p:nvSpPr>
          <p:cNvPr id="4" name="Text Placeholder 3"/>
          <p:cNvSpPr>
            <a:spLocks noGrp="1"/>
          </p:cNvSpPr>
          <p:nvPr>
            <p:ph type="body" sz="half" idx="2"/>
          </p:nvPr>
        </p:nvSpPr>
        <p:spPr/>
        <p:txBody>
          <a:bodyPr>
            <a:normAutofit fontScale="92500" lnSpcReduction="10000"/>
          </a:bodyPr>
          <a:lstStyle/>
          <a:p>
            <a:r>
              <a:rPr lang="en-US" sz="1600" dirty="0" smtClean="0"/>
              <a:t>Latvian national tree is the oak</a:t>
            </a:r>
            <a:r>
              <a:rPr lang="lv-LV" sz="1600" dirty="0" smtClean="0"/>
              <a:t>.</a:t>
            </a:r>
            <a:r>
              <a:rPr lang="en-US" sz="1600" dirty="0" smtClean="0"/>
              <a:t> </a:t>
            </a:r>
            <a:r>
              <a:rPr lang="lv-LV" sz="1600" dirty="0" smtClean="0"/>
              <a:t>It </a:t>
            </a:r>
            <a:r>
              <a:rPr lang="en-US" sz="1600" dirty="0" smtClean="0"/>
              <a:t>symbolizes strength and endurance. Sigulda </a:t>
            </a:r>
            <a:r>
              <a:rPr lang="en-US" sz="1600" dirty="0" err="1" smtClean="0"/>
              <a:t>Dainu</a:t>
            </a:r>
            <a:r>
              <a:rPr lang="en-US" sz="1600" dirty="0" smtClean="0"/>
              <a:t> Hill is oak alley. </a:t>
            </a:r>
            <a:r>
              <a:rPr lang="lv-LV" sz="1600" dirty="0" smtClean="0"/>
              <a:t>A </a:t>
            </a:r>
            <a:r>
              <a:rPr lang="en-US" sz="1600" dirty="0" smtClean="0"/>
              <a:t>circle of oaks</a:t>
            </a:r>
            <a:r>
              <a:rPr lang="lv-LV" sz="1600" dirty="0" smtClean="0"/>
              <a:t> is formed there</a:t>
            </a:r>
            <a:r>
              <a:rPr lang="en-US" sz="1600" dirty="0" smtClean="0"/>
              <a:t> and </a:t>
            </a:r>
            <a:r>
              <a:rPr lang="lv-LV" sz="1600" dirty="0"/>
              <a:t>a</a:t>
            </a:r>
            <a:r>
              <a:rPr lang="en-US" sz="1600" dirty="0" smtClean="0"/>
              <a:t>cross them</a:t>
            </a:r>
            <a:r>
              <a:rPr lang="lv-LV" sz="1600" dirty="0" smtClean="0"/>
              <a:t> flits</a:t>
            </a:r>
            <a:r>
              <a:rPr lang="en-US" sz="1600" dirty="0" smtClean="0"/>
              <a:t> a big stone sculptures.</a:t>
            </a:r>
            <a:endParaRPr lang="lv-LV" sz="1600" dirty="0"/>
          </a:p>
          <a:p>
            <a:r>
              <a:rPr lang="lv-LV" sz="1600" dirty="0" smtClean="0"/>
              <a:t>In </a:t>
            </a:r>
            <a:r>
              <a:rPr lang="en-US" sz="1600" dirty="0" smtClean="0"/>
              <a:t>Sigulda </a:t>
            </a:r>
            <a:r>
              <a:rPr lang="lv-LV" sz="1600" dirty="0" smtClean="0"/>
              <a:t>there are</a:t>
            </a:r>
            <a:r>
              <a:rPr lang="en-US" sz="1600" dirty="0" smtClean="0"/>
              <a:t> a lot of trees.</a:t>
            </a:r>
            <a:r>
              <a:rPr lang="lv-LV" sz="1600" dirty="0" smtClean="0"/>
              <a:t> Most common </a:t>
            </a:r>
            <a:r>
              <a:rPr lang="lv-LV" sz="1600" dirty="0" err="1" smtClean="0"/>
              <a:t>are</a:t>
            </a:r>
            <a:r>
              <a:rPr lang="lv-LV" sz="1600" dirty="0" smtClean="0"/>
              <a:t> s</a:t>
            </a:r>
            <a:r>
              <a:rPr lang="en-US" sz="1600" dirty="0" err="1" smtClean="0"/>
              <a:t>pruce</a:t>
            </a:r>
            <a:r>
              <a:rPr lang="en-US" sz="1600" dirty="0" smtClean="0"/>
              <a:t>, birch, linden, maple and others. In autumn, when the leaves </a:t>
            </a:r>
            <a:r>
              <a:rPr lang="lv-LV" sz="1600" dirty="0" smtClean="0"/>
              <a:t>are</a:t>
            </a:r>
            <a:r>
              <a:rPr lang="en-US" sz="1600" dirty="0" smtClean="0"/>
              <a:t> red you can see very beautiful views from </a:t>
            </a:r>
            <a:r>
              <a:rPr lang="lv-LV" sz="1600" dirty="0" smtClean="0"/>
              <a:t>“</a:t>
            </a:r>
            <a:r>
              <a:rPr lang="lv-LV" sz="1600" dirty="0" err="1" smtClean="0"/>
              <a:t>Gleznotājkalna</a:t>
            </a:r>
            <a:r>
              <a:rPr lang="lv-LV" sz="1600" dirty="0" smtClean="0"/>
              <a:t>”</a:t>
            </a:r>
            <a:r>
              <a:rPr lang="en-US" sz="1600" dirty="0" smtClean="0"/>
              <a:t> , Festival Square and other locations. Sigulda </a:t>
            </a:r>
            <a:r>
              <a:rPr lang="lv-LV" sz="1600" dirty="0" smtClean="0"/>
              <a:t>in </a:t>
            </a:r>
            <a:r>
              <a:rPr lang="en-US" sz="1600" dirty="0" smtClean="0"/>
              <a:t>autumn is very beautiful.</a:t>
            </a:r>
            <a:endParaRPr lang="lv-LV" sz="1600" dirty="0" smtClean="0"/>
          </a:p>
          <a:p>
            <a:r>
              <a:rPr lang="lv-LV" sz="1600" dirty="0" smtClean="0"/>
              <a:t> </a:t>
            </a:r>
            <a:r>
              <a:rPr lang="en-US" sz="1600" dirty="0" smtClean="0"/>
              <a:t>Sigulda is still known for many spring flowering</a:t>
            </a:r>
            <a:r>
              <a:rPr lang="lv-LV" sz="1600" dirty="0" smtClean="0"/>
              <a:t> “</a:t>
            </a:r>
            <a:r>
              <a:rPr lang="lv-LV" sz="1600" dirty="0" smtClean="0"/>
              <a:t>ievas-</a:t>
            </a:r>
            <a:r>
              <a:rPr lang="lv-LV" sz="1600" dirty="0" err="1" smtClean="0"/>
              <a:t>bird</a:t>
            </a:r>
            <a:r>
              <a:rPr lang="lv-LV" sz="1600" dirty="0" smtClean="0"/>
              <a:t> </a:t>
            </a:r>
            <a:r>
              <a:rPr lang="lv-LV" sz="1600" dirty="0" err="1" smtClean="0"/>
              <a:t>cherry</a:t>
            </a:r>
            <a:r>
              <a:rPr lang="lv-LV" sz="1600" dirty="0" smtClean="0"/>
              <a:t> </a:t>
            </a:r>
            <a:r>
              <a:rPr lang="lv-LV" sz="1600" dirty="0" err="1" smtClean="0"/>
              <a:t>tree</a:t>
            </a:r>
            <a:r>
              <a:rPr lang="lv-LV" sz="1600" dirty="0" smtClean="0"/>
              <a:t>”</a:t>
            </a:r>
            <a:r>
              <a:rPr lang="en-US" sz="1600" dirty="0" smtClean="0"/>
              <a:t>. These are</a:t>
            </a:r>
            <a:r>
              <a:rPr lang="lv-LV" sz="1600" dirty="0" smtClean="0"/>
              <a:t> </a:t>
            </a:r>
            <a:r>
              <a:rPr lang="en-US" sz="1600" dirty="0" smtClean="0"/>
              <a:t>trees that bloom with beautiful white flowers. Especially that it blooms here a lot of </a:t>
            </a:r>
            <a:r>
              <a:rPr lang="lv-LV" sz="1600" dirty="0" smtClean="0"/>
              <a:t>“ievas”</a:t>
            </a:r>
            <a:r>
              <a:rPr lang="en-US" sz="1600" dirty="0" smtClean="0"/>
              <a:t>has composed songs for </a:t>
            </a:r>
            <a:r>
              <a:rPr lang="lv-LV" sz="1600" dirty="0" smtClean="0"/>
              <a:t>“</a:t>
            </a:r>
            <a:r>
              <a:rPr lang="en-US" sz="1600" dirty="0" err="1" smtClean="0"/>
              <a:t>ievām</a:t>
            </a:r>
            <a:r>
              <a:rPr lang="lv-LV" sz="1600" dirty="0" smtClean="0"/>
              <a:t>”</a:t>
            </a:r>
            <a:r>
              <a:rPr lang="en-US" sz="1600" dirty="0" smtClean="0"/>
              <a:t> </a:t>
            </a:r>
            <a:r>
              <a:rPr lang="en-US" sz="1600" dirty="0" smtClean="0"/>
              <a:t>w</a:t>
            </a:r>
            <a:r>
              <a:rPr lang="lv-LV" sz="1600" dirty="0" err="1" smtClean="0"/>
              <a:t>ich</a:t>
            </a:r>
            <a:r>
              <a:rPr lang="en-US" sz="1600" dirty="0" smtClean="0"/>
              <a:t> bloom in </a:t>
            </a:r>
            <a:r>
              <a:rPr lang="en-US" sz="1600" dirty="0" err="1" smtClean="0"/>
              <a:t>Sigulda</a:t>
            </a:r>
            <a:r>
              <a:rPr lang="en-US" sz="1600" dirty="0" smtClean="0"/>
              <a:t>.</a:t>
            </a:r>
            <a:endParaRPr lang="lv-LV" sz="1600" dirty="0"/>
          </a:p>
        </p:txBody>
      </p:sp>
      <p:sp>
        <p:nvSpPr>
          <p:cNvPr id="1027" name="Rectangle 3"/>
          <p:cNvSpPr>
            <a:spLocks noChangeArrowheads="1"/>
          </p:cNvSpPr>
          <p:nvPr/>
        </p:nvSpPr>
        <p:spPr bwMode="auto">
          <a:xfrm>
            <a:off x="4357686" y="1285860"/>
            <a:ext cx="392909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sz="3600" b="0" i="0" u="none" strike="noStrike" cap="none" normalizeH="0" baseline="0" dirty="0" err="1" smtClean="0">
                <a:ln>
                  <a:noFill/>
                </a:ln>
                <a:solidFill>
                  <a:srgbClr val="00B050"/>
                </a:solidFill>
                <a:effectLst/>
                <a:latin typeface="Mangal" pitchFamily="18" charset="0"/>
                <a:ea typeface="Calibri" pitchFamily="34" charset="0"/>
                <a:cs typeface="Mangal" pitchFamily="18" charset="0"/>
              </a:rPr>
              <a:t>Trees</a:t>
            </a:r>
            <a:r>
              <a:rPr kumimoji="0" lang="lv-LV" sz="3600" b="0" i="0" u="none" strike="noStrike" cap="none" normalizeH="0" baseline="0" dirty="0" smtClean="0">
                <a:ln>
                  <a:noFill/>
                </a:ln>
                <a:solidFill>
                  <a:srgbClr val="00B050"/>
                </a:solidFill>
                <a:effectLst/>
                <a:latin typeface="Mangal" pitchFamily="18" charset="0"/>
                <a:ea typeface="Calibri" pitchFamily="34" charset="0"/>
                <a:cs typeface="Mangal" pitchFamily="18" charset="0"/>
              </a:rPr>
              <a:t> </a:t>
            </a:r>
            <a:r>
              <a:rPr kumimoji="0" lang="lv-LV" sz="3600" b="0" i="0" u="none" strike="noStrike" cap="none" normalizeH="0" baseline="0" dirty="0" err="1" smtClean="0">
                <a:ln>
                  <a:noFill/>
                </a:ln>
                <a:solidFill>
                  <a:srgbClr val="00B050"/>
                </a:solidFill>
                <a:effectLst/>
                <a:latin typeface="Mangal" pitchFamily="18" charset="0"/>
                <a:ea typeface="Calibri" pitchFamily="34" charset="0"/>
                <a:cs typeface="Mangal" pitchFamily="18" charset="0"/>
              </a:rPr>
              <a:t>in</a:t>
            </a:r>
            <a:r>
              <a:rPr kumimoji="0" lang="lv-LV" sz="3600" b="0" i="0" u="none" strike="noStrike" cap="none" normalizeH="0" baseline="0" dirty="0" smtClean="0">
                <a:ln>
                  <a:noFill/>
                </a:ln>
                <a:solidFill>
                  <a:srgbClr val="00B050"/>
                </a:solidFill>
                <a:effectLst/>
                <a:latin typeface="Mangal" pitchFamily="18" charset="0"/>
                <a:ea typeface="Calibri" pitchFamily="34" charset="0"/>
                <a:cs typeface="Mangal" pitchFamily="18" charset="0"/>
              </a:rPr>
              <a:t> Sigulda</a:t>
            </a:r>
            <a:endParaRPr kumimoji="0" lang="lv-LV" sz="3600" b="0" i="0" u="none" strike="noStrike" cap="none" normalizeH="0" baseline="0" dirty="0" smtClean="0">
              <a:ln>
                <a:noFill/>
              </a:ln>
              <a:solidFill>
                <a:srgbClr val="00B050"/>
              </a:solidFill>
              <a:effectLst/>
              <a:latin typeface="Mangal" pitchFamily="18" charset="0"/>
              <a:cs typeface="Mangal" pitchFamily="18" charset="0"/>
            </a:endParaRPr>
          </a:p>
        </p:txBody>
      </p:sp>
      <p:pic>
        <p:nvPicPr>
          <p:cNvPr id="12" name="Content Placeholder 11" descr="ozols.jpg"/>
          <p:cNvPicPr>
            <a:picLocks noGrp="1" noChangeAspect="1"/>
          </p:cNvPicPr>
          <p:nvPr>
            <p:ph idx="1"/>
          </p:nvPr>
        </p:nvPicPr>
        <p:blipFill>
          <a:blip r:embed="rId3" cstate="print"/>
          <a:stretch>
            <a:fillRect/>
          </a:stretch>
        </p:blipFill>
        <p:spPr>
          <a:xfrm>
            <a:off x="3574962" y="1857365"/>
            <a:ext cx="5105562" cy="414340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solidFill>
                  <a:srgbClr val="002060"/>
                </a:solidFill>
              </a:rPr>
              <a:t>Gauja </a:t>
            </a:r>
            <a:r>
              <a:rPr lang="lv-LV" dirty="0" err="1" smtClean="0">
                <a:solidFill>
                  <a:srgbClr val="002060"/>
                </a:solidFill>
              </a:rPr>
              <a:t>National</a:t>
            </a:r>
            <a:r>
              <a:rPr lang="lv-LV" dirty="0" smtClean="0">
                <a:solidFill>
                  <a:srgbClr val="002060"/>
                </a:solidFill>
              </a:rPr>
              <a:t> </a:t>
            </a:r>
            <a:r>
              <a:rPr lang="lv-LV" dirty="0" err="1" smtClean="0">
                <a:solidFill>
                  <a:srgbClr val="002060"/>
                </a:solidFill>
              </a:rPr>
              <a:t>Park</a:t>
            </a:r>
            <a:r>
              <a:rPr lang="lv-LV" dirty="0" smtClean="0">
                <a:solidFill>
                  <a:srgbClr val="002060"/>
                </a:solidFill>
              </a:rPr>
              <a:t/>
            </a:r>
            <a:br>
              <a:rPr lang="lv-LV" dirty="0" smtClean="0">
                <a:solidFill>
                  <a:srgbClr val="002060"/>
                </a:solidFill>
              </a:rPr>
            </a:br>
            <a:r>
              <a:rPr lang="en-US" sz="2000" dirty="0" smtClean="0">
                <a:solidFill>
                  <a:srgbClr val="002060"/>
                </a:solidFill>
              </a:rPr>
              <a:t>Sigulda </a:t>
            </a:r>
            <a:r>
              <a:rPr lang="lv-LV" sz="2000" dirty="0" smtClean="0">
                <a:solidFill>
                  <a:srgbClr val="002060"/>
                </a:solidFill>
              </a:rPr>
              <a:t>stands out from</a:t>
            </a:r>
            <a:r>
              <a:rPr lang="en-US" sz="2000" dirty="0" smtClean="0">
                <a:solidFill>
                  <a:srgbClr val="002060"/>
                </a:solidFill>
              </a:rPr>
              <a:t> other Latvian cities </a:t>
            </a:r>
            <a:r>
              <a:rPr lang="lv-LV" sz="2000" dirty="0" smtClean="0">
                <a:solidFill>
                  <a:srgbClr val="002060"/>
                </a:solidFill>
              </a:rPr>
              <a:t>for </a:t>
            </a:r>
            <a:r>
              <a:rPr lang="en-US" sz="2000" dirty="0" smtClean="0">
                <a:solidFill>
                  <a:srgbClr val="002060"/>
                </a:solidFill>
              </a:rPr>
              <a:t>it</a:t>
            </a:r>
            <a:r>
              <a:rPr lang="lv-LV" sz="2000" dirty="0" smtClean="0">
                <a:solidFill>
                  <a:srgbClr val="002060"/>
                </a:solidFill>
              </a:rPr>
              <a:t>’</a:t>
            </a:r>
            <a:r>
              <a:rPr lang="en-US" sz="2000" dirty="0" smtClean="0">
                <a:solidFill>
                  <a:srgbClr val="002060"/>
                </a:solidFill>
              </a:rPr>
              <a:t>s </a:t>
            </a:r>
            <a:r>
              <a:rPr lang="lv-LV" sz="2000" dirty="0" smtClean="0">
                <a:solidFill>
                  <a:srgbClr val="002060"/>
                </a:solidFill>
              </a:rPr>
              <a:t>beauty </a:t>
            </a:r>
            <a:r>
              <a:rPr lang="en-US" sz="2000" dirty="0" smtClean="0">
                <a:solidFill>
                  <a:srgbClr val="002060"/>
                </a:solidFill>
              </a:rPr>
              <a:t>and</a:t>
            </a:r>
            <a:r>
              <a:rPr lang="lv-LV" sz="2000" dirty="0" smtClean="0">
                <a:solidFill>
                  <a:srgbClr val="002060"/>
                </a:solidFill>
              </a:rPr>
              <a:t> the fact that it</a:t>
            </a:r>
            <a:r>
              <a:rPr lang="en-US" sz="2000" dirty="0" smtClean="0">
                <a:solidFill>
                  <a:srgbClr val="002060"/>
                </a:solidFill>
              </a:rPr>
              <a:t> is located in the </a:t>
            </a:r>
            <a:r>
              <a:rPr lang="en-US" sz="2000" dirty="0" err="1" smtClean="0">
                <a:solidFill>
                  <a:srgbClr val="002060"/>
                </a:solidFill>
              </a:rPr>
              <a:t>Gauja</a:t>
            </a:r>
            <a:r>
              <a:rPr lang="en-US" sz="2000" dirty="0" smtClean="0">
                <a:solidFill>
                  <a:srgbClr val="002060"/>
                </a:solidFill>
              </a:rPr>
              <a:t> National Park. It is the largest national park in Latvia, through it flows the river </a:t>
            </a:r>
            <a:r>
              <a:rPr lang="en-US" sz="2000" dirty="0" err="1" smtClean="0">
                <a:solidFill>
                  <a:srgbClr val="002060"/>
                </a:solidFill>
              </a:rPr>
              <a:t>Gauja</a:t>
            </a:r>
            <a:r>
              <a:rPr lang="en-US" sz="2000" dirty="0" smtClean="0">
                <a:solidFill>
                  <a:srgbClr val="002060"/>
                </a:solidFill>
              </a:rPr>
              <a:t>. </a:t>
            </a:r>
            <a:r>
              <a:rPr lang="en-US" sz="2000" dirty="0" err="1" smtClean="0">
                <a:solidFill>
                  <a:srgbClr val="002060"/>
                </a:solidFill>
              </a:rPr>
              <a:t>Gauja</a:t>
            </a:r>
            <a:r>
              <a:rPr lang="en-US" sz="2000" dirty="0" smtClean="0">
                <a:solidFill>
                  <a:srgbClr val="002060"/>
                </a:solidFill>
              </a:rPr>
              <a:t> National Park is full of forests and beautiful scenery.</a:t>
            </a:r>
            <a:endParaRPr lang="lv-LV" sz="2000" dirty="0">
              <a:solidFill>
                <a:srgbClr val="002060"/>
              </a:solidFill>
            </a:endParaRPr>
          </a:p>
        </p:txBody>
      </p:sp>
      <p:pic>
        <p:nvPicPr>
          <p:cNvPr id="4" name="Content Placeholder 3" descr="Gaujas_senleja.jpg"/>
          <p:cNvPicPr>
            <a:picLocks noGrp="1" noChangeAspect="1"/>
          </p:cNvPicPr>
          <p:nvPr>
            <p:ph idx="1"/>
          </p:nvPr>
        </p:nvPicPr>
        <p:blipFill>
          <a:blip r:embed="rId2" cstate="print"/>
          <a:stretch>
            <a:fillRect/>
          </a:stretch>
        </p:blipFill>
        <p:spPr>
          <a:xfrm>
            <a:off x="428596" y="1928802"/>
            <a:ext cx="3929090" cy="2648207"/>
          </a:xfrm>
        </p:spPr>
      </p:pic>
      <p:pic>
        <p:nvPicPr>
          <p:cNvPr id="21506" name="Picture 2" descr="http://g4.delphi.lv/images/pix/728x350/Y9-sPKuNrRk/siguldas-senieleja-gaujas-nacionalais-parks-43652359.jpg"/>
          <p:cNvPicPr>
            <a:picLocks noChangeAspect="1" noChangeArrowheads="1"/>
          </p:cNvPicPr>
          <p:nvPr/>
        </p:nvPicPr>
        <p:blipFill>
          <a:blip r:embed="rId3" cstate="print"/>
          <a:srcRect/>
          <a:stretch>
            <a:fillRect/>
          </a:stretch>
        </p:blipFill>
        <p:spPr bwMode="auto">
          <a:xfrm>
            <a:off x="4643438" y="4643446"/>
            <a:ext cx="3863367" cy="1857388"/>
          </a:xfrm>
          <a:prstGeom prst="rect">
            <a:avLst/>
          </a:prstGeom>
          <a:noFill/>
        </p:spPr>
      </p:pic>
      <p:pic>
        <p:nvPicPr>
          <p:cNvPr id="21508" name="Picture 4" descr="http://www.atputasbazes.lv/images/catalog/6c10c6d54854a26ee77d1f0d4b10f71f/000/000/017/s7_1777.jpg"/>
          <p:cNvPicPr>
            <a:picLocks noChangeAspect="1" noChangeArrowheads="1"/>
          </p:cNvPicPr>
          <p:nvPr/>
        </p:nvPicPr>
        <p:blipFill>
          <a:blip r:embed="rId4" cstate="print"/>
          <a:srcRect/>
          <a:stretch>
            <a:fillRect/>
          </a:stretch>
        </p:blipFill>
        <p:spPr bwMode="auto">
          <a:xfrm>
            <a:off x="4857752" y="2214554"/>
            <a:ext cx="2643206" cy="1982405"/>
          </a:xfrm>
          <a:prstGeom prst="rect">
            <a:avLst/>
          </a:prstGeom>
          <a:noFill/>
        </p:spPr>
      </p:pic>
      <p:pic>
        <p:nvPicPr>
          <p:cNvPr id="21510" name="Picture 6" descr="http://www.gnp.lv/sites/default/files/imagecache/story_full/No_Launaga_ie_web_0.jpg"/>
          <p:cNvPicPr>
            <a:picLocks noChangeAspect="1" noChangeArrowheads="1"/>
          </p:cNvPicPr>
          <p:nvPr/>
        </p:nvPicPr>
        <p:blipFill>
          <a:blip r:embed="rId5" cstate="print"/>
          <a:srcRect/>
          <a:stretch>
            <a:fillRect/>
          </a:stretch>
        </p:blipFill>
        <p:spPr bwMode="auto">
          <a:xfrm>
            <a:off x="1142976" y="4857760"/>
            <a:ext cx="2928958" cy="168439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solidFill>
                  <a:srgbClr val="C00000"/>
                </a:solidFill>
              </a:rPr>
              <a:t>Flowers</a:t>
            </a:r>
            <a:r>
              <a:rPr lang="lv-LV" dirty="0" smtClean="0">
                <a:solidFill>
                  <a:srgbClr val="C00000"/>
                </a:solidFill>
              </a:rPr>
              <a:t> </a:t>
            </a:r>
            <a:r>
              <a:rPr lang="lv-LV" dirty="0" err="1" smtClean="0">
                <a:solidFill>
                  <a:srgbClr val="C00000"/>
                </a:solidFill>
              </a:rPr>
              <a:t>in</a:t>
            </a:r>
            <a:r>
              <a:rPr lang="lv-LV" dirty="0" smtClean="0">
                <a:solidFill>
                  <a:srgbClr val="C00000"/>
                </a:solidFill>
              </a:rPr>
              <a:t>  Sigulda</a:t>
            </a:r>
            <a:endParaRPr lang="lv-LV" dirty="0">
              <a:solidFill>
                <a:srgbClr val="C00000"/>
              </a:solidFill>
            </a:endParaRPr>
          </a:p>
        </p:txBody>
      </p:sp>
      <p:sp>
        <p:nvSpPr>
          <p:cNvPr id="3" name="Text Placeholder 2"/>
          <p:cNvSpPr>
            <a:spLocks noGrp="1"/>
          </p:cNvSpPr>
          <p:nvPr>
            <p:ph type="body" idx="1"/>
          </p:nvPr>
        </p:nvSpPr>
        <p:spPr>
          <a:xfrm>
            <a:off x="457200" y="1535112"/>
            <a:ext cx="4114800" cy="1393822"/>
          </a:xfrm>
        </p:spPr>
        <p:txBody>
          <a:bodyPr>
            <a:normAutofit fontScale="70000" lnSpcReduction="20000"/>
          </a:bodyPr>
          <a:lstStyle/>
          <a:p>
            <a:endParaRPr lang="lv-LV" dirty="0" smtClean="0"/>
          </a:p>
          <a:p>
            <a:r>
              <a:rPr lang="en-US" dirty="0" smtClean="0"/>
              <a:t>The Latvian national flower is marguerite. In Sigulda </a:t>
            </a:r>
            <a:r>
              <a:rPr lang="lv-LV" dirty="0" smtClean="0"/>
              <a:t>you may encount them very often</a:t>
            </a:r>
            <a:r>
              <a:rPr lang="en-US" dirty="0" smtClean="0"/>
              <a:t>. They are very beautiful, but small flowers. They come with a lot of white petals and yellow in the middle.</a:t>
            </a:r>
            <a:endParaRPr lang="lv-LV" dirty="0"/>
          </a:p>
        </p:txBody>
      </p:sp>
      <p:pic>
        <p:nvPicPr>
          <p:cNvPr id="8" name="Content Placeholder 7" descr="puke2.jpg"/>
          <p:cNvPicPr>
            <a:picLocks noGrp="1" noChangeAspect="1"/>
          </p:cNvPicPr>
          <p:nvPr>
            <p:ph sz="half" idx="2"/>
          </p:nvPr>
        </p:nvPicPr>
        <p:blipFill>
          <a:blip r:embed="rId2" cstate="print"/>
          <a:stretch>
            <a:fillRect/>
          </a:stretch>
        </p:blipFill>
        <p:spPr>
          <a:xfrm>
            <a:off x="857224" y="3071810"/>
            <a:ext cx="2763070" cy="2636060"/>
          </a:xfrm>
        </p:spPr>
      </p:pic>
      <p:sp>
        <p:nvSpPr>
          <p:cNvPr id="5" name="Text Placeholder 4"/>
          <p:cNvSpPr>
            <a:spLocks noGrp="1"/>
          </p:cNvSpPr>
          <p:nvPr>
            <p:ph type="body" sz="quarter" idx="3"/>
          </p:nvPr>
        </p:nvSpPr>
        <p:spPr>
          <a:xfrm>
            <a:off x="4645025" y="1643050"/>
            <a:ext cx="4041775" cy="1214445"/>
          </a:xfrm>
        </p:spPr>
        <p:txBody>
          <a:bodyPr>
            <a:normAutofit/>
          </a:bodyPr>
          <a:lstStyle/>
          <a:p>
            <a:r>
              <a:rPr lang="en-US" sz="1700" dirty="0" smtClean="0"/>
              <a:t>In Sigulda also grow</a:t>
            </a:r>
            <a:r>
              <a:rPr lang="lv-LV" sz="1700" dirty="0" smtClean="0"/>
              <a:t>s</a:t>
            </a:r>
            <a:r>
              <a:rPr lang="en-US" sz="1700" dirty="0" smtClean="0"/>
              <a:t> other colorful flowers. The most popular are tulips, daffodils, snowdrops and other flowers.</a:t>
            </a:r>
            <a:endParaRPr lang="lv-LV" sz="1700" dirty="0"/>
          </a:p>
        </p:txBody>
      </p:sp>
      <p:pic>
        <p:nvPicPr>
          <p:cNvPr id="9" name="Content Placeholder 8" descr="narcise.png"/>
          <p:cNvPicPr>
            <a:picLocks noGrp="1" noChangeAspect="1"/>
          </p:cNvPicPr>
          <p:nvPr>
            <p:ph sz="quarter" idx="4"/>
          </p:nvPr>
        </p:nvPicPr>
        <p:blipFill>
          <a:blip r:embed="rId3" cstate="print"/>
          <a:stretch>
            <a:fillRect/>
          </a:stretch>
        </p:blipFill>
        <p:spPr>
          <a:xfrm>
            <a:off x="4857752" y="3214685"/>
            <a:ext cx="3286147" cy="2464611"/>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      </a:t>
            </a:r>
            <a:r>
              <a:rPr lang="lv-LV" dirty="0" err="1" smtClean="0"/>
              <a:t>Animals</a:t>
            </a:r>
            <a:r>
              <a:rPr lang="lv-LV" dirty="0" smtClean="0"/>
              <a:t> </a:t>
            </a:r>
            <a:r>
              <a:rPr lang="lv-LV" dirty="0" err="1" smtClean="0"/>
              <a:t>in</a:t>
            </a:r>
            <a:r>
              <a:rPr lang="lv-LV" dirty="0" smtClean="0"/>
              <a:t> Sigulda</a:t>
            </a:r>
            <a:endParaRPr lang="lv-LV" dirty="0"/>
          </a:p>
        </p:txBody>
      </p:sp>
      <p:pic>
        <p:nvPicPr>
          <p:cNvPr id="5" name="Content Placeholder 4" descr="mārīte.jpg"/>
          <p:cNvPicPr>
            <a:picLocks noGrp="1" noChangeAspect="1"/>
          </p:cNvPicPr>
          <p:nvPr>
            <p:ph idx="1"/>
          </p:nvPr>
        </p:nvPicPr>
        <p:blipFill>
          <a:blip r:embed="rId2" cstate="print"/>
          <a:stretch>
            <a:fillRect/>
          </a:stretch>
        </p:blipFill>
        <p:spPr>
          <a:xfrm>
            <a:off x="4000496" y="2643182"/>
            <a:ext cx="4432133" cy="3439335"/>
          </a:xfrm>
        </p:spPr>
      </p:pic>
      <p:sp>
        <p:nvSpPr>
          <p:cNvPr id="4" name="Text Placeholder 3"/>
          <p:cNvSpPr>
            <a:spLocks noGrp="1"/>
          </p:cNvSpPr>
          <p:nvPr>
            <p:ph type="body" sz="half" idx="2"/>
          </p:nvPr>
        </p:nvSpPr>
        <p:spPr>
          <a:xfrm>
            <a:off x="357158" y="1435100"/>
            <a:ext cx="3357586" cy="5065734"/>
          </a:xfrm>
        </p:spPr>
        <p:txBody>
          <a:bodyPr>
            <a:normAutofit/>
          </a:bodyPr>
          <a:lstStyle/>
          <a:p>
            <a:r>
              <a:rPr lang="lv-LV" sz="1600" dirty="0" smtClean="0"/>
              <a:t>In </a:t>
            </a:r>
            <a:r>
              <a:rPr lang="en-US" sz="1600" dirty="0" smtClean="0"/>
              <a:t>Sigulda </a:t>
            </a:r>
            <a:r>
              <a:rPr lang="lv-LV" sz="1600" dirty="0" smtClean="0"/>
              <a:t>there are different</a:t>
            </a:r>
            <a:r>
              <a:rPr lang="en-US" sz="1600" dirty="0" smtClean="0"/>
              <a:t> animals. They can sometimes be seen when com</a:t>
            </a:r>
            <a:r>
              <a:rPr lang="lv-LV" sz="1600" dirty="0" smtClean="0"/>
              <a:t>ing out</a:t>
            </a:r>
            <a:r>
              <a:rPr lang="en-US" sz="1600" dirty="0" smtClean="0"/>
              <a:t> from forest to the city. Those people who want a pet at home just b</a:t>
            </a:r>
            <a:r>
              <a:rPr lang="lv-LV" sz="1600" dirty="0" smtClean="0"/>
              <a:t>uy</a:t>
            </a:r>
            <a:r>
              <a:rPr lang="en-US" sz="1600" dirty="0" smtClean="0"/>
              <a:t> </a:t>
            </a:r>
            <a:r>
              <a:rPr lang="lv-LV" sz="1600" dirty="0" smtClean="0"/>
              <a:t>them</a:t>
            </a:r>
            <a:r>
              <a:rPr lang="en-US" sz="1600" dirty="0" smtClean="0"/>
              <a:t> </a:t>
            </a:r>
            <a:r>
              <a:rPr lang="lv-LV" sz="1600" dirty="0" smtClean="0"/>
              <a:t>at</a:t>
            </a:r>
            <a:r>
              <a:rPr lang="en-US" sz="1600" dirty="0" smtClean="0"/>
              <a:t> the store. </a:t>
            </a:r>
            <a:r>
              <a:rPr lang="lv-LV" sz="1600" dirty="0" smtClean="0"/>
              <a:t>M</a:t>
            </a:r>
            <a:r>
              <a:rPr lang="en-US" sz="1600" dirty="0" smtClean="0"/>
              <a:t>any insects</a:t>
            </a:r>
            <a:r>
              <a:rPr lang="lv-LV" sz="1600" dirty="0" smtClean="0"/>
              <a:t> live in Sigulda</a:t>
            </a:r>
            <a:r>
              <a:rPr lang="en-US" sz="1600" dirty="0" smtClean="0"/>
              <a:t>. One of them is the Latvian national insect</a:t>
            </a:r>
            <a:r>
              <a:rPr lang="lv-LV" sz="1600" dirty="0" smtClean="0"/>
              <a:t> -</a:t>
            </a:r>
            <a:r>
              <a:rPr lang="en-US" sz="1600" dirty="0" smtClean="0"/>
              <a:t> ladybird lap. It is very beautiful. Yet</a:t>
            </a:r>
            <a:r>
              <a:rPr lang="lv-LV" sz="1600" dirty="0" smtClean="0"/>
              <a:t>,</a:t>
            </a:r>
            <a:r>
              <a:rPr lang="en-US" sz="1600" dirty="0" smtClean="0"/>
              <a:t> there are earthworms, slugs, worms and other insects. </a:t>
            </a:r>
            <a:endParaRPr lang="lv-LV" sz="1600" dirty="0" smtClean="0"/>
          </a:p>
        </p:txBody>
      </p:sp>
      <p:sp>
        <p:nvSpPr>
          <p:cNvPr id="15361" name="Rectangle 1"/>
          <p:cNvSpPr>
            <a:spLocks noChangeArrowheads="1"/>
          </p:cNvSpPr>
          <p:nvPr/>
        </p:nvSpPr>
        <p:spPr bwMode="auto">
          <a:xfrm>
            <a:off x="4643438" y="1357298"/>
            <a:ext cx="335758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v-LV" sz="2800" b="0" i="0" u="none" strike="noStrike" cap="none" normalizeH="0" baseline="0" dirty="0" smtClean="0">
                <a:ln>
                  <a:noFill/>
                </a:ln>
                <a:solidFill>
                  <a:srgbClr val="FF6600"/>
                </a:solidFill>
                <a:effectLst/>
                <a:latin typeface="Calibri" pitchFamily="34" charset="0"/>
                <a:ea typeface="Calibri" pitchFamily="34" charset="0"/>
                <a:cs typeface="Times New Roman" pitchFamily="18" charset="0"/>
              </a:rPr>
              <a:t>   </a:t>
            </a:r>
            <a:r>
              <a:rPr kumimoji="0" lang="lv-LV" sz="2800" b="0" i="0" u="none" strike="noStrike" cap="none" normalizeH="0" baseline="0" dirty="0" err="1" smtClean="0">
                <a:ln>
                  <a:noFill/>
                </a:ln>
                <a:solidFill>
                  <a:srgbClr val="FF6600"/>
                </a:solidFill>
                <a:effectLst/>
                <a:latin typeface="Calibri" pitchFamily="34" charset="0"/>
                <a:ea typeface="Calibri" pitchFamily="34" charset="0"/>
                <a:cs typeface="Times New Roman" pitchFamily="18" charset="0"/>
              </a:rPr>
              <a:t>Animals</a:t>
            </a:r>
            <a:r>
              <a:rPr kumimoji="0" lang="lv-LV" sz="2800" b="0" i="0" u="none" strike="noStrike" cap="none" normalizeH="0" baseline="0" dirty="0" smtClean="0">
                <a:ln>
                  <a:noFill/>
                </a:ln>
                <a:solidFill>
                  <a:srgbClr val="FF6600"/>
                </a:solidFill>
                <a:effectLst/>
                <a:latin typeface="Calibri" pitchFamily="34" charset="0"/>
                <a:ea typeface="Calibri" pitchFamily="34" charset="0"/>
                <a:cs typeface="Times New Roman" pitchFamily="18" charset="0"/>
              </a:rPr>
              <a:t> </a:t>
            </a:r>
            <a:r>
              <a:rPr kumimoji="0" lang="lv-LV" sz="2800" b="0" i="0" u="none" strike="noStrike" cap="none" normalizeH="0" baseline="0" dirty="0" err="1" smtClean="0">
                <a:ln>
                  <a:noFill/>
                </a:ln>
                <a:solidFill>
                  <a:srgbClr val="FF6600"/>
                </a:solidFill>
                <a:effectLst/>
                <a:latin typeface="Calibri" pitchFamily="34" charset="0"/>
                <a:ea typeface="Calibri" pitchFamily="34" charset="0"/>
                <a:cs typeface="Times New Roman" pitchFamily="18" charset="0"/>
              </a:rPr>
              <a:t>in</a:t>
            </a:r>
            <a:r>
              <a:rPr kumimoji="0" lang="lv-LV" sz="2800" b="0" i="0" u="none" strike="noStrike" cap="none" normalizeH="0" baseline="0" dirty="0" smtClean="0">
                <a:ln>
                  <a:noFill/>
                </a:ln>
                <a:solidFill>
                  <a:srgbClr val="FF6600"/>
                </a:solidFill>
                <a:effectLst/>
                <a:latin typeface="Calibri" pitchFamily="34" charset="0"/>
                <a:ea typeface="Calibri" pitchFamily="34" charset="0"/>
                <a:cs typeface="Times New Roman" pitchFamily="18" charset="0"/>
              </a:rPr>
              <a:t> Sigulda</a:t>
            </a:r>
            <a:endParaRPr kumimoji="0" lang="lv-LV" sz="1800" b="0" i="0" u="none" strike="noStrike" cap="none" normalizeH="0" baseline="0" dirty="0" smtClean="0">
              <a:ln>
                <a:noFill/>
              </a:ln>
              <a:solidFill>
                <a:srgbClr val="FF6600"/>
              </a:solidFill>
              <a:effectLst/>
              <a:latin typeface="Arial" pitchFamily="34" charset="0"/>
              <a:cs typeface="Arial" pitchFamily="34" charset="0"/>
            </a:endParaRPr>
          </a:p>
        </p:txBody>
      </p:sp>
      <p:pic>
        <p:nvPicPr>
          <p:cNvPr id="1026" name="Picture 2" descr="http://spi1uk.itvnet.lv/upload2/articles/53/535169/images/10-fakti-10.jpg"/>
          <p:cNvPicPr>
            <a:picLocks noChangeAspect="1" noChangeArrowheads="1"/>
          </p:cNvPicPr>
          <p:nvPr/>
        </p:nvPicPr>
        <p:blipFill>
          <a:blip r:embed="rId3" cstate="print"/>
          <a:srcRect/>
          <a:stretch>
            <a:fillRect/>
          </a:stretch>
        </p:blipFill>
        <p:spPr bwMode="auto">
          <a:xfrm>
            <a:off x="357158" y="3929066"/>
            <a:ext cx="3286148" cy="21885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p:spPr>
        <p:txBody>
          <a:bodyPr/>
          <a:lstStyle/>
          <a:p>
            <a:r>
              <a:rPr lang="lv-LV" dirty="0" err="1" smtClean="0">
                <a:solidFill>
                  <a:srgbClr val="7030A0"/>
                </a:solidFill>
              </a:rPr>
              <a:t>Birds</a:t>
            </a:r>
            <a:r>
              <a:rPr lang="lv-LV" dirty="0" smtClean="0">
                <a:solidFill>
                  <a:srgbClr val="7030A0"/>
                </a:solidFill>
              </a:rPr>
              <a:t> </a:t>
            </a:r>
            <a:r>
              <a:rPr lang="lv-LV" dirty="0" err="1" smtClean="0">
                <a:solidFill>
                  <a:srgbClr val="7030A0"/>
                </a:solidFill>
              </a:rPr>
              <a:t>in</a:t>
            </a:r>
            <a:r>
              <a:rPr lang="lv-LV" dirty="0" smtClean="0">
                <a:solidFill>
                  <a:srgbClr val="7030A0"/>
                </a:solidFill>
              </a:rPr>
              <a:t> Sigulda</a:t>
            </a:r>
            <a:endParaRPr lang="lv-LV" dirty="0">
              <a:solidFill>
                <a:srgbClr val="7030A0"/>
              </a:solidFill>
            </a:endParaRPr>
          </a:p>
        </p:txBody>
      </p:sp>
      <p:sp>
        <p:nvSpPr>
          <p:cNvPr id="3" name="Text Placeholder 2"/>
          <p:cNvSpPr>
            <a:spLocks noGrp="1"/>
          </p:cNvSpPr>
          <p:nvPr>
            <p:ph type="body" idx="1"/>
          </p:nvPr>
        </p:nvSpPr>
        <p:spPr>
          <a:xfrm>
            <a:off x="457200" y="1535112"/>
            <a:ext cx="4040188" cy="1108070"/>
          </a:xfrm>
        </p:spPr>
        <p:txBody>
          <a:bodyPr>
            <a:normAutofit fontScale="62500" lnSpcReduction="20000"/>
          </a:bodyPr>
          <a:lstStyle/>
          <a:p>
            <a:r>
              <a:rPr lang="en-US" dirty="0" smtClean="0"/>
              <a:t>Sigulda</a:t>
            </a:r>
            <a:r>
              <a:rPr lang="lv-LV" dirty="0" smtClean="0"/>
              <a:t> is</a:t>
            </a:r>
            <a:r>
              <a:rPr lang="en-US" dirty="0" smtClean="0"/>
              <a:t> home to many different birds. They live in nests and sing in the mornings. Birds eat what they find</a:t>
            </a:r>
            <a:r>
              <a:rPr lang="lv-LV" dirty="0" smtClean="0"/>
              <a:t>: </a:t>
            </a:r>
            <a:r>
              <a:rPr lang="en-US" dirty="0" smtClean="0"/>
              <a:t>worms, earthworms, grains, bread, and some other, or look for some man-made cages</a:t>
            </a:r>
            <a:r>
              <a:rPr lang="lv-LV" dirty="0" smtClean="0"/>
              <a:t>,</a:t>
            </a:r>
            <a:r>
              <a:rPr lang="en-US" dirty="0" smtClean="0"/>
              <a:t> where they are fed.</a:t>
            </a:r>
            <a:endParaRPr lang="lv-LV" dirty="0"/>
          </a:p>
        </p:txBody>
      </p:sp>
      <p:pic>
        <p:nvPicPr>
          <p:cNvPr id="7" name="Content Placeholder 6" descr="putnu buris.jpg"/>
          <p:cNvPicPr>
            <a:picLocks noGrp="1" noChangeAspect="1"/>
          </p:cNvPicPr>
          <p:nvPr>
            <p:ph sz="half" idx="2"/>
          </p:nvPr>
        </p:nvPicPr>
        <p:blipFill>
          <a:blip r:embed="rId2" cstate="print"/>
          <a:stretch>
            <a:fillRect/>
          </a:stretch>
        </p:blipFill>
        <p:spPr>
          <a:xfrm>
            <a:off x="785786" y="2955925"/>
            <a:ext cx="3070252" cy="2857500"/>
          </a:xfrm>
        </p:spPr>
      </p:pic>
      <p:sp>
        <p:nvSpPr>
          <p:cNvPr id="5" name="Text Placeholder 4"/>
          <p:cNvSpPr>
            <a:spLocks noGrp="1"/>
          </p:cNvSpPr>
          <p:nvPr>
            <p:ph type="body" sz="quarter" idx="3"/>
          </p:nvPr>
        </p:nvSpPr>
        <p:spPr>
          <a:xfrm>
            <a:off x="4643438" y="1571612"/>
            <a:ext cx="4041775" cy="1071570"/>
          </a:xfrm>
        </p:spPr>
        <p:txBody>
          <a:bodyPr>
            <a:normAutofit fontScale="62500" lnSpcReduction="20000"/>
          </a:bodyPr>
          <a:lstStyle/>
          <a:p>
            <a:r>
              <a:rPr lang="en-US" dirty="0" smtClean="0"/>
              <a:t>This image shows a woodpecker. This is one of my favorite birds because it is glamorous. Woodpecker</a:t>
            </a:r>
            <a:r>
              <a:rPr lang="lv-LV" dirty="0" smtClean="0"/>
              <a:t> differs</a:t>
            </a:r>
            <a:r>
              <a:rPr lang="en-US" dirty="0" smtClean="0"/>
              <a:t> from other birds in that he mint</a:t>
            </a:r>
            <a:r>
              <a:rPr lang="lv-LV" dirty="0" smtClean="0"/>
              <a:t>s</a:t>
            </a:r>
            <a:r>
              <a:rPr lang="en-US" dirty="0" smtClean="0"/>
              <a:t> holes in trees. It eats </a:t>
            </a:r>
            <a:r>
              <a:rPr lang="lv-LV" dirty="0" smtClean="0"/>
              <a:t>similarly </a:t>
            </a:r>
            <a:r>
              <a:rPr lang="en-US" dirty="0" smtClean="0"/>
              <a:t>as other birds.</a:t>
            </a:r>
            <a:endParaRPr lang="lv-LV" dirty="0"/>
          </a:p>
        </p:txBody>
      </p:sp>
      <p:pic>
        <p:nvPicPr>
          <p:cNvPr id="10" name="Content Placeholder 9" descr="dzenis.jpg"/>
          <p:cNvPicPr>
            <a:picLocks noGrp="1" noChangeAspect="1"/>
          </p:cNvPicPr>
          <p:nvPr>
            <p:ph sz="quarter" idx="4"/>
          </p:nvPr>
        </p:nvPicPr>
        <p:blipFill>
          <a:blip r:embed="rId3" cstate="print"/>
          <a:stretch>
            <a:fillRect/>
          </a:stretch>
        </p:blipFill>
        <p:spPr>
          <a:xfrm>
            <a:off x="5286380" y="2786058"/>
            <a:ext cx="2447351" cy="329045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        </a:t>
            </a:r>
            <a:r>
              <a:rPr lang="lv-LV" dirty="0" err="1" smtClean="0"/>
              <a:t>What</a:t>
            </a:r>
            <a:r>
              <a:rPr lang="lv-LV" dirty="0" smtClean="0"/>
              <a:t> </a:t>
            </a:r>
            <a:r>
              <a:rPr lang="lv-LV" dirty="0" err="1" smtClean="0"/>
              <a:t>can</a:t>
            </a:r>
            <a:r>
              <a:rPr lang="lv-LV" dirty="0" smtClean="0"/>
              <a:t> I do?</a:t>
            </a:r>
            <a:endParaRPr lang="lv-LV" dirty="0"/>
          </a:p>
        </p:txBody>
      </p:sp>
      <p:sp>
        <p:nvSpPr>
          <p:cNvPr id="3" name="Content Placeholder 2"/>
          <p:cNvSpPr>
            <a:spLocks noGrp="1"/>
          </p:cNvSpPr>
          <p:nvPr>
            <p:ph idx="1"/>
          </p:nvPr>
        </p:nvSpPr>
        <p:spPr/>
        <p:txBody>
          <a:bodyPr/>
          <a:lstStyle/>
          <a:p>
            <a:pPr>
              <a:buNone/>
            </a:pPr>
            <a:r>
              <a:rPr lang="lv-LV" dirty="0" smtClean="0"/>
              <a:t> </a:t>
            </a:r>
            <a:endParaRPr lang="lv-LV" dirty="0"/>
          </a:p>
        </p:txBody>
      </p:sp>
      <p:sp>
        <p:nvSpPr>
          <p:cNvPr id="4" name="Text Placeholder 3"/>
          <p:cNvSpPr>
            <a:spLocks noGrp="1"/>
          </p:cNvSpPr>
          <p:nvPr>
            <p:ph type="body" sz="half" idx="2"/>
          </p:nvPr>
        </p:nvSpPr>
        <p:spPr/>
        <p:txBody>
          <a:bodyPr>
            <a:normAutofit lnSpcReduction="10000"/>
          </a:bodyPr>
          <a:lstStyle/>
          <a:p>
            <a:r>
              <a:rPr lang="lv-LV" dirty="0" smtClean="0"/>
              <a:t>1.  I </a:t>
            </a:r>
            <a:r>
              <a:rPr lang="lv-LV" dirty="0" err="1" smtClean="0"/>
              <a:t>can</a:t>
            </a:r>
            <a:r>
              <a:rPr lang="en-US" dirty="0" smtClean="0"/>
              <a:t> sort the waste so </a:t>
            </a:r>
            <a:r>
              <a:rPr lang="lv-LV" dirty="0" smtClean="0"/>
              <a:t>it</a:t>
            </a:r>
            <a:r>
              <a:rPr lang="en-US" dirty="0" smtClean="0"/>
              <a:t> can be recycled and reused. The interesting thing is that </a:t>
            </a:r>
            <a:r>
              <a:rPr lang="lv-LV" dirty="0" smtClean="0"/>
              <a:t>you</a:t>
            </a:r>
            <a:r>
              <a:rPr lang="en-US" dirty="0" smtClean="0"/>
              <a:t> can </a:t>
            </a:r>
            <a:r>
              <a:rPr lang="lv-LV" dirty="0" smtClean="0"/>
              <a:t>recycle </a:t>
            </a:r>
            <a:r>
              <a:rPr lang="en-US" dirty="0" smtClean="0"/>
              <a:t>around 84% of home waste.</a:t>
            </a:r>
            <a:endParaRPr lang="lv-LV" dirty="0" smtClean="0"/>
          </a:p>
          <a:p>
            <a:endParaRPr lang="lv-LV" dirty="0" smtClean="0"/>
          </a:p>
          <a:p>
            <a:r>
              <a:rPr lang="lv-LV" dirty="0" smtClean="0"/>
              <a:t>2. Also</a:t>
            </a:r>
            <a:r>
              <a:rPr lang="en-US" dirty="0" smtClean="0"/>
              <a:t> I can participate in the joint work and the collection of waste to the surrounding Earth</a:t>
            </a:r>
            <a:r>
              <a:rPr lang="lv-LV" dirty="0" smtClean="0"/>
              <a:t>, so it</a:t>
            </a:r>
            <a:r>
              <a:rPr lang="en-US" dirty="0" smtClean="0"/>
              <a:t> would be cleaner.</a:t>
            </a:r>
            <a:endParaRPr lang="lv-LV" dirty="0" smtClean="0"/>
          </a:p>
          <a:p>
            <a:endParaRPr lang="lv-LV" dirty="0" smtClean="0"/>
          </a:p>
          <a:p>
            <a:r>
              <a:rPr lang="lv-LV" dirty="0" smtClean="0"/>
              <a:t>3.</a:t>
            </a:r>
            <a:r>
              <a:rPr lang="en-US" dirty="0" smtClean="0"/>
              <a:t> It is good to install bird feeding areas</a:t>
            </a:r>
            <a:r>
              <a:rPr lang="lv-LV" dirty="0" smtClean="0"/>
              <a:t> at home,</a:t>
            </a:r>
            <a:r>
              <a:rPr lang="en-US" dirty="0" smtClean="0"/>
              <a:t> so that they would not be hungry</a:t>
            </a:r>
            <a:r>
              <a:rPr lang="lv-LV" dirty="0" smtClean="0"/>
              <a:t>.</a:t>
            </a:r>
            <a:r>
              <a:rPr lang="en-US" dirty="0" smtClean="0"/>
              <a:t> </a:t>
            </a:r>
            <a:r>
              <a:rPr lang="lv-LV" dirty="0" smtClean="0"/>
              <a:t>However,</a:t>
            </a:r>
            <a:r>
              <a:rPr lang="en-US" dirty="0" smtClean="0"/>
              <a:t> it must be</a:t>
            </a:r>
            <a:r>
              <a:rPr lang="lv-LV" dirty="0" smtClean="0"/>
              <a:t> done</a:t>
            </a:r>
            <a:r>
              <a:rPr lang="en-US" dirty="0" smtClean="0"/>
              <a:t> careful</a:t>
            </a:r>
            <a:r>
              <a:rPr lang="lv-LV" dirty="0" smtClean="0"/>
              <a:t>ly,</a:t>
            </a:r>
            <a:r>
              <a:rPr lang="en-US" dirty="0" smtClean="0"/>
              <a:t> because if you start to feed the birds</a:t>
            </a:r>
            <a:r>
              <a:rPr lang="lv-LV" dirty="0" smtClean="0"/>
              <a:t>, </a:t>
            </a:r>
            <a:r>
              <a:rPr lang="en-US" dirty="0" smtClean="0"/>
              <a:t>they will continue to be </a:t>
            </a:r>
            <a:r>
              <a:rPr lang="en-US" dirty="0" err="1" smtClean="0"/>
              <a:t>fe</a:t>
            </a:r>
            <a:r>
              <a:rPr lang="lv-LV" dirty="0" smtClean="0"/>
              <a:t>e</a:t>
            </a:r>
            <a:r>
              <a:rPr lang="en-US" dirty="0" smtClean="0"/>
              <a:t>d</a:t>
            </a:r>
            <a:r>
              <a:rPr lang="lv-LV" dirty="0" smtClean="0"/>
              <a:t>,</a:t>
            </a:r>
            <a:r>
              <a:rPr lang="en-US" dirty="0" smtClean="0"/>
              <a:t> because they will be accustomed to </a:t>
            </a:r>
            <a:r>
              <a:rPr lang="lv-LV" dirty="0" smtClean="0"/>
              <a:t>what</a:t>
            </a:r>
            <a:r>
              <a:rPr lang="en-US" dirty="0" smtClean="0"/>
              <a:t> keeps them nourished and </a:t>
            </a:r>
            <a:r>
              <a:rPr lang="en-US" dirty="0" err="1" smtClean="0"/>
              <a:t>ke</a:t>
            </a:r>
            <a:r>
              <a:rPr lang="lv-LV" dirty="0" smtClean="0"/>
              <a:t>ep</a:t>
            </a:r>
            <a:r>
              <a:rPr lang="en-US" dirty="0" smtClean="0"/>
              <a:t> coming.</a:t>
            </a:r>
            <a:endParaRPr lang="lv-LV" dirty="0" smtClean="0"/>
          </a:p>
          <a:p>
            <a:endParaRPr lang="lv-LV" dirty="0" smtClean="0"/>
          </a:p>
          <a:p>
            <a:r>
              <a:rPr lang="lv-LV" dirty="0" smtClean="0"/>
              <a:t>4. </a:t>
            </a:r>
            <a:r>
              <a:rPr lang="en-US" dirty="0" smtClean="0"/>
              <a:t>I can </a:t>
            </a:r>
            <a:r>
              <a:rPr lang="lv-LV" dirty="0" smtClean="0"/>
              <a:t>motivate</a:t>
            </a:r>
            <a:r>
              <a:rPr lang="en-US" dirty="0" smtClean="0"/>
              <a:t> other</a:t>
            </a:r>
            <a:r>
              <a:rPr lang="lv-LV" dirty="0" smtClean="0"/>
              <a:t>s</a:t>
            </a:r>
            <a:r>
              <a:rPr lang="en-US" dirty="0" smtClean="0"/>
              <a:t> to separate waste.</a:t>
            </a:r>
            <a:endParaRPr lang="lv-LV" dirty="0"/>
          </a:p>
        </p:txBody>
      </p:sp>
      <p:pic>
        <p:nvPicPr>
          <p:cNvPr id="1026" name="Picture 2" descr="http://www.coolamon.nsw.gov.au/f.ashx?v=434516"/>
          <p:cNvPicPr>
            <a:picLocks noChangeAspect="1" noChangeArrowheads="1"/>
          </p:cNvPicPr>
          <p:nvPr/>
        </p:nvPicPr>
        <p:blipFill>
          <a:blip r:embed="rId2" cstate="print"/>
          <a:srcRect/>
          <a:stretch>
            <a:fillRect/>
          </a:stretch>
        </p:blipFill>
        <p:spPr bwMode="auto">
          <a:xfrm>
            <a:off x="3643306" y="857232"/>
            <a:ext cx="1780151" cy="1785950"/>
          </a:xfrm>
          <a:prstGeom prst="rect">
            <a:avLst/>
          </a:prstGeom>
          <a:noFill/>
        </p:spPr>
      </p:pic>
      <p:pic>
        <p:nvPicPr>
          <p:cNvPr id="1028" name="Picture 4" descr="http://venturesafrica.com/wp-content/uploads/2015/02/E-Waste-Dump-site.jpg"/>
          <p:cNvPicPr>
            <a:picLocks noChangeAspect="1" noChangeArrowheads="1"/>
          </p:cNvPicPr>
          <p:nvPr/>
        </p:nvPicPr>
        <p:blipFill>
          <a:blip r:embed="rId3" cstate="print"/>
          <a:srcRect/>
          <a:stretch>
            <a:fillRect/>
          </a:stretch>
        </p:blipFill>
        <p:spPr bwMode="auto">
          <a:xfrm>
            <a:off x="6072198" y="2285992"/>
            <a:ext cx="2571768" cy="1706444"/>
          </a:xfrm>
          <a:prstGeom prst="rect">
            <a:avLst/>
          </a:prstGeom>
          <a:noFill/>
        </p:spPr>
      </p:pic>
      <p:pic>
        <p:nvPicPr>
          <p:cNvPr id="1030" name="Picture 6" descr="http://www.kilupe.lv/images/Miskastes/770m.JPG"/>
          <p:cNvPicPr>
            <a:picLocks noChangeAspect="1" noChangeArrowheads="1"/>
          </p:cNvPicPr>
          <p:nvPr/>
        </p:nvPicPr>
        <p:blipFill>
          <a:blip r:embed="rId4" cstate="print"/>
          <a:srcRect/>
          <a:stretch>
            <a:fillRect/>
          </a:stretch>
        </p:blipFill>
        <p:spPr bwMode="auto">
          <a:xfrm>
            <a:off x="3714744" y="4572008"/>
            <a:ext cx="4267200" cy="158115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535</Words>
  <Application>Microsoft Office PowerPoint</Application>
  <PresentationFormat>On-screen Show (4:3)</PresentationFormat>
  <Paragraphs>29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Nature in Sigulda</vt:lpstr>
      <vt:lpstr>        Trees in Sigulda</vt:lpstr>
      <vt:lpstr>Gauja National Park Sigulda stands out from other Latvian cities for it’s beauty and the fact that it is located in the Gauja National Park. It is the largest national park in Latvia, through it flows the river Gauja. Gauja National Park is full of forests and beautiful scenery.</vt:lpstr>
      <vt:lpstr>Flowers in  Sigulda</vt:lpstr>
      <vt:lpstr>      Animals in Sigulda</vt:lpstr>
      <vt:lpstr>Birds in Sigulda</vt:lpstr>
      <vt:lpstr>        What can I do?</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in Sigulda</dc:title>
  <dc:creator>xxx</dc:creator>
  <cp:lastModifiedBy>xxx</cp:lastModifiedBy>
  <cp:revision>39</cp:revision>
  <dcterms:created xsi:type="dcterms:W3CDTF">2015-11-28T15:45:17Z</dcterms:created>
  <dcterms:modified xsi:type="dcterms:W3CDTF">2015-12-02T19:26:02Z</dcterms:modified>
</cp:coreProperties>
</file>