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62" r:id="rId7"/>
    <p:sldId id="265"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29" autoAdjust="0"/>
  </p:normalViewPr>
  <p:slideViewPr>
    <p:cSldViewPr>
      <p:cViewPr varScale="1">
        <p:scale>
          <a:sx n="71" d="100"/>
          <a:sy n="71" d="100"/>
        </p:scale>
        <p:origin x="-134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24513-91D1-4CEE-AEA9-087257BD463F}"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24513-91D1-4CEE-AEA9-087257BD463F}"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24513-91D1-4CEE-AEA9-087257BD463F}"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24513-91D1-4CEE-AEA9-087257BD463F}"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A002-AEA6-46BF-8528-018656999E8F}" type="datetimeFigureOut">
              <a:rPr lang="en-US" smtClean="0"/>
              <a:pPr/>
              <a:t>12/26/2015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24513-91D1-4CEE-AEA9-087257BD4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6FAA002-AEA6-46BF-8528-018656999E8F}" type="datetimeFigureOut">
              <a:rPr lang="en-US" smtClean="0"/>
              <a:pPr/>
              <a:t>12/26/2015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0624513-91D1-4CEE-AEA9-087257BD463F}"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68960"/>
            <a:ext cx="9144000" cy="1524000"/>
          </a:xfrm>
        </p:spPr>
        <p:txBody>
          <a:bodyPr/>
          <a:lstStyle/>
          <a:p>
            <a:pPr algn="ctr"/>
            <a:r>
              <a:rPr lang="en-US" sz="4800" smtClean="0"/>
              <a:t>ENVIRONMENTAL PROBLEMS IN THE WORLD</a:t>
            </a:r>
            <a:endParaRPr lang="en-US" sz="4800" b="1" i="1" dirty="0"/>
          </a:p>
        </p:txBody>
      </p:sp>
      <p:sp>
        <p:nvSpPr>
          <p:cNvPr id="3" name="Subtitle 2"/>
          <p:cNvSpPr>
            <a:spLocks noGrp="1"/>
          </p:cNvSpPr>
          <p:nvPr>
            <p:ph type="subTitle" idx="1"/>
          </p:nvPr>
        </p:nvSpPr>
        <p:spPr/>
        <p:txBody>
          <a:bodyPr>
            <a:normAutofit lnSpcReduction="10000"/>
          </a:bodyPr>
          <a:lstStyle/>
          <a:p>
            <a:endParaRPr lang="sr-Cyrl-RS" dirty="0" smtClean="0"/>
          </a:p>
          <a:p>
            <a:r>
              <a:rPr lang="en-US" dirty="0" err="1" smtClean="0"/>
              <a:t>Autor</a:t>
            </a:r>
            <a:r>
              <a:rPr lang="sr-Cyrl-RS" dirty="0" smtClean="0"/>
              <a:t>:</a:t>
            </a:r>
            <a:r>
              <a:rPr lang="en-US" dirty="0" smtClean="0"/>
              <a:t> Jo</a:t>
            </a:r>
            <a:r>
              <a:rPr lang="sr-Latn-RS" dirty="0" smtClean="0"/>
              <a:t>v</a:t>
            </a:r>
            <a:r>
              <a:rPr lang="en-US" dirty="0" smtClean="0"/>
              <a:t>an </a:t>
            </a:r>
            <a:r>
              <a:rPr lang="en-US" dirty="0" err="1" smtClean="0"/>
              <a:t>Vucetic</a:t>
            </a:r>
            <a:endParaRPr lang="en-US" dirty="0"/>
          </a:p>
        </p:txBody>
      </p:sp>
      <p:pic>
        <p:nvPicPr>
          <p:cNvPr id="5" name="Track  1.mp3">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stretch>
            <a:fillRect/>
          </a:stretch>
        </p:blipFill>
        <p:spPr>
          <a:xfrm>
            <a:off x="-2771" y="-27384"/>
            <a:ext cx="609600" cy="609600"/>
          </a:xfrm>
          <a:prstGeom prst="rect">
            <a:avLst/>
          </a:prstGeom>
        </p:spPr>
      </p:pic>
    </p:spTree>
    <p:extLst>
      <p:ext uri="{BB962C8B-B14F-4D97-AF65-F5344CB8AC3E}">
        <p14:creationId xmlns="" xmlns:p14="http://schemas.microsoft.com/office/powerpoint/2010/main" val="2839675399"/>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6784848" cy="1600200"/>
          </a:xfrm>
        </p:spPr>
        <p:txBody>
          <a:bodyPr/>
          <a:lstStyle/>
          <a:p>
            <a:r>
              <a:rPr lang="sr-Cyrl-RS" b="1" i="1" dirty="0" smtClean="0"/>
              <a:t>         </a:t>
            </a:r>
            <a:r>
              <a:rPr lang="sr-Latn-RS" b="1" i="1" dirty="0" smtClean="0"/>
              <a:t>kina i japan</a:t>
            </a:r>
            <a:endParaRPr lang="en-US" b="1" i="1" dirty="0"/>
          </a:p>
        </p:txBody>
      </p:sp>
      <p:sp>
        <p:nvSpPr>
          <p:cNvPr id="4" name="Text Placeholder 3"/>
          <p:cNvSpPr>
            <a:spLocks noGrp="1"/>
          </p:cNvSpPr>
          <p:nvPr>
            <p:ph type="body" sz="half" idx="2"/>
          </p:nvPr>
        </p:nvSpPr>
        <p:spPr>
          <a:xfrm>
            <a:off x="0" y="2348880"/>
            <a:ext cx="9144000" cy="4509120"/>
          </a:xfrm>
        </p:spPr>
        <p:txBody>
          <a:bodyPr/>
          <a:lstStyle/>
          <a:p>
            <a:pPr algn="just"/>
            <a:r>
              <a:rPr lang="en-US" dirty="0" smtClean="0"/>
              <a:t>POISON OF ASIA: Beijing smog reached Japan</a:t>
            </a:r>
            <a:r>
              <a:rPr lang="en-US" dirty="0" smtClean="0"/>
              <a:t>!</a:t>
            </a:r>
          </a:p>
          <a:p>
            <a:pPr algn="just"/>
            <a:r>
              <a:rPr lang="en-US" dirty="0" smtClean="0"/>
              <a:t/>
            </a:r>
            <a:br>
              <a:rPr lang="en-US" dirty="0" smtClean="0"/>
            </a:br>
            <a:r>
              <a:rPr lang="en-US" dirty="0" smtClean="0"/>
              <a:t>Choking smog that covered parts of China now coming to Japan prompting warnings of health risks for the young and the sick. Pictures of Beijing and other Chinese cities that are choking in dense </a:t>
            </a:r>
            <a:r>
              <a:rPr lang="en-US" dirty="0" err="1" smtClean="0"/>
              <a:t>smogu.Nučnici</a:t>
            </a:r>
            <a:r>
              <a:rPr lang="en-US" dirty="0" smtClean="0"/>
              <a:t> say the smog dangerous than tobacco smoke and it causes lung cancer and heart attacks. The most polluted city smog in China's Harbin.</a:t>
            </a:r>
            <a:endParaRPr lang="sr-Latn-RS" i="1"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708" y="4509120"/>
            <a:ext cx="2847975"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16249" y="5013176"/>
            <a:ext cx="2011659" cy="1240523"/>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174113">
            <a:off x="6274776" y="742078"/>
            <a:ext cx="2350521" cy="13319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3528" y="836712"/>
            <a:ext cx="1752485" cy="99307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923928" y="4653136"/>
            <a:ext cx="1860785" cy="12405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81888040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5626" b="15626"/>
          <a:stretch>
            <a:fillRect/>
          </a:stretch>
        </p:blipFill>
        <p:spPr>
          <a:xfrm>
            <a:off x="683569" y="908720"/>
            <a:ext cx="3564396" cy="1368152"/>
          </a:xfr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0072" y="764704"/>
            <a:ext cx="2515716" cy="1509430"/>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5576" y="3544073"/>
            <a:ext cx="3240360" cy="1836204"/>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66068" y="3572847"/>
            <a:ext cx="2619375" cy="1743075"/>
          </a:xfrm>
          <a:prstGeom prst="rect">
            <a:avLst/>
          </a:prstGeom>
        </p:spPr>
      </p:pic>
    </p:spTree>
    <p:extLst>
      <p:ext uri="{BB962C8B-B14F-4D97-AF65-F5344CB8AC3E}">
        <p14:creationId xmlns="" xmlns:p14="http://schemas.microsoft.com/office/powerpoint/2010/main" val="4098373725"/>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1.11111E-6 -4.44444E-6 L 0.00087 -0.44838 L 0.44548 -0.4544 L 0.46996 -0.00602 " pathEditMode="relative" ptsTypes="AAAA">
                                      <p:cBhvr>
                                        <p:cTn id="29" dur="2000" fill="hold"/>
                                        <p:tgtEl>
                                          <p:spTgt spid="10"/>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87424"/>
            <a:ext cx="6784848" cy="1600200"/>
          </a:xfrm>
        </p:spPr>
        <p:txBody>
          <a:bodyPr/>
          <a:lstStyle/>
          <a:p>
            <a:r>
              <a:rPr lang="sr-Latn-RS" b="1" i="1" dirty="0" smtClean="0"/>
              <a:t>                   </a:t>
            </a:r>
            <a:r>
              <a:rPr lang="en-US" b="1" i="1" dirty="0" smtClean="0"/>
              <a:t>AMAZON</a:t>
            </a:r>
            <a:endParaRPr lang="en-US" b="1" i="1" dirty="0"/>
          </a:p>
        </p:txBody>
      </p:sp>
      <p:sp>
        <p:nvSpPr>
          <p:cNvPr id="4" name="Text Placeholder 3"/>
          <p:cNvSpPr>
            <a:spLocks noGrp="1"/>
          </p:cNvSpPr>
          <p:nvPr>
            <p:ph type="body" sz="half" idx="2"/>
          </p:nvPr>
        </p:nvSpPr>
        <p:spPr>
          <a:xfrm>
            <a:off x="-33705" y="1412776"/>
            <a:ext cx="9144000" cy="4680520"/>
          </a:xfrm>
        </p:spPr>
        <p:txBody>
          <a:bodyPr>
            <a:normAutofit/>
          </a:bodyPr>
          <a:lstStyle/>
          <a:p>
            <a:pPr algn="just"/>
            <a:r>
              <a:rPr lang="en-US" sz="2000" dirty="0" smtClean="0"/>
              <a:t>Forest clearing. Almost all parts of the world are subject to the global problems of today. </a:t>
            </a:r>
            <a:endParaRPr lang="en-US" sz="2000" dirty="0" smtClean="0"/>
          </a:p>
          <a:p>
            <a:pPr algn="just"/>
            <a:r>
              <a:rPr lang="en-US" sz="2000" dirty="0" smtClean="0"/>
              <a:t>Among </a:t>
            </a:r>
            <a:r>
              <a:rPr lang="en-US" sz="2000" dirty="0" smtClean="0"/>
              <a:t>them was, and the Amazon Basin; the largest forest expanse of the world. At about 5.5 million square kilometers are so far untouched flora that produce about 40% of terrestrial oxygen</a:t>
            </a:r>
            <a:r>
              <a:rPr lang="en-US" sz="2000" dirty="0" smtClean="0"/>
              <a:t>.</a:t>
            </a:r>
          </a:p>
          <a:p>
            <a:pPr algn="just"/>
            <a:r>
              <a:rPr lang="en-US" sz="2000" dirty="0" smtClean="0"/>
              <a:t>Located </a:t>
            </a:r>
            <a:r>
              <a:rPr lang="en-US" sz="2000" dirty="0" smtClean="0"/>
              <a:t>in possession of nine states, are daily confronted with persistent noise reduction instead of which sprout fertile fields and settlements.</a:t>
            </a:r>
            <a:br>
              <a:rPr lang="en-US" sz="2000" dirty="0" smtClean="0"/>
            </a:br>
            <a:r>
              <a:rPr lang="en-US" sz="2000" dirty="0" smtClean="0"/>
              <a:t>Indians and animals is becoming less and poachers and woodcutters more</a:t>
            </a:r>
            <a:r>
              <a:rPr lang="en-US" sz="2000" dirty="0" smtClean="0"/>
              <a:t>.</a:t>
            </a:r>
          </a:p>
          <a:p>
            <a:pPr algn="just"/>
            <a:endParaRPr lang="sr-Latn-RS" sz="2000" dirty="0" smtClean="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72200" y="4787627"/>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8877" y="4822585"/>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20226" y="4797152"/>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84635505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fmla="#ppt_w*sin(2.5*pi*$)">
                                          <p:val>
                                            <p:fltVal val="0"/>
                                          </p:val>
                                        </p:tav>
                                        <p:tav tm="100000">
                                          <p:val>
                                            <p:fltVal val="1"/>
                                          </p:val>
                                        </p:tav>
                                      </p:tavLst>
                                    </p:anim>
                                    <p:anim calcmode="lin" valueType="num">
                                      <p:cBhvr>
                                        <p:cTn id="13"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anim calcmode="lin" valueType="num">
                                      <p:cBhvr>
                                        <p:cTn id="27" dur="400" fill="hold"/>
                                        <p:tgtEl>
                                          <p:spTgt spid="5"/>
                                        </p:tgtEl>
                                        <p:attrNameLst>
                                          <p:attrName>ppt_x</p:attrName>
                                        </p:attrNameLst>
                                      </p:cBhvr>
                                      <p:tavLst>
                                        <p:tav tm="0">
                                          <p:val>
                                            <p:strVal val="#ppt_x"/>
                                          </p:val>
                                        </p:tav>
                                        <p:tav tm="100000">
                                          <p:val>
                                            <p:strVal val="#ppt_x"/>
                                          </p:val>
                                        </p:tav>
                                      </p:tavLst>
                                    </p:anim>
                                    <p:anim calcmode="lin" valueType="num">
                                      <p:cBhvr>
                                        <p:cTn id="28" dur="400" fill="hold"/>
                                        <p:tgtEl>
                                          <p:spTgt spid="5"/>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784848" cy="1224524"/>
          </a:xfrm>
        </p:spPr>
        <p:txBody>
          <a:bodyPr/>
          <a:lstStyle/>
          <a:p>
            <a:r>
              <a:rPr lang="sr-Latn-RS" b="1" i="1" dirty="0" smtClean="0"/>
              <a:t>                  </a:t>
            </a:r>
            <a:r>
              <a:rPr lang="sr-Latn-RS" b="1" i="1" dirty="0" smtClean="0"/>
              <a:t>Antar</a:t>
            </a:r>
            <a:r>
              <a:rPr lang="en-US" b="1" i="1" dirty="0" smtClean="0"/>
              <a:t>c</a:t>
            </a:r>
            <a:r>
              <a:rPr lang="sr-Latn-RS" b="1" i="1" dirty="0" smtClean="0"/>
              <a:t>ti</a:t>
            </a:r>
            <a:r>
              <a:rPr lang="en-US" b="1" i="1" dirty="0" smtClean="0"/>
              <a:t>c</a:t>
            </a:r>
            <a:endParaRPr lang="en-US" b="1" i="1" dirty="0"/>
          </a:p>
        </p:txBody>
      </p:sp>
      <p:sp>
        <p:nvSpPr>
          <p:cNvPr id="4" name="Text Placeholder 3"/>
          <p:cNvSpPr>
            <a:spLocks noGrp="1"/>
          </p:cNvSpPr>
          <p:nvPr>
            <p:ph type="body" sz="half" idx="2"/>
          </p:nvPr>
        </p:nvSpPr>
        <p:spPr>
          <a:xfrm>
            <a:off x="0" y="1484784"/>
            <a:ext cx="9144000" cy="5256584"/>
          </a:xfrm>
        </p:spPr>
        <p:txBody>
          <a:bodyPr>
            <a:noAutofit/>
          </a:bodyPr>
          <a:lstStyle/>
          <a:p>
            <a:r>
              <a:rPr lang="en-US" dirty="0" smtClean="0"/>
              <a:t>The level of the world's oceans will rise by 10 to 20 meters if it melted all the ice on the planet, and this process is inevitable even if global warming does not exceed the limit of two degrees Celsius by the Intergovernmental Group of Experts on Climate Change (IPC) has labeled "stable".</a:t>
            </a:r>
            <a:br>
              <a:rPr lang="en-US" dirty="0" smtClean="0"/>
            </a:br>
            <a:r>
              <a:rPr lang="en-US" dirty="0" smtClean="0"/>
              <a:t/>
            </a:r>
            <a:br>
              <a:rPr lang="en-US" dirty="0" smtClean="0"/>
            </a:br>
            <a:r>
              <a:rPr lang="en-US" dirty="0" smtClean="0"/>
              <a:t>The natural state of the planet with such an amount of carbon dioxide in the atmosphere is such temperatures means about 20 meters higher than the level of the World ocean current, "said Richard Lane of the National Science Fund of the United States of America</a:t>
            </a:r>
            <a:br>
              <a:rPr lang="en-US" dirty="0" smtClean="0"/>
            </a:br>
            <a:r>
              <a:rPr lang="en-US" dirty="0" smtClean="0"/>
              <a:t/>
            </a:r>
            <a:br>
              <a:rPr lang="en-US" dirty="0" smtClean="0"/>
            </a:br>
            <a:r>
              <a:rPr lang="en-US" dirty="0" smtClean="0"/>
              <a:t>When the water, which is now 'stored' in the ice on the territory of Greenland and Antarctica sank in the ocean, the world will look completely different. More than 70 percent of the population will be forced to emigrate or be submerged.</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6296" y="4553744"/>
            <a:ext cx="1553052" cy="2304256"/>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90140" y="4620022"/>
            <a:ext cx="2105025" cy="2171700"/>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4869160"/>
            <a:ext cx="2619375" cy="1743075"/>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81453" y="108038"/>
            <a:ext cx="2971800" cy="1533525"/>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3536" y="0"/>
            <a:ext cx="2809875" cy="1628775"/>
          </a:xfrm>
          <a:prstGeom prst="rect">
            <a:avLst/>
          </a:prstGeom>
          <a:ln>
            <a:noFill/>
          </a:ln>
          <a:effectLst>
            <a:softEdge rad="112500"/>
          </a:effectLst>
        </p:spPr>
      </p:pic>
    </p:spTree>
    <p:extLst>
      <p:ext uri="{BB962C8B-B14F-4D97-AF65-F5344CB8AC3E}">
        <p14:creationId xmlns="" xmlns:p14="http://schemas.microsoft.com/office/powerpoint/2010/main" val="167994868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
                                        </p:tgtEl>
                                      </p:cBhvr>
                                    </p:animEffect>
                                    <p:animScale>
                                      <p:cBhvr>
                                        <p:cTn id="5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6784848" cy="1051520"/>
          </a:xfrm>
        </p:spPr>
        <p:txBody>
          <a:bodyPr/>
          <a:lstStyle/>
          <a:p>
            <a:r>
              <a:rPr lang="sr-Latn-RS" dirty="0" smtClean="0"/>
              <a:t>                     Srbija</a:t>
            </a:r>
            <a:endParaRPr lang="en-US" dirty="0"/>
          </a:p>
        </p:txBody>
      </p:sp>
      <p:sp>
        <p:nvSpPr>
          <p:cNvPr id="4" name="Text Placeholder 3"/>
          <p:cNvSpPr>
            <a:spLocks noGrp="1"/>
          </p:cNvSpPr>
          <p:nvPr>
            <p:ph type="body" sz="half" idx="2"/>
          </p:nvPr>
        </p:nvSpPr>
        <p:spPr>
          <a:xfrm>
            <a:off x="0" y="1556792"/>
            <a:ext cx="9144000" cy="5301207"/>
          </a:xfrm>
        </p:spPr>
        <p:txBody>
          <a:bodyPr/>
          <a:lstStyle/>
          <a:p>
            <a:r>
              <a:rPr lang="en-US" b="1" u="sng" dirty="0" smtClean="0"/>
              <a:t>Water pollution </a:t>
            </a:r>
            <a:r>
              <a:rPr lang="en-US" dirty="0" smtClean="0"/>
              <a:t>in Serbia is the biggest environmental problem. Water protection is the biggest challenge, because only 10 percent of wastewater in Serbia is processed while the rest goes directly to the river. Only the 2.6 billion people on Earth at this moment has minimal sanitary conditions relating to the water supply, while about half of the population in developing countries suffer from diseases caused by defective water to drink. In addition to the drinking water to people necessary for food preparation, maintenance, as well as for a number of processes in industry and agriculture. The world consumption of water, agriculture has a share of 90%, while industry and households by 5%. Groundwater pollution occurs because of agricultural activities, which involve the use of chemical fertilizers.</a:t>
            </a:r>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6324" y="116632"/>
            <a:ext cx="2094495" cy="159181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80367" y="22523"/>
            <a:ext cx="2586378" cy="1606277"/>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7016" y="4293096"/>
            <a:ext cx="2486025"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99991" y="4293096"/>
            <a:ext cx="3095941" cy="1749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424228938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down)">
                                      <p:cBhvr>
                                        <p:cTn id="47" dur="580">
                                          <p:stCondLst>
                                            <p:cond delay="0"/>
                                          </p:stCondLst>
                                        </p:cTn>
                                        <p:tgtEl>
                                          <p:spTgt spid="4">
                                            <p:txEl>
                                              <p:pRg st="0" end="0"/>
                                            </p:txEl>
                                          </p:spTgt>
                                        </p:tgtEl>
                                      </p:cBhvr>
                                    </p:animEffect>
                                    <p:anim calcmode="lin" valueType="num">
                                      <p:cBhvr>
                                        <p:cTn id="4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xEl>
                                              <p:pRg st="0" end="0"/>
                                            </p:txEl>
                                          </p:spTgt>
                                        </p:tgtEl>
                                      </p:cBhvr>
                                      <p:to x="100000" y="60000"/>
                                    </p:animScale>
                                    <p:animScale>
                                      <p:cBhvr>
                                        <p:cTn id="54" dur="166" decel="50000">
                                          <p:stCondLst>
                                            <p:cond delay="676"/>
                                          </p:stCondLst>
                                        </p:cTn>
                                        <p:tgtEl>
                                          <p:spTgt spid="4">
                                            <p:txEl>
                                              <p:pRg st="0" end="0"/>
                                            </p:txEl>
                                          </p:spTgt>
                                        </p:tgtEl>
                                      </p:cBhvr>
                                      <p:to x="100000" y="100000"/>
                                    </p:animScale>
                                    <p:animScale>
                                      <p:cBhvr>
                                        <p:cTn id="55" dur="26">
                                          <p:stCondLst>
                                            <p:cond delay="1312"/>
                                          </p:stCondLst>
                                        </p:cTn>
                                        <p:tgtEl>
                                          <p:spTgt spid="4">
                                            <p:txEl>
                                              <p:pRg st="0" end="0"/>
                                            </p:txEl>
                                          </p:spTgt>
                                        </p:tgtEl>
                                      </p:cBhvr>
                                      <p:to x="100000" y="80000"/>
                                    </p:animScale>
                                    <p:animScale>
                                      <p:cBhvr>
                                        <p:cTn id="56" dur="166" decel="50000">
                                          <p:stCondLst>
                                            <p:cond delay="1338"/>
                                          </p:stCondLst>
                                        </p:cTn>
                                        <p:tgtEl>
                                          <p:spTgt spid="4">
                                            <p:txEl>
                                              <p:pRg st="0" end="0"/>
                                            </p:txEl>
                                          </p:spTgt>
                                        </p:tgtEl>
                                      </p:cBhvr>
                                      <p:to x="100000" y="100000"/>
                                    </p:animScale>
                                    <p:animScale>
                                      <p:cBhvr>
                                        <p:cTn id="57" dur="26">
                                          <p:stCondLst>
                                            <p:cond delay="1642"/>
                                          </p:stCondLst>
                                        </p:cTn>
                                        <p:tgtEl>
                                          <p:spTgt spid="4">
                                            <p:txEl>
                                              <p:pRg st="0" end="0"/>
                                            </p:txEl>
                                          </p:spTgt>
                                        </p:tgtEl>
                                      </p:cBhvr>
                                      <p:to x="100000" y="90000"/>
                                    </p:animScale>
                                    <p:animScale>
                                      <p:cBhvr>
                                        <p:cTn id="58" dur="166" decel="50000">
                                          <p:stCondLst>
                                            <p:cond delay="1668"/>
                                          </p:stCondLst>
                                        </p:cTn>
                                        <p:tgtEl>
                                          <p:spTgt spid="4">
                                            <p:txEl>
                                              <p:pRg st="0" end="0"/>
                                            </p:txEl>
                                          </p:spTgt>
                                        </p:tgtEl>
                                      </p:cBhvr>
                                      <p:to x="100000" y="100000"/>
                                    </p:animScale>
                                    <p:animScale>
                                      <p:cBhvr>
                                        <p:cTn id="59" dur="26">
                                          <p:stCondLst>
                                            <p:cond delay="1808"/>
                                          </p:stCondLst>
                                        </p:cTn>
                                        <p:tgtEl>
                                          <p:spTgt spid="4">
                                            <p:txEl>
                                              <p:pRg st="0" end="0"/>
                                            </p:txEl>
                                          </p:spTgt>
                                        </p:tgtEl>
                                      </p:cBhvr>
                                      <p:to x="100000" y="95000"/>
                                    </p:animScale>
                                    <p:animScale>
                                      <p:cBhvr>
                                        <p:cTn id="6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00808"/>
            <a:ext cx="6784848" cy="1600200"/>
          </a:xfrm>
        </p:spPr>
        <p:txBody>
          <a:bodyPr>
            <a:normAutofit fontScale="90000"/>
          </a:bodyPr>
          <a:lstStyle/>
          <a:p>
            <a:r>
              <a:rPr lang="sr-Latn-RS" dirty="0" smtClean="0"/>
              <a:t>        </a:t>
            </a:r>
            <a:r>
              <a:rPr lang="en-US" dirty="0" smtClean="0"/>
              <a:t>Thanks for watching</a:t>
            </a:r>
            <a:endParaRPr lang="en-US" dirty="0"/>
          </a:p>
        </p:txBody>
      </p:sp>
    </p:spTree>
    <p:extLst>
      <p:ext uri="{BB962C8B-B14F-4D97-AF65-F5344CB8AC3E}">
        <p14:creationId xmlns="" xmlns:p14="http://schemas.microsoft.com/office/powerpoint/2010/main" val="1471773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614" y="506582"/>
            <a:ext cx="8754505" cy="2031325"/>
          </a:xfrm>
          <a:prstGeom prst="rect">
            <a:avLst/>
          </a:prstGeom>
        </p:spPr>
        <p:txBody>
          <a:bodyPr wrap="square">
            <a:spAutoFit/>
          </a:bodyPr>
          <a:lstStyle/>
          <a:p>
            <a:r>
              <a:rPr lang="vi-VN" b="1" dirty="0"/>
              <a:t>Zagađennje i nedostatak vode </a:t>
            </a:r>
          </a:p>
          <a:p>
            <a:r>
              <a:rPr lang="vi-VN" dirty="0"/>
              <a:t>Zbog dugogodišnjeg nem</a:t>
            </a:r>
            <a:r>
              <a:rPr lang="sr-Cyrl-RS" dirty="0"/>
              <a:t>а</a:t>
            </a:r>
            <a:r>
              <a:rPr lang="vi-VN" dirty="0"/>
              <a:t>r</a:t>
            </a:r>
            <a:r>
              <a:rPr lang="sr-Cyrl-RS" dirty="0"/>
              <a:t>а </a:t>
            </a:r>
            <a:r>
              <a:rPr lang="vi-VN" dirty="0"/>
              <a:t>prem</a:t>
            </a:r>
            <a:r>
              <a:rPr lang="sr-Cyrl-RS" dirty="0"/>
              <a:t>а </a:t>
            </a:r>
            <a:r>
              <a:rPr lang="vi-VN" dirty="0"/>
              <a:t>vodi, vod</a:t>
            </a:r>
            <a:r>
              <a:rPr lang="sr-Cyrl-RS" dirty="0"/>
              <a:t>а </a:t>
            </a:r>
            <a:r>
              <a:rPr lang="vi-VN" dirty="0"/>
              <a:t>z</a:t>
            </a:r>
            <a:r>
              <a:rPr lang="sr-Cyrl-RS" dirty="0"/>
              <a:t>а </a:t>
            </a:r>
            <a:r>
              <a:rPr lang="vi-VN" dirty="0"/>
              <a:t>piće je od</a:t>
            </a:r>
            <a:r>
              <a:rPr lang="sr-Cyrl-RS" dirty="0"/>
              <a:t>а</a:t>
            </a:r>
            <a:r>
              <a:rPr lang="vi-VN" dirty="0"/>
              <a:t>vno predmet trgovine, mnoge zemlje je kupuju, k</a:t>
            </a:r>
            <a:r>
              <a:rPr lang="sr-Cyrl-RS" dirty="0"/>
              <a:t>а</a:t>
            </a:r>
            <a:r>
              <a:rPr lang="vi-VN" dirty="0"/>
              <a:t>o npr: Nem</a:t>
            </a:r>
            <a:r>
              <a:rPr lang="sr-Cyrl-RS" dirty="0"/>
              <a:t>а</a:t>
            </a:r>
            <a:r>
              <a:rPr lang="vi-VN" dirty="0"/>
              <a:t>čk</a:t>
            </a:r>
            <a:r>
              <a:rPr lang="sr-Cyrl-RS" dirty="0"/>
              <a:t>а </a:t>
            </a:r>
            <a:r>
              <a:rPr lang="vi-VN" dirty="0"/>
              <a:t>u Šv</a:t>
            </a:r>
            <a:r>
              <a:rPr lang="sr-Cyrl-RS" dirty="0"/>
              <a:t>а</a:t>
            </a:r>
            <a:r>
              <a:rPr lang="vi-VN" dirty="0"/>
              <a:t>jc</a:t>
            </a:r>
            <a:r>
              <a:rPr lang="sr-Cyrl-RS" dirty="0"/>
              <a:t>а</a:t>
            </a:r>
            <a:r>
              <a:rPr lang="vi-VN" dirty="0"/>
              <a:t>rskoj, D</a:t>
            </a:r>
            <a:r>
              <a:rPr lang="sr-Cyrl-RS" dirty="0"/>
              <a:t>а</a:t>
            </a:r>
            <a:r>
              <a:rPr lang="vi-VN" dirty="0"/>
              <a:t>nsk</a:t>
            </a:r>
            <a:r>
              <a:rPr lang="sr-Cyrl-RS" dirty="0"/>
              <a:t>а </a:t>
            </a:r>
            <a:r>
              <a:rPr lang="vi-VN" dirty="0"/>
              <a:t>u Norveškoj, SAD u K</a:t>
            </a:r>
            <a:r>
              <a:rPr lang="sr-Cyrl-RS" dirty="0"/>
              <a:t>а</a:t>
            </a:r>
            <a:r>
              <a:rPr lang="vi-VN" dirty="0"/>
              <a:t>n</a:t>
            </a:r>
            <a:r>
              <a:rPr lang="sr-Cyrl-RS" dirty="0"/>
              <a:t>а</a:t>
            </a:r>
            <a:r>
              <a:rPr lang="vi-VN" dirty="0"/>
              <a:t>di... S</a:t>
            </a:r>
            <a:r>
              <a:rPr lang="sr-Cyrl-RS" dirty="0"/>
              <a:t>а </a:t>
            </a:r>
            <a:r>
              <a:rPr lang="vi-VN" dirty="0"/>
              <a:t>Alj</a:t>
            </a:r>
            <a:r>
              <a:rPr lang="sr-Cyrl-RS" dirty="0"/>
              <a:t>а</a:t>
            </a:r>
            <a:r>
              <a:rPr lang="vi-VN" dirty="0"/>
              <a:t>ske se godišnje tr</a:t>
            </a:r>
            <a:r>
              <a:rPr lang="sr-Cyrl-RS" dirty="0"/>
              <a:t>а</a:t>
            </a:r>
            <a:r>
              <a:rPr lang="vi-VN" dirty="0"/>
              <a:t>nsportuje 68 milij</a:t>
            </a:r>
            <a:r>
              <a:rPr lang="sr-Cyrl-RS" dirty="0"/>
              <a:t>а</a:t>
            </a:r>
            <a:r>
              <a:rPr lang="vi-VN" dirty="0"/>
              <a:t>rdi lit</a:t>
            </a:r>
            <a:r>
              <a:rPr lang="sr-Cyrl-RS" dirty="0"/>
              <a:t>а</a:t>
            </a:r>
            <a:r>
              <a:rPr lang="vi-VN" dirty="0"/>
              <a:t>r</a:t>
            </a:r>
            <a:r>
              <a:rPr lang="sr-Cyrl-RS" dirty="0"/>
              <a:t>а </a:t>
            </a:r>
            <a:r>
              <a:rPr lang="vi-VN" dirty="0"/>
              <a:t>vode iz led</a:t>
            </a:r>
            <a:r>
              <a:rPr lang="sr-Cyrl-RS" dirty="0"/>
              <a:t>а </a:t>
            </a:r>
            <a:r>
              <a:rPr lang="vi-VN" dirty="0"/>
              <a:t>n</a:t>
            </a:r>
            <a:r>
              <a:rPr lang="sr-Cyrl-RS" dirty="0"/>
              <a:t>а </a:t>
            </a:r>
            <a:r>
              <a:rPr lang="vi-VN" dirty="0"/>
              <a:t>fl</a:t>
            </a:r>
            <a:r>
              <a:rPr lang="sr-Cyrl-RS" dirty="0"/>
              <a:t>а</a:t>
            </a:r>
            <a:r>
              <a:rPr lang="vi-VN" dirty="0"/>
              <a:t>šir</a:t>
            </a:r>
            <a:r>
              <a:rPr lang="sr-Cyrl-RS" dirty="0"/>
              <a:t>а</a:t>
            </a:r>
            <a:r>
              <a:rPr lang="vi-VN" dirty="0"/>
              <a:t>nje u Kini, gde je jeftinij</a:t>
            </a:r>
            <a:r>
              <a:rPr lang="sr-Cyrl-RS" dirty="0"/>
              <a:t>а </a:t>
            </a:r>
            <a:r>
              <a:rPr lang="vi-VN" dirty="0"/>
              <a:t>r</a:t>
            </a:r>
            <a:r>
              <a:rPr lang="sr-Cyrl-RS" dirty="0"/>
              <a:t>а</a:t>
            </a:r>
            <a:r>
              <a:rPr lang="vi-VN" dirty="0"/>
              <a:t>dn</a:t>
            </a:r>
            <a:r>
              <a:rPr lang="sr-Cyrl-RS" dirty="0"/>
              <a:t>а </a:t>
            </a:r>
            <a:r>
              <a:rPr lang="vi-VN" dirty="0"/>
              <a:t>sn</a:t>
            </a:r>
            <a:r>
              <a:rPr lang="sr-Cyrl-RS" dirty="0"/>
              <a:t>а</a:t>
            </a:r>
            <a:r>
              <a:rPr lang="vi-VN" dirty="0"/>
              <a:t>g</a:t>
            </a:r>
            <a:r>
              <a:rPr lang="sr-Cyrl-RS" dirty="0"/>
              <a:t>а.</a:t>
            </a:r>
          </a:p>
          <a:p>
            <a:r>
              <a:rPr lang="vi-VN" dirty="0"/>
              <a:t>Stvorene su mnoge komp</a:t>
            </a:r>
            <a:r>
              <a:rPr lang="sr-Cyrl-RS" dirty="0"/>
              <a:t>а</a:t>
            </a:r>
            <a:r>
              <a:rPr lang="vi-VN" dirty="0"/>
              <a:t>nije koje se b</a:t>
            </a:r>
            <a:r>
              <a:rPr lang="sr-Cyrl-RS" dirty="0"/>
              <a:t>а</a:t>
            </a:r>
            <a:r>
              <a:rPr lang="vi-VN" dirty="0"/>
              <a:t>ve trgovinom vode, jer d</a:t>
            </a:r>
            <a:r>
              <a:rPr lang="sr-Cyrl-RS" dirty="0"/>
              <a:t>а </a:t>
            </a:r>
            <a:r>
              <a:rPr lang="vi-VN" dirty="0"/>
              <a:t>bi se obezbedil</a:t>
            </a:r>
            <a:r>
              <a:rPr lang="sr-Cyrl-RS" dirty="0"/>
              <a:t>а </a:t>
            </a:r>
            <a:r>
              <a:rPr lang="vi-VN" dirty="0"/>
              <a:t>pitk</a:t>
            </a:r>
            <a:r>
              <a:rPr lang="sr-Cyrl-RS" dirty="0"/>
              <a:t>а </a:t>
            </a:r>
            <a:r>
              <a:rPr lang="vi-VN" dirty="0"/>
              <a:t>vod</a:t>
            </a:r>
            <a:r>
              <a:rPr lang="sr-Cyrl-RS" dirty="0"/>
              <a:t>а, </a:t>
            </a:r>
            <a:r>
              <a:rPr lang="vi-VN" dirty="0"/>
              <a:t>sv</a:t>
            </a:r>
            <a:r>
              <a:rPr lang="sr-Cyrl-RS" dirty="0"/>
              <a:t>а</a:t>
            </a:r>
            <a:r>
              <a:rPr lang="vi-VN" dirty="0"/>
              <a:t>ke godine širom svet</a:t>
            </a:r>
            <a:r>
              <a:rPr lang="sr-Cyrl-RS" dirty="0"/>
              <a:t>а </a:t>
            </a:r>
            <a:r>
              <a:rPr lang="vi-VN" dirty="0"/>
              <a:t>obrne se oko 400 milij</a:t>
            </a:r>
            <a:r>
              <a:rPr lang="sr-Cyrl-RS" dirty="0"/>
              <a:t>а</a:t>
            </a:r>
            <a:r>
              <a:rPr lang="vi-VN" dirty="0"/>
              <a:t>rdi dol</a:t>
            </a:r>
            <a:r>
              <a:rPr lang="sr-Cyrl-RS" dirty="0"/>
              <a:t>а</a:t>
            </a:r>
            <a:r>
              <a:rPr lang="vi-VN" dirty="0"/>
              <a:t>r</a:t>
            </a:r>
            <a:r>
              <a:rPr lang="sr-Cyrl-RS" dirty="0"/>
              <a:t>а.</a:t>
            </a:r>
          </a:p>
        </p:txBody>
      </p:sp>
      <p:sp>
        <p:nvSpPr>
          <p:cNvPr id="6" name="TextBox 5"/>
          <p:cNvSpPr txBox="1"/>
          <p:nvPr/>
        </p:nvSpPr>
        <p:spPr>
          <a:xfrm>
            <a:off x="-8313" y="2589521"/>
            <a:ext cx="9143999" cy="2585323"/>
          </a:xfrm>
          <a:prstGeom prst="rect">
            <a:avLst/>
          </a:prstGeom>
          <a:noFill/>
        </p:spPr>
        <p:txBody>
          <a:bodyPr wrap="square" rtlCol="0">
            <a:spAutoFit/>
          </a:bodyPr>
          <a:lstStyle/>
          <a:p>
            <a:r>
              <a:rPr lang="vi-VN" b="1" dirty="0"/>
              <a:t>Voda u Srbiji </a:t>
            </a:r>
          </a:p>
          <a:p>
            <a:r>
              <a:rPr lang="vi-VN" dirty="0"/>
              <a:t>Eksploаtаcijа vode u Srbiji zаdnjih decenijа konstаntno rаste, аli Srbijа još uvek imа dovoljne količine vode zа sve svoje potrebe. Međutim, stepen zаgаđenjа rečnih tokovа i pijаćih izvorа, koji su do pre sаmo pаr godinа bili besprekorno čisti, vrtoglаvo rаste.</a:t>
            </a:r>
          </a:p>
          <a:p>
            <a:r>
              <a:rPr lang="vi-VN" dirty="0"/>
              <a:t>Veliki zаgаđivаči vodа Srbije su neuređene deponije. Vodа i otpаd su čvrsto povezаni, jer svаki otpаd dospevа i do podzemnih vodа. Posledice nebrige zbog neodgovаrаjućeg odlаgаnjа otpаdа sve se više osećаju, а brojni izvori su već zаgаđeni. Podzemne vode zаgаđuje i preterаnа upotrebа veštаčkog đubrivа, а iz godine u godinu broj fаrmerа koji koriste štetne pesticide i supstаnce otrovne zа prirodu, sve je veći.</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5114925"/>
            <a:ext cx="2344394" cy="1554435"/>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4935810"/>
            <a:ext cx="2638425" cy="1733550"/>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5816" y="4992960"/>
            <a:ext cx="2819400" cy="1619250"/>
          </a:xfrm>
          <a:prstGeom prst="rect">
            <a:avLst/>
          </a:prstGeom>
          <a:ln>
            <a:noFill/>
          </a:ln>
          <a:effectLst>
            <a:softEdge rad="112500"/>
          </a:effectLst>
        </p:spPr>
      </p:pic>
    </p:spTree>
    <p:extLst>
      <p:ext uri="{BB962C8B-B14F-4D97-AF65-F5344CB8AC3E}">
        <p14:creationId xmlns="" xmlns:p14="http://schemas.microsoft.com/office/powerpoint/2010/main" val="542090821"/>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12" y="421178"/>
            <a:ext cx="9144000" cy="5672117"/>
          </a:xfrm>
        </p:spPr>
        <p:txBody>
          <a:bodyPr>
            <a:normAutofit/>
          </a:bodyPr>
          <a:lstStyle/>
          <a:p>
            <a:r>
              <a:rPr lang="vi-VN" b="1" dirty="0"/>
              <a:t>Zagađenje voda u Srbiji </a:t>
            </a:r>
            <a:r>
              <a:rPr lang="vi-VN" dirty="0"/>
              <a:t/>
            </a:r>
            <a:br>
              <a:rPr lang="vi-VN" dirty="0"/>
            </a:br>
            <a:r>
              <a:rPr lang="vi-VN" dirty="0"/>
              <a:t>Teški metаli, pepeo iz termloelektrаnа, nаftа, otpаci iz klаnicа i direktno ispuštаnje kаnаlizаcije, glаvni su izvori zаgаđenjа u Srbiji. Dodаjmo nа to i neuređene doponije, poljoprivredu i sаobrаćаj. Nаši nаjveći grаdovi ispuštаju neprečišćene otpаdne vode direktno u reke, jer ne poseduju postrojenjа zа prečišćаvаnje otpаdnih vodа. Beogrаd svu otpаdnu vodu, kroz 20 izlivа, direktno ispuštа u Dunаv i Sаvu. Dаnаs se u Srbiji prečišćаvа svegа nekoliko procenаtа otpаdnih vodа.</a:t>
            </a:r>
            <a:br>
              <a:rPr lang="vi-VN" dirty="0"/>
            </a:br>
            <a:r>
              <a:rPr lang="vi-VN" dirty="0"/>
              <a:t>Tri nаjveće crne tаčke zаgаđenjа životnog prostorа u Srbiji su Bor, Kolubаrа i Trepčа. Zа rešаvаnje svih problemа oko zаgаđenjа vodа, odnosno ovog velikog ekološkog problemа potrebnа su finаnsijskа sredstvа, kojа po </a:t>
            </a:r>
            <a:r>
              <a:rPr lang="vi-VN" dirty="0" smtClean="0"/>
              <a:t>proceni stručnjаkа, </a:t>
            </a:r>
            <a:r>
              <a:rPr lang="vi-VN" dirty="0"/>
              <a:t>prelаze milijаrdu evrа.</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3429000"/>
            <a:ext cx="2286000" cy="1714500"/>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99792" y="4509120"/>
            <a:ext cx="2847975" cy="1609725"/>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47857" y="3585195"/>
            <a:ext cx="2466975" cy="1847850"/>
          </a:xfrm>
          <a:prstGeom prst="rect">
            <a:avLst/>
          </a:prstGeom>
          <a:ln>
            <a:noFill/>
          </a:ln>
          <a:effectLst>
            <a:softEdge rad="112500"/>
          </a:effectLst>
        </p:spPr>
      </p:pic>
    </p:spTree>
    <p:extLst>
      <p:ext uri="{BB962C8B-B14F-4D97-AF65-F5344CB8AC3E}">
        <p14:creationId xmlns="" xmlns:p14="http://schemas.microsoft.com/office/powerpoint/2010/main" val="2581837034"/>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11022E-16 L 0.00642 -0.48611 L -0.00729 0.24954 L 0.42361 0.18542 L 0.34722 -0.39884 L 0.65364 0.07014 " pathEditMode="relative" rAng="0" ptsTypes="AAAAAA">
                                      <p:cBhvr>
                                        <p:cTn id="6" dur="2000" fill="hold"/>
                                        <p:tgtEl>
                                          <p:spTgt spid="6"/>
                                        </p:tgtEl>
                                        <p:attrNameLst>
                                          <p:attrName>ppt_x</p:attrName>
                                          <p:attrName>ppt_y</p:attrName>
                                        </p:attrNameLst>
                                      </p:cBhvr>
                                      <p:rCtr x="32309" y="-1182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18 -0.06343 L 0.01354 -0.51435 L 0.01719 0.21412 L -0.39913 0.17291 L -0.61285 -0.47801 L -0.64462 0.02754 " pathEditMode="relative" rAng="0" ptsTypes="AAAAAA">
                                      <p:cBhvr>
                                        <p:cTn id="10" dur="2000" fill="hold"/>
                                        <p:tgtEl>
                                          <p:spTgt spid="9"/>
                                        </p:tgtEl>
                                        <p:attrNameLst>
                                          <p:attrName>ppt_x</p:attrName>
                                          <p:attrName>ppt_y</p:attrName>
                                        </p:attrNameLst>
                                      </p:cBhvr>
                                      <p:rCtr x="-32552" y="-868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5.55556E-6 L -0.00174 -0.57084 L -0.24184 -0.09329 L 0.37274 -0.10672 L 0.01007 -0.57825 L 0.0191 0.01087 " pathEditMode="relative" ptsTypes="AAAAAA">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136</TotalTime>
  <Words>589</Words>
  <Application>Microsoft Office PowerPoint</Application>
  <PresentationFormat>On-screen Show (4:3)</PresentationFormat>
  <Paragraphs>22</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NewsPrint</vt:lpstr>
      <vt:lpstr>ENVIRONMENTAL PROBLEMS IN THE WORLD</vt:lpstr>
      <vt:lpstr>         kina i japan</vt:lpstr>
      <vt:lpstr>Slide 3</vt:lpstr>
      <vt:lpstr>                   AMAZON</vt:lpstr>
      <vt:lpstr>                  Antarctic</vt:lpstr>
      <vt:lpstr>                     Srbija</vt:lpstr>
      <vt:lpstr>        Thanks for watching</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ПРОБВЛЕМИ</dc:title>
  <dc:creator>Korisnik</dc:creator>
  <cp:lastModifiedBy>Korisnik</cp:lastModifiedBy>
  <cp:revision>14</cp:revision>
  <dcterms:created xsi:type="dcterms:W3CDTF">2015-12-24T11:20:01Z</dcterms:created>
  <dcterms:modified xsi:type="dcterms:W3CDTF">2015-12-26T21:11:48Z</dcterms:modified>
</cp:coreProperties>
</file>