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86FF1E3-690E-400B-8711-069A8B6F8A32}" type="datetimeFigureOut">
              <a:rPr lang="en-US" smtClean="0"/>
              <a:pPr/>
              <a:t>12/25/2015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B57D126-B1B2-4C52-92EB-4D923840C6B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6FF1E3-690E-400B-8711-069A8B6F8A32}" type="datetimeFigureOut">
              <a:rPr lang="en-US" smtClean="0"/>
              <a:pPr/>
              <a:t>12/25/2015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7D126-B1B2-4C52-92EB-4D923840C6B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6FF1E3-690E-400B-8711-069A8B6F8A32}" type="datetimeFigureOut">
              <a:rPr lang="en-US" smtClean="0"/>
              <a:pPr/>
              <a:t>12/25/2015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7D126-B1B2-4C52-92EB-4D923840C6B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6FF1E3-690E-400B-8711-069A8B6F8A32}" type="datetimeFigureOut">
              <a:rPr lang="en-US" smtClean="0"/>
              <a:pPr/>
              <a:t>12/25/2015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7D126-B1B2-4C52-92EB-4D923840C6B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86FF1E3-690E-400B-8711-069A8B6F8A32}" type="datetimeFigureOut">
              <a:rPr lang="en-US" smtClean="0"/>
              <a:pPr/>
              <a:t>12/25/2015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7D126-B1B2-4C52-92EB-4D923840C6B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86FF1E3-690E-400B-8711-069A8B6F8A32}" type="datetimeFigureOut">
              <a:rPr lang="en-US" smtClean="0"/>
              <a:pPr/>
              <a:t>12/25/2015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57D126-B1B2-4C52-92EB-4D923840C6B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86FF1E3-690E-400B-8711-069A8B6F8A32}" type="datetimeFigureOut">
              <a:rPr lang="en-US" smtClean="0"/>
              <a:pPr/>
              <a:t>12/25/2015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57D126-B1B2-4C52-92EB-4D923840C6B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86FF1E3-690E-400B-8711-069A8B6F8A32}" type="datetimeFigureOut">
              <a:rPr lang="en-US" smtClean="0"/>
              <a:pPr/>
              <a:t>12/25/2015</a:t>
            </a:fld>
            <a:endParaRPr lang="en-US"/>
          </a:p>
        </p:txBody>
      </p:sp>
      <p:sp>
        <p:nvSpPr>
          <p:cNvPr id="8" name="Slide Number Placeholder 7"/>
          <p:cNvSpPr>
            <a:spLocks noGrp="1"/>
          </p:cNvSpPr>
          <p:nvPr>
            <p:ph type="sldNum" sz="quarter" idx="11"/>
          </p:nvPr>
        </p:nvSpPr>
        <p:spPr/>
        <p:txBody>
          <a:bodyPr/>
          <a:lstStyle/>
          <a:p>
            <a:fld id="{7B57D126-B1B2-4C52-92EB-4D923840C6BD}"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6FF1E3-690E-400B-8711-069A8B6F8A32}" type="datetimeFigureOut">
              <a:rPr lang="en-US" smtClean="0"/>
              <a:pPr/>
              <a:t>12/25/2015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57D126-B1B2-4C52-92EB-4D923840C6B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86FF1E3-690E-400B-8711-069A8B6F8A32}" type="datetimeFigureOut">
              <a:rPr lang="en-US" smtClean="0"/>
              <a:pPr/>
              <a:t>12/25/2015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7B57D126-B1B2-4C52-92EB-4D923840C6B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C86FF1E3-690E-400B-8711-069A8B6F8A32}" type="datetimeFigureOut">
              <a:rPr lang="en-US" smtClean="0"/>
              <a:pPr/>
              <a:t>12/25/2015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57D126-B1B2-4C52-92EB-4D923840C6B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C86FF1E3-690E-400B-8711-069A8B6F8A32}" type="datetimeFigureOut">
              <a:rPr lang="en-US" smtClean="0"/>
              <a:pPr/>
              <a:t>12/25/2015</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7B57D126-B1B2-4C52-92EB-4D923840C6B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1752600"/>
            <a:ext cx="6480048" cy="2301240"/>
          </a:xfrm>
        </p:spPr>
        <p:txBody>
          <a:bodyPr>
            <a:normAutofit/>
          </a:bodyPr>
          <a:lstStyle/>
          <a:p>
            <a:r>
              <a:rPr lang="en-US" sz="9600" b="0" dirty="0" err="1" smtClean="0"/>
              <a:t>Pollutio</a:t>
            </a:r>
            <a:r>
              <a:rPr lang="sr-Latn-CS" sz="9600" b="0" dirty="0" smtClean="0"/>
              <a:t>n</a:t>
            </a:r>
            <a:endParaRPr lang="en-US" sz="9600" dirty="0"/>
          </a:p>
        </p:txBody>
      </p:sp>
      <p:sp>
        <p:nvSpPr>
          <p:cNvPr id="3" name="Subtitle 2"/>
          <p:cNvSpPr>
            <a:spLocks noGrp="1"/>
          </p:cNvSpPr>
          <p:nvPr>
            <p:ph type="subTitle" idx="1"/>
          </p:nvPr>
        </p:nvSpPr>
        <p:spPr>
          <a:xfrm>
            <a:off x="2286000" y="4724400"/>
            <a:ext cx="6480048" cy="1752600"/>
          </a:xfrm>
        </p:spPr>
        <p:txBody>
          <a:bodyPr>
            <a:normAutofit/>
          </a:bodyPr>
          <a:lstStyle/>
          <a:p>
            <a:r>
              <a:rPr lang="sr-Latn-CS" sz="1800" dirty="0" smtClean="0"/>
              <a:t>Autori</a:t>
            </a:r>
            <a:r>
              <a:rPr lang="en-US" sz="1800" dirty="0" smtClean="0"/>
              <a:t>: </a:t>
            </a:r>
            <a:r>
              <a:rPr lang="en-US" sz="1800" dirty="0" err="1" smtClean="0"/>
              <a:t>Teodora</a:t>
            </a:r>
            <a:r>
              <a:rPr lang="en-US" sz="1800" dirty="0" smtClean="0"/>
              <a:t> Iv</a:t>
            </a:r>
            <a:r>
              <a:rPr lang="sr-Latn-CS" sz="1800" dirty="0" smtClean="0"/>
              <a:t>anović,Ivona Tomić, Nikoleta Stevanović</a:t>
            </a:r>
            <a:endParaRPr lang="en-US" sz="1800"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dirty="0" smtClean="0"/>
              <a:t>Pleasing weekenders as well as fishermen and visitors this summer lake record attendance records. The beauty of nature and plenty of fish caused that in the past decade at the cellular lake held all the important domestic competitions in sport fishing.</a:t>
            </a:r>
            <a:endParaRPr lang="sr-Latn-CS" dirty="0" smtClean="0"/>
          </a:p>
        </p:txBody>
      </p:sp>
      <p:pic>
        <p:nvPicPr>
          <p:cNvPr id="4" name="Picture 3" descr="Jezero Celije 3 nn.jpg"/>
          <p:cNvPicPr>
            <a:picLocks noChangeAspect="1"/>
          </p:cNvPicPr>
          <p:nvPr/>
        </p:nvPicPr>
        <p:blipFill>
          <a:blip r:embed="rId2" cstate="print"/>
          <a:stretch>
            <a:fillRect/>
          </a:stretch>
        </p:blipFill>
        <p:spPr>
          <a:xfrm>
            <a:off x="6096000" y="304800"/>
            <a:ext cx="2759631" cy="2209800"/>
          </a:xfrm>
          <a:prstGeom prst="rect">
            <a:avLst/>
          </a:prstGeom>
        </p:spPr>
      </p:pic>
    </p:spTree>
  </p:cSld>
  <p:clrMapOvr>
    <a:masterClrMapping/>
  </p:clrMapOvr>
  <p:transition>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jpg"/>
          <p:cNvPicPr>
            <a:picLocks noGrp="1" noChangeAspect="1"/>
          </p:cNvPicPr>
          <p:nvPr>
            <p:ph idx="1"/>
          </p:nvPr>
        </p:nvPicPr>
        <p:blipFill>
          <a:blip r:embed="rId2" cstate="print"/>
          <a:stretch>
            <a:fillRect/>
          </a:stretch>
        </p:blipFill>
        <p:spPr>
          <a:xfrm>
            <a:off x="2590800" y="304800"/>
            <a:ext cx="3028950" cy="1514475"/>
          </a:xfrm>
        </p:spPr>
      </p:pic>
      <p:pic>
        <p:nvPicPr>
          <p:cNvPr id="8" name="Picture 7" descr="преузимање.jpg"/>
          <p:cNvPicPr>
            <a:picLocks noChangeAspect="1"/>
          </p:cNvPicPr>
          <p:nvPr/>
        </p:nvPicPr>
        <p:blipFill>
          <a:blip r:embed="rId3" cstate="print"/>
          <a:stretch>
            <a:fillRect/>
          </a:stretch>
        </p:blipFill>
        <p:spPr>
          <a:xfrm>
            <a:off x="685800" y="2895600"/>
            <a:ext cx="4796928" cy="2619375"/>
          </a:xfrm>
          <a:prstGeom prst="rect">
            <a:avLst/>
          </a:prstGeom>
        </p:spPr>
      </p:pic>
    </p:spTree>
  </p:cSld>
  <p:clrMapOvr>
    <a:masterClrMapping/>
  </p:clrMapOvr>
  <p:transition>
    <p:circl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219200" y="2332037"/>
            <a:ext cx="7467600" cy="4525963"/>
          </a:xfrm>
        </p:spPr>
        <p:txBody>
          <a:bodyPr/>
          <a:lstStyle/>
          <a:p>
            <a:r>
              <a:rPr lang="en-US" dirty="0" smtClean="0"/>
              <a:t>The adoption of a spatial plan will create conditions that already next year in </a:t>
            </a:r>
            <a:r>
              <a:rPr lang="en-US" dirty="0" err="1" smtClean="0"/>
              <a:t>Vasic</a:t>
            </a:r>
            <a:r>
              <a:rPr lang="en-US" dirty="0" smtClean="0"/>
              <a:t>, the most visited part of the coast is open camp, with all the necessary infrastructure, and it is planned and set up video surveillance system, which will enable visitors to better quality rest and contribute to greater safety and protection of the lake.</a:t>
            </a:r>
            <a:endParaRPr lang="en-US" dirty="0"/>
          </a:p>
        </p:txBody>
      </p:sp>
      <p:pic>
        <p:nvPicPr>
          <p:cNvPr id="4" name="Picture 3" descr="images.jpg"/>
          <p:cNvPicPr>
            <a:picLocks noChangeAspect="1"/>
          </p:cNvPicPr>
          <p:nvPr/>
        </p:nvPicPr>
        <p:blipFill>
          <a:blip r:embed="rId2" cstate="print"/>
          <a:stretch>
            <a:fillRect/>
          </a:stretch>
        </p:blipFill>
        <p:spPr>
          <a:xfrm>
            <a:off x="533400" y="228600"/>
            <a:ext cx="3850665" cy="2176463"/>
          </a:xfrm>
          <a:prstGeom prst="rect">
            <a:avLst/>
          </a:prstGeom>
        </p:spPr>
      </p:pic>
    </p:spTree>
  </p:cSld>
  <p:clrMapOvr>
    <a:masterClrMapping/>
  </p:clrMapOvr>
  <p:transition>
    <p:split dir="in"/>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Blatašnica</a:t>
            </a:r>
            <a:endParaRPr lang="en-US" dirty="0"/>
          </a:p>
        </p:txBody>
      </p:sp>
      <p:sp>
        <p:nvSpPr>
          <p:cNvPr id="3" name="Content Placeholder 2"/>
          <p:cNvSpPr>
            <a:spLocks noGrp="1"/>
          </p:cNvSpPr>
          <p:nvPr>
            <p:ph idx="1"/>
          </p:nvPr>
        </p:nvSpPr>
        <p:spPr/>
        <p:txBody>
          <a:bodyPr/>
          <a:lstStyle/>
          <a:p>
            <a:r>
              <a:rPr lang="en-US" dirty="0" err="1" smtClean="0"/>
              <a:t>Blatašnica</a:t>
            </a:r>
            <a:r>
              <a:rPr lang="en-US" dirty="0" smtClean="0"/>
              <a:t> River flowing through </a:t>
            </a:r>
            <a:r>
              <a:rPr lang="en-US" dirty="0" err="1" smtClean="0"/>
              <a:t>Blace</a:t>
            </a:r>
            <a:r>
              <a:rPr lang="en-US" dirty="0" smtClean="0"/>
              <a:t> and empties in Racine, close to its confluence with the lake Cells, was turned into a collector of sewage and waste water. For twenty years, in that river, from </a:t>
            </a:r>
            <a:r>
              <a:rPr lang="en-US" dirty="0" err="1" smtClean="0"/>
              <a:t>Blace</a:t>
            </a:r>
            <a:r>
              <a:rPr lang="en-US" dirty="0" smtClean="0"/>
              <a:t> to the casting in Racine, no wildlife.</a:t>
            </a:r>
          </a:p>
          <a:p>
            <a:pPr fontAlgn="base">
              <a:buNone/>
            </a:pPr>
            <a:endParaRPr lang="en-US" b="1" dirty="0" smtClean="0"/>
          </a:p>
          <a:p>
            <a:endParaRPr lang="en-US" dirty="0"/>
          </a:p>
        </p:txBody>
      </p:sp>
    </p:spTree>
  </p:cSld>
  <p:clrMapOvr>
    <a:masterClrMapping/>
  </p:clrMapOvr>
  <p:transition>
    <p:pull dir="l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28600"/>
            <a:ext cx="7467600" cy="4525963"/>
          </a:xfrm>
        </p:spPr>
        <p:txBody>
          <a:bodyPr/>
          <a:lstStyle/>
          <a:p>
            <a:r>
              <a:rPr lang="en-US" dirty="0" smtClean="0"/>
              <a:t>About a thousand black inhabitants of the village, who live along the river </a:t>
            </a:r>
            <a:r>
              <a:rPr lang="en-US" dirty="0" err="1" smtClean="0"/>
              <a:t>Blatašnicu</a:t>
            </a:r>
            <a:r>
              <a:rPr lang="en-US" dirty="0" smtClean="0"/>
              <a:t>, say the most polluted rivers in Serbia, and that jeopardizes their health and survival in the region.</a:t>
            </a:r>
            <a:endParaRPr lang="en-US" dirty="0"/>
          </a:p>
        </p:txBody>
      </p:sp>
      <p:pic>
        <p:nvPicPr>
          <p:cNvPr id="4" name="Picture 3" descr="1.jpg"/>
          <p:cNvPicPr>
            <a:picLocks noChangeAspect="1"/>
          </p:cNvPicPr>
          <p:nvPr/>
        </p:nvPicPr>
        <p:blipFill>
          <a:blip r:embed="rId2" cstate="print"/>
          <a:stretch>
            <a:fillRect/>
          </a:stretch>
        </p:blipFill>
        <p:spPr>
          <a:xfrm>
            <a:off x="3250283" y="2514600"/>
            <a:ext cx="5298405" cy="3968689"/>
          </a:xfrm>
          <a:prstGeom prst="rect">
            <a:avLst/>
          </a:prstGeom>
        </p:spPr>
      </p:pic>
    </p:spTree>
  </p:cSld>
  <p:clrMapOvr>
    <a:masterClrMapping/>
  </p:clrMapOvr>
  <p:transition>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lstStyle/>
          <a:p>
            <a:r>
              <a:rPr lang="en-US" dirty="0" smtClean="0"/>
              <a:t>Apart from these rivers is no life, say locals who would like to leave their "Anyone alive avoiding that way to go, unless you must, let alone live," said </a:t>
            </a:r>
            <a:r>
              <a:rPr lang="en-US" dirty="0" err="1" smtClean="0"/>
              <a:t>Vladeta</a:t>
            </a:r>
            <a:r>
              <a:rPr lang="en-US" dirty="0" smtClean="0"/>
              <a:t> </a:t>
            </a:r>
            <a:r>
              <a:rPr lang="en-US" dirty="0" err="1" smtClean="0"/>
              <a:t>Veljić</a:t>
            </a:r>
            <a:r>
              <a:rPr lang="en-US" dirty="0" smtClean="0"/>
              <a:t> from the village of </a:t>
            </a:r>
            <a:r>
              <a:rPr lang="en-US" dirty="0" err="1" smtClean="0"/>
              <a:t>Cuca</a:t>
            </a:r>
            <a:r>
              <a:rPr lang="en-US" dirty="0" smtClean="0"/>
              <a:t>. "I have 75 years, I'm used to drinking water to bathe, caught the fish, now there is nothing."? Move, only to have nowhere to go.</a:t>
            </a:r>
            <a:endParaRPr lang="en-US" dirty="0"/>
          </a:p>
        </p:txBody>
      </p:sp>
    </p:spTree>
  </p:cSld>
  <p:clrMapOvr>
    <a:masterClrMapping/>
  </p:clrMapOvr>
  <p:transition>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2.jpg"/>
          <p:cNvPicPr>
            <a:picLocks noGrp="1" noChangeAspect="1"/>
          </p:cNvPicPr>
          <p:nvPr>
            <p:ph idx="1"/>
          </p:nvPr>
        </p:nvPicPr>
        <p:blipFill>
          <a:blip r:embed="rId2" cstate="print"/>
          <a:stretch>
            <a:fillRect/>
          </a:stretch>
        </p:blipFill>
        <p:spPr>
          <a:xfrm>
            <a:off x="609600" y="533400"/>
            <a:ext cx="2814637" cy="2179074"/>
          </a:xfrm>
        </p:spPr>
      </p:pic>
      <p:pic>
        <p:nvPicPr>
          <p:cNvPr id="5" name="Picture 4" descr="3.jpg"/>
          <p:cNvPicPr>
            <a:picLocks noChangeAspect="1"/>
          </p:cNvPicPr>
          <p:nvPr/>
        </p:nvPicPr>
        <p:blipFill>
          <a:blip r:embed="rId3" cstate="print"/>
          <a:stretch>
            <a:fillRect/>
          </a:stretch>
        </p:blipFill>
        <p:spPr>
          <a:xfrm>
            <a:off x="5410200" y="4191000"/>
            <a:ext cx="3064644" cy="2295525"/>
          </a:xfrm>
          <a:prstGeom prst="rect">
            <a:avLst/>
          </a:prstGeom>
        </p:spPr>
      </p:pic>
      <p:pic>
        <p:nvPicPr>
          <p:cNvPr id="6" name="Picture 5" descr="4.jpg"/>
          <p:cNvPicPr>
            <a:picLocks noChangeAspect="1"/>
          </p:cNvPicPr>
          <p:nvPr/>
        </p:nvPicPr>
        <p:blipFill>
          <a:blip r:embed="rId4" cstate="print"/>
          <a:stretch>
            <a:fillRect/>
          </a:stretch>
        </p:blipFill>
        <p:spPr>
          <a:xfrm>
            <a:off x="3124200" y="2590800"/>
            <a:ext cx="2466975" cy="1847850"/>
          </a:xfrm>
          <a:prstGeom prst="rect">
            <a:avLst/>
          </a:prstGeom>
        </p:spPr>
      </p:pic>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467600" cy="1143000"/>
          </a:xfrm>
        </p:spPr>
        <p:txBody>
          <a:bodyPr/>
          <a:lstStyle/>
          <a:p>
            <a:r>
              <a:rPr lang="en-US" dirty="0" smtClean="0"/>
              <a:t>Lake </a:t>
            </a:r>
            <a:r>
              <a:rPr lang="sr-Latn-CS" dirty="0" smtClean="0"/>
              <a:t>Čelije</a:t>
            </a:r>
            <a:endParaRPr lang="en-US" dirty="0"/>
          </a:p>
        </p:txBody>
      </p:sp>
      <p:sp>
        <p:nvSpPr>
          <p:cNvPr id="3" name="Content Placeholder 2"/>
          <p:cNvSpPr>
            <a:spLocks noGrp="1"/>
          </p:cNvSpPr>
          <p:nvPr>
            <p:ph idx="1"/>
          </p:nvPr>
        </p:nvSpPr>
        <p:spPr/>
        <p:txBody>
          <a:bodyPr/>
          <a:lstStyle/>
          <a:p>
            <a:r>
              <a:rPr lang="en-US" dirty="0" smtClean="0"/>
              <a:t>Among the hundreds of visitors who come on weekends at the lake near </a:t>
            </a:r>
            <a:r>
              <a:rPr lang="en-US" dirty="0" err="1" smtClean="0"/>
              <a:t>Krusevac</a:t>
            </a:r>
            <a:r>
              <a:rPr lang="en-US" dirty="0" smtClean="0"/>
              <a:t> cells, much of the real nature lovers, but also unscrupulous owners of boats and watercraft that might jeopardize the safety of swimmers and pollute the water.</a:t>
            </a:r>
            <a:endParaRPr lang="en-US" dirty="0"/>
          </a:p>
        </p:txBody>
      </p:sp>
    </p:spTree>
  </p:cSld>
  <p:clrMapOvr>
    <a:masterClrMapping/>
  </p:clrMapOvr>
  <p:transition>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1.jpg"/>
          <p:cNvPicPr>
            <a:picLocks noGrp="1" noChangeAspect="1"/>
          </p:cNvPicPr>
          <p:nvPr>
            <p:ph idx="1"/>
          </p:nvPr>
        </p:nvPicPr>
        <p:blipFill>
          <a:blip r:embed="rId2" cstate="print"/>
          <a:stretch>
            <a:fillRect/>
          </a:stretch>
        </p:blipFill>
        <p:spPr>
          <a:xfrm>
            <a:off x="533400" y="304800"/>
            <a:ext cx="5877095" cy="2767806"/>
          </a:xfrm>
        </p:spPr>
      </p:pic>
      <p:pic>
        <p:nvPicPr>
          <p:cNvPr id="5" name="Picture 4" descr="2.jpg"/>
          <p:cNvPicPr>
            <a:picLocks noChangeAspect="1"/>
          </p:cNvPicPr>
          <p:nvPr/>
        </p:nvPicPr>
        <p:blipFill>
          <a:blip r:embed="rId3" cstate="print"/>
          <a:stretch>
            <a:fillRect/>
          </a:stretch>
        </p:blipFill>
        <p:spPr>
          <a:xfrm>
            <a:off x="5334000" y="3429000"/>
            <a:ext cx="3495675" cy="2799193"/>
          </a:xfrm>
          <a:prstGeom prst="rect">
            <a:avLst/>
          </a:prstGeom>
        </p:spPr>
      </p:pic>
    </p:spTree>
  </p:cSld>
  <p:clrMapOvr>
    <a:masterClrMapping/>
  </p:clrMapOvr>
  <p:transition>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As the law of the sea in the early hours of the morning on the shore of Lake coming swimmers. Many spend the entire summer </a:t>
            </a:r>
            <a:r>
              <a:rPr lang="en-US" dirty="0" err="1" smtClean="0"/>
              <a:t>kampujući</a:t>
            </a:r>
            <a:r>
              <a:rPr lang="en-US" dirty="0" smtClean="0"/>
              <a:t> and enjoying. Although the conditions for rest and recreational an ideal, is increasingly dissatisfied.</a:t>
            </a:r>
            <a:endParaRPr lang="en-US" dirty="0"/>
          </a:p>
        </p:txBody>
      </p:sp>
    </p:spTree>
  </p:cSld>
  <p:clrMapOvr>
    <a:masterClrMapping/>
  </p:clrMapOvr>
  <p:transition>
    <p:newsfla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10.jpg"/>
          <p:cNvPicPr>
            <a:picLocks noGrp="1" noChangeAspect="1"/>
          </p:cNvPicPr>
          <p:nvPr>
            <p:ph idx="1"/>
          </p:nvPr>
        </p:nvPicPr>
        <p:blipFill>
          <a:blip r:embed="rId2" cstate="print"/>
          <a:stretch>
            <a:fillRect/>
          </a:stretch>
        </p:blipFill>
        <p:spPr>
          <a:xfrm>
            <a:off x="304800" y="228600"/>
            <a:ext cx="4226917" cy="2415381"/>
          </a:xfrm>
        </p:spPr>
      </p:pic>
      <p:pic>
        <p:nvPicPr>
          <p:cNvPr id="5" name="Picture 4" descr="20.jpg"/>
          <p:cNvPicPr>
            <a:picLocks noChangeAspect="1"/>
          </p:cNvPicPr>
          <p:nvPr/>
        </p:nvPicPr>
        <p:blipFill>
          <a:blip r:embed="rId3" cstate="print"/>
          <a:stretch>
            <a:fillRect/>
          </a:stretch>
        </p:blipFill>
        <p:spPr>
          <a:xfrm>
            <a:off x="533400" y="3886200"/>
            <a:ext cx="4396208" cy="2205038"/>
          </a:xfrm>
          <a:prstGeom prst="rect">
            <a:avLst/>
          </a:prstGeom>
        </p:spPr>
      </p:pic>
      <p:pic>
        <p:nvPicPr>
          <p:cNvPr id="6" name="Picture 5" descr="30.jpg"/>
          <p:cNvPicPr>
            <a:picLocks noChangeAspect="1"/>
          </p:cNvPicPr>
          <p:nvPr/>
        </p:nvPicPr>
        <p:blipFill>
          <a:blip r:embed="rId4" cstate="print"/>
          <a:stretch>
            <a:fillRect/>
          </a:stretch>
        </p:blipFill>
        <p:spPr>
          <a:xfrm>
            <a:off x="5105400" y="1828800"/>
            <a:ext cx="3391728" cy="2286000"/>
          </a:xfrm>
          <a:prstGeom prst="rect">
            <a:avLst/>
          </a:prstGeom>
        </p:spPr>
      </p:pic>
    </p:spTree>
  </p:cSld>
  <p:clrMapOvr>
    <a:masterClrMapping/>
  </p:clrMapOvr>
  <p:transition>
    <p:split/>
  </p:transition>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45</TotalTime>
  <Words>263</Words>
  <Application>Microsoft Office PowerPoint</Application>
  <PresentationFormat>On-screen Show (4:3)</PresentationFormat>
  <Paragraphs>11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Technic</vt:lpstr>
      <vt:lpstr>Pollution</vt:lpstr>
      <vt:lpstr>Blatašnica</vt:lpstr>
      <vt:lpstr>Slide 3</vt:lpstr>
      <vt:lpstr>Slide 4</vt:lpstr>
      <vt:lpstr>Slide 5</vt:lpstr>
      <vt:lpstr>Lake Čelije</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Zagađenja</dc:title>
  <dc:creator>winxp</dc:creator>
  <cp:lastModifiedBy>Korisnik</cp:lastModifiedBy>
  <cp:revision>6</cp:revision>
  <dcterms:created xsi:type="dcterms:W3CDTF">2015-12-24T16:39:25Z</dcterms:created>
  <dcterms:modified xsi:type="dcterms:W3CDTF">2015-12-25T06:19:11Z</dcterms:modified>
</cp:coreProperties>
</file>