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charts/style2.xml" ContentType="application/vnd.ms-office.chartstyle+xml"/>
  <Override PartName="/ppt/charts/style1.xml" ContentType="application/vnd.ms-office.chart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Default Extension="gif" ContentType="image/gif"/>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sldIdLst>
    <p:sldId id="256" r:id="rId2"/>
    <p:sldId id="262" r:id="rId3"/>
    <p:sldId id="261" r:id="rId4"/>
    <p:sldId id="267" r:id="rId5"/>
    <p:sldId id="257" r:id="rId6"/>
    <p:sldId id="258" r:id="rId7"/>
    <p:sldId id="266" r:id="rId8"/>
    <p:sldId id="260" r:id="rId9"/>
    <p:sldId id="265" r:id="rId10"/>
    <p:sldId id="263" r:id="rId11"/>
    <p:sldId id="264" r:id="rId12"/>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CF4F2195-5388-407C-9D77-4C891B40A879}">
          <p14:sldIdLst>
            <p14:sldId id="256"/>
            <p14:sldId id="262"/>
          </p14:sldIdLst>
        </p14:section>
        <p14:section name="Untitled Section" id="{16088647-9B9D-460E-AB69-88B7CE4C31BF}">
          <p14:sldIdLst>
            <p14:sldId id="261"/>
            <p14:sldId id="267"/>
            <p14:sldId id="257"/>
            <p14:sldId id="258"/>
            <p14:sldId id="266"/>
            <p14:sldId id="260"/>
            <p14:sldId id="265"/>
            <p14:sldId id="263"/>
            <p14:sldId id="264"/>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108" y="-30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darblapa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Office_Excel_darblapa2.xlsx"/></Relationships>
</file>

<file path=ppt/charts/chart1.xml><?xml version="1.0" encoding="utf-8"?>
<c:chartSpace xmlns:c="http://schemas.openxmlformats.org/drawingml/2006/chart" xmlns:a="http://schemas.openxmlformats.org/drawingml/2006/main" xmlns:r="http://schemas.openxmlformats.org/officeDocument/2006/relationships">
  <c:lang val="lv-LV"/>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lv-LV"/>
              <a:t>Tabula</a:t>
            </a:r>
          </a:p>
        </c:rich>
      </c:tx>
      <c:layout/>
      <c:spPr>
        <a:noFill/>
        <a:ln>
          <a:noFill/>
        </a:ln>
        <a:effectLst/>
      </c:spPr>
    </c:title>
    <c:plotArea>
      <c:layout>
        <c:manualLayout>
          <c:layoutTarget val="inner"/>
          <c:xMode val="edge"/>
          <c:yMode val="edge"/>
          <c:x val="3.7083731252018255E-2"/>
          <c:y val="9.4073022342769125E-2"/>
          <c:w val="0.95200928896797643"/>
          <c:h val="0.82529895254222063"/>
        </c:manualLayout>
      </c:layout>
      <c:barChart>
        <c:barDir val="col"/>
        <c:grouping val="clustered"/>
        <c:ser>
          <c:idx val="0"/>
          <c:order val="0"/>
          <c:tx>
            <c:strRef>
              <c:f>Sheet1!$B$1</c:f>
              <c:strCache>
                <c:ptCount val="1"/>
                <c:pt idx="0">
                  <c:v>Series 1</c:v>
                </c:pt>
              </c:strCache>
            </c:strRef>
          </c:tx>
          <c:spPr>
            <a:solidFill>
              <a:schemeClr val="accent1">
                <a:alpha val="8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lv-LV"/>
              </a:p>
            </c:txPr>
            <c:dLblPos val="inEnd"/>
            <c:showVal val="1"/>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1. Diena</c:v>
                </c:pt>
                <c:pt idx="1">
                  <c:v>2. Diena</c:v>
                </c:pt>
                <c:pt idx="2">
                  <c:v>3. Diena</c:v>
                </c:pt>
                <c:pt idx="3">
                  <c:v>Kopā</c:v>
                </c:pt>
              </c:strCache>
            </c:strRef>
          </c:cat>
          <c:val>
            <c:numRef>
              <c:f>Sheet1!$B$2:$B$5</c:f>
              <c:numCache>
                <c:formatCode>General</c:formatCode>
                <c:ptCount val="4"/>
                <c:pt idx="0">
                  <c:v>3</c:v>
                </c:pt>
                <c:pt idx="1">
                  <c:v>2</c:v>
                </c:pt>
                <c:pt idx="2">
                  <c:v>2</c:v>
                </c:pt>
                <c:pt idx="3">
                  <c:v>7</c:v>
                </c:pt>
              </c:numCache>
            </c:numRef>
          </c:val>
        </c:ser>
        <c:ser>
          <c:idx val="1"/>
          <c:order val="1"/>
          <c:tx>
            <c:strRef>
              <c:f>Sheet1!$C$1</c:f>
              <c:strCache>
                <c:ptCount val="1"/>
                <c:pt idx="0">
                  <c:v>Column2</c:v>
                </c:pt>
              </c:strCache>
            </c:strRef>
          </c:tx>
          <c:spPr>
            <a:solidFill>
              <a:schemeClr val="accent2">
                <a:alpha val="8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lv-LV"/>
              </a:p>
            </c:txPr>
            <c:dLblPos val="inEnd"/>
            <c:showVal val="1"/>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1. Diena</c:v>
                </c:pt>
                <c:pt idx="1">
                  <c:v>2. Diena</c:v>
                </c:pt>
                <c:pt idx="2">
                  <c:v>3. Diena</c:v>
                </c:pt>
                <c:pt idx="3">
                  <c:v>Kopā</c:v>
                </c:pt>
              </c:strCache>
            </c:strRef>
          </c:cat>
          <c:val>
            <c:numRef>
              <c:f>Sheet1!$C$2:$C$5</c:f>
              <c:numCache>
                <c:formatCode>General</c:formatCode>
                <c:ptCount val="4"/>
                <c:pt idx="0">
                  <c:v>4</c:v>
                </c:pt>
                <c:pt idx="1">
                  <c:v>3</c:v>
                </c:pt>
                <c:pt idx="2">
                  <c:v>1</c:v>
                </c:pt>
                <c:pt idx="3">
                  <c:v>8</c:v>
                </c:pt>
              </c:numCache>
            </c:numRef>
          </c:val>
        </c:ser>
        <c:ser>
          <c:idx val="2"/>
          <c:order val="2"/>
          <c:tx>
            <c:strRef>
              <c:f>Sheet1!$D$1</c:f>
              <c:strCache>
                <c:ptCount val="1"/>
                <c:pt idx="0">
                  <c:v>Column1</c:v>
                </c:pt>
              </c:strCache>
            </c:strRef>
          </c:tx>
          <c:spPr>
            <a:solidFill>
              <a:schemeClr val="accent3">
                <a:alpha val="8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lv-LV"/>
              </a:p>
            </c:txPr>
            <c:dLblPos val="inEnd"/>
            <c:showVal val="1"/>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1. Diena</c:v>
                </c:pt>
                <c:pt idx="1">
                  <c:v>2. Diena</c:v>
                </c:pt>
                <c:pt idx="2">
                  <c:v>3. Diena</c:v>
                </c:pt>
                <c:pt idx="3">
                  <c:v>Kopā</c:v>
                </c:pt>
              </c:strCache>
            </c:strRef>
          </c:cat>
          <c:val>
            <c:numRef>
              <c:f>Sheet1!$D$2:$D$5</c:f>
              <c:numCache>
                <c:formatCode>General</c:formatCode>
                <c:ptCount val="4"/>
                <c:pt idx="0">
                  <c:v>1</c:v>
                </c:pt>
                <c:pt idx="1">
                  <c:v>2</c:v>
                </c:pt>
                <c:pt idx="2">
                  <c:v>1</c:v>
                </c:pt>
                <c:pt idx="3">
                  <c:v>4</c:v>
                </c:pt>
              </c:numCache>
            </c:numRef>
          </c:val>
        </c:ser>
        <c:dLbls>
          <c:showVal val="1"/>
        </c:dLbls>
        <c:gapWidth val="65"/>
        <c:axId val="68870528"/>
        <c:axId val="68872064"/>
      </c:barChart>
      <c:catAx>
        <c:axId val="68870528"/>
        <c:scaling>
          <c:orientation val="minMax"/>
        </c:scaling>
        <c:axPos val="b"/>
        <c:numFmt formatCode="General" sourceLinked="1"/>
        <c:majorTickMark val="none"/>
        <c:tickLblPos val="nextTo"/>
        <c:spPr>
          <a:noFill/>
          <a:ln w="19050" cap="flat" cmpd="sng" algn="ctr">
            <a:solidFill>
              <a:schemeClr val="dk1">
                <a:lumMod val="75000"/>
                <a:lumOff val="25000"/>
              </a:schemeClr>
            </a:solidFill>
            <a:round/>
          </a:ln>
          <a:effectLst/>
        </c:spPr>
        <c:txPr>
          <a:bodyPr rot="0" spcFirstLastPara="1" vertOverflow="ellipsis" wrap="square" anchor="t" anchorCtr="0"/>
          <a:lstStyle/>
          <a:p>
            <a:pPr>
              <a:defRPr sz="1197" b="0" i="0" u="none" strike="noStrike" kern="1200" cap="all" baseline="0">
                <a:solidFill>
                  <a:schemeClr val="tx1"/>
                </a:solidFill>
                <a:latin typeface="+mn-lt"/>
                <a:ea typeface="+mn-ea"/>
                <a:cs typeface="+mn-cs"/>
              </a:defRPr>
            </a:pPr>
            <a:endParaRPr lang="lv-LV"/>
          </a:p>
        </c:txPr>
        <c:crossAx val="68872064"/>
        <c:crosses val="autoZero"/>
        <c:auto val="1"/>
        <c:lblAlgn val="ctr"/>
        <c:lblOffset val="100"/>
      </c:catAx>
      <c:valAx>
        <c:axId val="68872064"/>
        <c:scaling>
          <c:orientation val="minMax"/>
        </c:scaling>
        <c:delete val="1"/>
        <c:axPos val="r"/>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tickLblPos val="none"/>
        <c:crossAx val="68870528"/>
        <c:crosses val="max"/>
        <c:crossBetween val="between"/>
      </c:valAx>
      <c:spPr>
        <a:noFill/>
        <a:ln>
          <a:noFill/>
        </a:ln>
        <a:effectLst/>
      </c:spPr>
    </c:plotArea>
    <c:plotVisOnly val="1"/>
    <c:dispBlanksAs val="gap"/>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lv-LV"/>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lv-LV"/>
  <c:chart>
    <c:plotArea>
      <c:layout>
        <c:manualLayout>
          <c:layoutTarget val="inner"/>
          <c:xMode val="edge"/>
          <c:yMode val="edge"/>
          <c:x val="5.0440235300905793E-2"/>
          <c:y val="2.601227328950596E-2"/>
          <c:w val="0.93330860955256167"/>
          <c:h val="0.78534419082417162"/>
        </c:manualLayout>
      </c:layout>
      <c:barChart>
        <c:barDir val="col"/>
        <c:grouping val="clustered"/>
        <c:ser>
          <c:idx val="0"/>
          <c:order val="0"/>
          <c:tx>
            <c:strRef>
              <c:f>Sheet1!$B$1</c:f>
              <c:strCache>
                <c:ptCount val="1"/>
                <c:pt idx="0">
                  <c:v>kur?</c:v>
                </c:pt>
              </c:strCache>
            </c:strRef>
          </c:tx>
          <c:spPr>
            <a:solidFill>
              <a:schemeClr val="accent1"/>
            </a:solidFill>
            <a:ln>
              <a:noFill/>
            </a:ln>
            <a:effectLst/>
          </c:spPr>
          <c:cat>
            <c:strRef>
              <c:f>Sheet1!$A$2:$A$4</c:f>
              <c:strCache>
                <c:ptCount val="3"/>
                <c:pt idx="0">
                  <c:v>No mājām</c:v>
                </c:pt>
                <c:pt idx="1">
                  <c:v>veikalā</c:v>
                </c:pt>
                <c:pt idx="2">
                  <c:v>abi</c:v>
                </c:pt>
              </c:strCache>
            </c:strRef>
          </c:cat>
          <c:val>
            <c:numRef>
              <c:f>Sheet1!$B$2:$B$4</c:f>
              <c:numCache>
                <c:formatCode>General</c:formatCode>
                <c:ptCount val="3"/>
                <c:pt idx="0">
                  <c:v>5</c:v>
                </c:pt>
                <c:pt idx="1">
                  <c:v>6</c:v>
                </c:pt>
                <c:pt idx="2">
                  <c:v>6</c:v>
                </c:pt>
              </c:numCache>
            </c:numRef>
          </c:val>
        </c:ser>
        <c:ser>
          <c:idx val="1"/>
          <c:order val="1"/>
          <c:tx>
            <c:strRef>
              <c:f>Sheet1!$C$1</c:f>
              <c:strCache>
                <c:ptCount val="1"/>
                <c:pt idx="0">
                  <c:v>plastmasas maisiņi</c:v>
                </c:pt>
              </c:strCache>
            </c:strRef>
          </c:tx>
          <c:spPr>
            <a:solidFill>
              <a:schemeClr val="accent2"/>
            </a:solidFill>
            <a:ln>
              <a:noFill/>
            </a:ln>
            <a:effectLst/>
          </c:spPr>
          <c:cat>
            <c:strRef>
              <c:f>Sheet1!$A$2:$A$4</c:f>
              <c:strCache>
                <c:ptCount val="3"/>
                <c:pt idx="0">
                  <c:v>No mājām</c:v>
                </c:pt>
                <c:pt idx="1">
                  <c:v>veikalā</c:v>
                </c:pt>
                <c:pt idx="2">
                  <c:v>abi</c:v>
                </c:pt>
              </c:strCache>
            </c:strRef>
          </c:cat>
          <c:val>
            <c:numRef>
              <c:f>Sheet1!$C$2:$C$4</c:f>
              <c:numCache>
                <c:formatCode>General</c:formatCode>
                <c:ptCount val="3"/>
                <c:pt idx="0">
                  <c:v>1</c:v>
                </c:pt>
                <c:pt idx="1">
                  <c:v>5</c:v>
                </c:pt>
                <c:pt idx="2">
                  <c:v>1</c:v>
                </c:pt>
              </c:numCache>
            </c:numRef>
          </c:val>
        </c:ser>
        <c:ser>
          <c:idx val="2"/>
          <c:order val="2"/>
          <c:tx>
            <c:strRef>
              <c:f>Sheet1!$D$1</c:f>
              <c:strCache>
                <c:ptCount val="1"/>
                <c:pt idx="0">
                  <c:v>papīra maisiņi</c:v>
                </c:pt>
              </c:strCache>
            </c:strRef>
          </c:tx>
          <c:spPr>
            <a:solidFill>
              <a:schemeClr val="accent3"/>
            </a:solidFill>
            <a:ln>
              <a:noFill/>
            </a:ln>
            <a:effectLst/>
          </c:spPr>
          <c:cat>
            <c:strRef>
              <c:f>Sheet1!$A$2:$A$4</c:f>
              <c:strCache>
                <c:ptCount val="3"/>
                <c:pt idx="0">
                  <c:v>No mājām</c:v>
                </c:pt>
                <c:pt idx="1">
                  <c:v>veikalā</c:v>
                </c:pt>
                <c:pt idx="2">
                  <c:v>abi</c:v>
                </c:pt>
              </c:strCache>
            </c:strRef>
          </c:cat>
          <c:val>
            <c:numRef>
              <c:f>Sheet1!$D$2:$D$4</c:f>
              <c:numCache>
                <c:formatCode>General</c:formatCode>
                <c:ptCount val="3"/>
                <c:pt idx="0">
                  <c:v>1</c:v>
                </c:pt>
                <c:pt idx="1">
                  <c:v>2</c:v>
                </c:pt>
                <c:pt idx="2">
                  <c:v>2</c:v>
                </c:pt>
              </c:numCache>
            </c:numRef>
          </c:val>
        </c:ser>
        <c:ser>
          <c:idx val="3"/>
          <c:order val="3"/>
          <c:tx>
            <c:strRef>
              <c:f>Sheet1!$E$1</c:f>
              <c:strCache>
                <c:ptCount val="1"/>
                <c:pt idx="0">
                  <c:v>Auduma maisiņi</c:v>
                </c:pt>
              </c:strCache>
            </c:strRef>
          </c:tx>
          <c:spPr>
            <a:solidFill>
              <a:schemeClr val="accent4"/>
            </a:solidFill>
            <a:ln>
              <a:noFill/>
            </a:ln>
            <a:effectLst/>
          </c:spPr>
          <c:cat>
            <c:strRef>
              <c:f>Sheet1!$A$2:$A$4</c:f>
              <c:strCache>
                <c:ptCount val="3"/>
                <c:pt idx="0">
                  <c:v>No mājām</c:v>
                </c:pt>
                <c:pt idx="1">
                  <c:v>veikalā</c:v>
                </c:pt>
                <c:pt idx="2">
                  <c:v>abi</c:v>
                </c:pt>
              </c:strCache>
            </c:strRef>
          </c:cat>
          <c:val>
            <c:numRef>
              <c:f>Sheet1!$E$2:$E$4</c:f>
              <c:numCache>
                <c:formatCode>General</c:formatCode>
                <c:ptCount val="3"/>
                <c:pt idx="0">
                  <c:v>3</c:v>
                </c:pt>
                <c:pt idx="1">
                  <c:v>0</c:v>
                </c:pt>
                <c:pt idx="2">
                  <c:v>3</c:v>
                </c:pt>
              </c:numCache>
            </c:numRef>
          </c:val>
        </c:ser>
        <c:gapWidth val="219"/>
        <c:overlap val="-27"/>
        <c:axId val="56222464"/>
        <c:axId val="56224000"/>
      </c:barChart>
      <c:catAx>
        <c:axId val="5622246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56224000"/>
        <c:crosses val="autoZero"/>
        <c:auto val="1"/>
        <c:lblAlgn val="ctr"/>
        <c:lblOffset val="100"/>
      </c:catAx>
      <c:valAx>
        <c:axId val="56224000"/>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56222464"/>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legend>
    <c:plotVisOnly val="1"/>
    <c:dispBlanksAs val="gap"/>
  </c:chart>
  <c:spPr>
    <a:noFill/>
    <a:ln>
      <a:noFill/>
    </a:ln>
    <a:effectLst/>
  </c:spPr>
  <c:txPr>
    <a:bodyPr/>
    <a:lstStyle/>
    <a:p>
      <a:pPr>
        <a:defRPr/>
      </a:pPr>
      <a:endParaRPr lang="lv-LV"/>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AEF49A3-E0AB-481D-BB9A-9FAD030DD25A}" type="datetimeFigureOut">
              <a:rPr lang="lv-LV" smtClean="0"/>
              <a:pPr/>
              <a:t>2016.04.06.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6CAC7DB-5B52-4F99-804D-127A20DABD75}" type="slidenum">
              <a:rPr lang="lv-LV" smtClean="0"/>
              <a:pPr/>
              <a:t>‹#›</a:t>
            </a:fld>
            <a:endParaRPr lang="lv-LV"/>
          </a:p>
        </p:txBody>
      </p:sp>
    </p:spTree>
    <p:extLst>
      <p:ext uri="{BB962C8B-B14F-4D97-AF65-F5344CB8AC3E}">
        <p14:creationId xmlns:p14="http://schemas.microsoft.com/office/powerpoint/2010/main" xmlns="" val="1232750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EF49A3-E0AB-481D-BB9A-9FAD030DD25A}" type="datetimeFigureOut">
              <a:rPr lang="lv-LV" smtClean="0"/>
              <a:pPr/>
              <a:t>2016.04.06.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6CAC7DB-5B52-4F99-804D-127A20DABD75}" type="slidenum">
              <a:rPr lang="lv-LV" smtClean="0"/>
              <a:pPr/>
              <a:t>‹#›</a:t>
            </a:fld>
            <a:endParaRPr lang="lv-LV"/>
          </a:p>
        </p:txBody>
      </p:sp>
    </p:spTree>
    <p:extLst>
      <p:ext uri="{BB962C8B-B14F-4D97-AF65-F5344CB8AC3E}">
        <p14:creationId xmlns:p14="http://schemas.microsoft.com/office/powerpoint/2010/main" xmlns="" val="3934676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EF49A3-E0AB-481D-BB9A-9FAD030DD25A}" type="datetimeFigureOut">
              <a:rPr lang="lv-LV" smtClean="0"/>
              <a:pPr/>
              <a:t>2016.04.06.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6CAC7DB-5B52-4F99-804D-127A20DABD75}" type="slidenum">
              <a:rPr lang="lv-LV" smtClean="0"/>
              <a:pPr/>
              <a:t>‹#›</a:t>
            </a:fld>
            <a:endParaRPr lang="lv-LV"/>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2008955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EF49A3-E0AB-481D-BB9A-9FAD030DD25A}" type="datetimeFigureOut">
              <a:rPr lang="lv-LV" smtClean="0"/>
              <a:pPr/>
              <a:t>2016.04.06.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6CAC7DB-5B52-4F99-804D-127A20DABD75}" type="slidenum">
              <a:rPr lang="lv-LV" smtClean="0"/>
              <a:pPr/>
              <a:t>‹#›</a:t>
            </a:fld>
            <a:endParaRPr lang="lv-LV"/>
          </a:p>
        </p:txBody>
      </p:sp>
    </p:spTree>
    <p:extLst>
      <p:ext uri="{BB962C8B-B14F-4D97-AF65-F5344CB8AC3E}">
        <p14:creationId xmlns:p14="http://schemas.microsoft.com/office/powerpoint/2010/main" xmlns="" val="3007065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EF49A3-E0AB-481D-BB9A-9FAD030DD25A}" type="datetimeFigureOut">
              <a:rPr lang="lv-LV" smtClean="0"/>
              <a:pPr/>
              <a:t>2016.04.06.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6CAC7DB-5B52-4F99-804D-127A20DABD75}" type="slidenum">
              <a:rPr lang="lv-LV" smtClean="0"/>
              <a:pPr/>
              <a:t>‹#›</a:t>
            </a:fld>
            <a:endParaRPr lang="lv-LV"/>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2481380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EF49A3-E0AB-481D-BB9A-9FAD030DD25A}" type="datetimeFigureOut">
              <a:rPr lang="lv-LV" smtClean="0"/>
              <a:pPr/>
              <a:t>2016.04.06.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6CAC7DB-5B52-4F99-804D-127A20DABD75}" type="slidenum">
              <a:rPr lang="lv-LV" smtClean="0"/>
              <a:pPr/>
              <a:t>‹#›</a:t>
            </a:fld>
            <a:endParaRPr lang="lv-LV"/>
          </a:p>
        </p:txBody>
      </p:sp>
    </p:spTree>
    <p:extLst>
      <p:ext uri="{BB962C8B-B14F-4D97-AF65-F5344CB8AC3E}">
        <p14:creationId xmlns:p14="http://schemas.microsoft.com/office/powerpoint/2010/main" xmlns="" val="25447494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EF49A3-E0AB-481D-BB9A-9FAD030DD25A}" type="datetimeFigureOut">
              <a:rPr lang="lv-LV" smtClean="0"/>
              <a:pPr/>
              <a:t>2016.04.06.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6CAC7DB-5B52-4F99-804D-127A20DABD75}" type="slidenum">
              <a:rPr lang="lv-LV" smtClean="0"/>
              <a:pPr/>
              <a:t>‹#›</a:t>
            </a:fld>
            <a:endParaRPr lang="lv-LV"/>
          </a:p>
        </p:txBody>
      </p:sp>
    </p:spTree>
    <p:extLst>
      <p:ext uri="{BB962C8B-B14F-4D97-AF65-F5344CB8AC3E}">
        <p14:creationId xmlns:p14="http://schemas.microsoft.com/office/powerpoint/2010/main" xmlns="" val="36023824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EF49A3-E0AB-481D-BB9A-9FAD030DD25A}" type="datetimeFigureOut">
              <a:rPr lang="lv-LV" smtClean="0"/>
              <a:pPr/>
              <a:t>2016.04.06.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6CAC7DB-5B52-4F99-804D-127A20DABD75}" type="slidenum">
              <a:rPr lang="lv-LV" smtClean="0"/>
              <a:pPr/>
              <a:t>‹#›</a:t>
            </a:fld>
            <a:endParaRPr lang="lv-LV"/>
          </a:p>
        </p:txBody>
      </p:sp>
    </p:spTree>
    <p:extLst>
      <p:ext uri="{BB962C8B-B14F-4D97-AF65-F5344CB8AC3E}">
        <p14:creationId xmlns:p14="http://schemas.microsoft.com/office/powerpoint/2010/main" xmlns="" val="1710393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EF49A3-E0AB-481D-BB9A-9FAD030DD25A}" type="datetimeFigureOut">
              <a:rPr lang="lv-LV" smtClean="0"/>
              <a:pPr/>
              <a:t>2016.04.06.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6CAC7DB-5B52-4F99-804D-127A20DABD75}" type="slidenum">
              <a:rPr lang="lv-LV" smtClean="0"/>
              <a:pPr/>
              <a:t>‹#›</a:t>
            </a:fld>
            <a:endParaRPr lang="lv-LV"/>
          </a:p>
        </p:txBody>
      </p:sp>
    </p:spTree>
    <p:extLst>
      <p:ext uri="{BB962C8B-B14F-4D97-AF65-F5344CB8AC3E}">
        <p14:creationId xmlns:p14="http://schemas.microsoft.com/office/powerpoint/2010/main" xmlns="" val="3602846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EF49A3-E0AB-481D-BB9A-9FAD030DD25A}" type="datetimeFigureOut">
              <a:rPr lang="lv-LV" smtClean="0"/>
              <a:pPr/>
              <a:t>2016.04.06.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6CAC7DB-5B52-4F99-804D-127A20DABD75}" type="slidenum">
              <a:rPr lang="lv-LV" smtClean="0"/>
              <a:pPr/>
              <a:t>‹#›</a:t>
            </a:fld>
            <a:endParaRPr lang="lv-LV"/>
          </a:p>
        </p:txBody>
      </p:sp>
    </p:spTree>
    <p:extLst>
      <p:ext uri="{BB962C8B-B14F-4D97-AF65-F5344CB8AC3E}">
        <p14:creationId xmlns:p14="http://schemas.microsoft.com/office/powerpoint/2010/main" xmlns="" val="335060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EF49A3-E0AB-481D-BB9A-9FAD030DD25A}" type="datetimeFigureOut">
              <a:rPr lang="lv-LV" smtClean="0"/>
              <a:pPr/>
              <a:t>2016.04.06.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F6CAC7DB-5B52-4F99-804D-127A20DABD75}" type="slidenum">
              <a:rPr lang="lv-LV" smtClean="0"/>
              <a:pPr/>
              <a:t>‹#›</a:t>
            </a:fld>
            <a:endParaRPr lang="lv-LV"/>
          </a:p>
        </p:txBody>
      </p:sp>
    </p:spTree>
    <p:extLst>
      <p:ext uri="{BB962C8B-B14F-4D97-AF65-F5344CB8AC3E}">
        <p14:creationId xmlns:p14="http://schemas.microsoft.com/office/powerpoint/2010/main" xmlns="" val="2657295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EF49A3-E0AB-481D-BB9A-9FAD030DD25A}" type="datetimeFigureOut">
              <a:rPr lang="lv-LV" smtClean="0"/>
              <a:pPr/>
              <a:t>2016.04.06.</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F6CAC7DB-5B52-4F99-804D-127A20DABD75}" type="slidenum">
              <a:rPr lang="lv-LV" smtClean="0"/>
              <a:pPr/>
              <a:t>‹#›</a:t>
            </a:fld>
            <a:endParaRPr lang="lv-LV"/>
          </a:p>
        </p:txBody>
      </p:sp>
    </p:spTree>
    <p:extLst>
      <p:ext uri="{BB962C8B-B14F-4D97-AF65-F5344CB8AC3E}">
        <p14:creationId xmlns:p14="http://schemas.microsoft.com/office/powerpoint/2010/main" xmlns="" val="2209677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AEF49A3-E0AB-481D-BB9A-9FAD030DD25A}" type="datetimeFigureOut">
              <a:rPr lang="lv-LV" smtClean="0"/>
              <a:pPr/>
              <a:t>2016.04.06.</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F6CAC7DB-5B52-4F99-804D-127A20DABD75}" type="slidenum">
              <a:rPr lang="lv-LV" smtClean="0"/>
              <a:pPr/>
              <a:t>‹#›</a:t>
            </a:fld>
            <a:endParaRPr lang="lv-LV"/>
          </a:p>
        </p:txBody>
      </p:sp>
    </p:spTree>
    <p:extLst>
      <p:ext uri="{BB962C8B-B14F-4D97-AF65-F5344CB8AC3E}">
        <p14:creationId xmlns:p14="http://schemas.microsoft.com/office/powerpoint/2010/main" xmlns="" val="3233781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F49A3-E0AB-481D-BB9A-9FAD030DD25A}" type="datetimeFigureOut">
              <a:rPr lang="lv-LV" smtClean="0"/>
              <a:pPr/>
              <a:t>2016.04.06.</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F6CAC7DB-5B52-4F99-804D-127A20DABD75}" type="slidenum">
              <a:rPr lang="lv-LV" smtClean="0"/>
              <a:pPr/>
              <a:t>‹#›</a:t>
            </a:fld>
            <a:endParaRPr lang="lv-LV"/>
          </a:p>
        </p:txBody>
      </p:sp>
    </p:spTree>
    <p:extLst>
      <p:ext uri="{BB962C8B-B14F-4D97-AF65-F5344CB8AC3E}">
        <p14:creationId xmlns:p14="http://schemas.microsoft.com/office/powerpoint/2010/main" xmlns="" val="2294368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EF49A3-E0AB-481D-BB9A-9FAD030DD25A}" type="datetimeFigureOut">
              <a:rPr lang="lv-LV" smtClean="0"/>
              <a:pPr/>
              <a:t>2016.04.06.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F6CAC7DB-5B52-4F99-804D-127A20DABD75}" type="slidenum">
              <a:rPr lang="lv-LV" smtClean="0"/>
              <a:pPr/>
              <a:t>‹#›</a:t>
            </a:fld>
            <a:endParaRPr lang="lv-LV"/>
          </a:p>
        </p:txBody>
      </p:sp>
    </p:spTree>
    <p:extLst>
      <p:ext uri="{BB962C8B-B14F-4D97-AF65-F5344CB8AC3E}">
        <p14:creationId xmlns:p14="http://schemas.microsoft.com/office/powerpoint/2010/main" xmlns="" val="1161085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EF49A3-E0AB-481D-BB9A-9FAD030DD25A}" type="datetimeFigureOut">
              <a:rPr lang="lv-LV" smtClean="0"/>
              <a:pPr/>
              <a:t>2016.04.06.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F6CAC7DB-5B52-4F99-804D-127A20DABD75}" type="slidenum">
              <a:rPr lang="lv-LV" smtClean="0"/>
              <a:pPr/>
              <a:t>‹#›</a:t>
            </a:fld>
            <a:endParaRPr lang="lv-LV"/>
          </a:p>
        </p:txBody>
      </p:sp>
    </p:spTree>
    <p:extLst>
      <p:ext uri="{BB962C8B-B14F-4D97-AF65-F5344CB8AC3E}">
        <p14:creationId xmlns:p14="http://schemas.microsoft.com/office/powerpoint/2010/main" xmlns="" val="221756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AEF49A3-E0AB-481D-BB9A-9FAD030DD25A}" type="datetimeFigureOut">
              <a:rPr lang="lv-LV" smtClean="0"/>
              <a:pPr/>
              <a:t>2016.04.06.</a:t>
            </a:fld>
            <a:endParaRPr lang="lv-LV"/>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6CAC7DB-5B52-4F99-804D-127A20DABD75}" type="slidenum">
              <a:rPr lang="lv-LV" smtClean="0"/>
              <a:pPr/>
              <a:t>‹#›</a:t>
            </a:fld>
            <a:endParaRPr lang="lv-LV"/>
          </a:p>
        </p:txBody>
      </p:sp>
    </p:spTree>
    <p:extLst>
      <p:ext uri="{BB962C8B-B14F-4D97-AF65-F5344CB8AC3E}">
        <p14:creationId xmlns:p14="http://schemas.microsoft.com/office/powerpoint/2010/main" xmlns="" val="2126939380"/>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 id="2147483844" r:id="rId14"/>
    <p:sldLayoutId id="2147483845" r:id="rId15"/>
    <p:sldLayoutId id="214748384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v-LV" dirty="0" err="1" smtClean="0"/>
              <a:t>Creative</a:t>
            </a:r>
            <a:r>
              <a:rPr lang="lv-LV" dirty="0" smtClean="0"/>
              <a:t> </a:t>
            </a:r>
            <a:r>
              <a:rPr lang="lv-LV" dirty="0" err="1" smtClean="0"/>
              <a:t>recycling</a:t>
            </a:r>
            <a:r>
              <a:rPr lang="lv-LV" dirty="0" smtClean="0"/>
              <a:t>: </a:t>
            </a:r>
            <a:r>
              <a:rPr lang="lv-LV" dirty="0" err="1" smtClean="0"/>
              <a:t>Plastic</a:t>
            </a:r>
            <a:r>
              <a:rPr lang="lv-LV" dirty="0" smtClean="0"/>
              <a:t> </a:t>
            </a:r>
            <a:r>
              <a:rPr lang="lv-LV" dirty="0" err="1" smtClean="0"/>
              <a:t>bags</a:t>
            </a:r>
            <a:endParaRPr lang="lv-LV" dirty="0"/>
          </a:p>
        </p:txBody>
      </p:sp>
      <p:sp>
        <p:nvSpPr>
          <p:cNvPr id="3" name="Subtitle 2"/>
          <p:cNvSpPr>
            <a:spLocks noGrp="1"/>
          </p:cNvSpPr>
          <p:nvPr>
            <p:ph type="subTitle" idx="1"/>
          </p:nvPr>
        </p:nvSpPr>
        <p:spPr>
          <a:xfrm>
            <a:off x="638309" y="4050833"/>
            <a:ext cx="7766936" cy="1096899"/>
          </a:xfrm>
        </p:spPr>
        <p:txBody>
          <a:bodyPr/>
          <a:lstStyle/>
          <a:p>
            <a:r>
              <a:rPr lang="lv-LV" dirty="0" smtClean="0"/>
              <a:t>Fēlikss Liepa, Kristians Lelis, Ina Vanaga</a:t>
            </a: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35256" y="4050833"/>
            <a:ext cx="2643389" cy="2583913"/>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93612" y="3742590"/>
            <a:ext cx="4231176" cy="3200398"/>
          </a:xfrm>
          <a:prstGeom prst="rect">
            <a:avLst/>
          </a:prstGeom>
        </p:spPr>
      </p:pic>
    </p:spTree>
    <p:extLst>
      <p:ext uri="{BB962C8B-B14F-4D97-AF65-F5344CB8AC3E}">
        <p14:creationId xmlns:p14="http://schemas.microsoft.com/office/powerpoint/2010/main" xmlns="" val="293811479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t>Plāns kā īstenojām</a:t>
            </a:r>
            <a:endParaRPr lang="lv-LV" dirty="0"/>
          </a:p>
        </p:txBody>
      </p:sp>
      <p:sp>
        <p:nvSpPr>
          <p:cNvPr id="3" name="Content Placeholder 2"/>
          <p:cNvSpPr>
            <a:spLocks noGrp="1"/>
          </p:cNvSpPr>
          <p:nvPr>
            <p:ph idx="1"/>
          </p:nvPr>
        </p:nvSpPr>
        <p:spPr/>
        <p:txBody>
          <a:bodyPr/>
          <a:lstStyle/>
          <a:p>
            <a:r>
              <a:rPr lang="lv-LV" dirty="0" smtClean="0"/>
              <a:t>1.Diena - Uztaisījām pusi no galaproduktiem un prezentāciju.</a:t>
            </a:r>
          </a:p>
          <a:p>
            <a:r>
              <a:rPr lang="lv-LV" dirty="0" smtClean="0"/>
              <a:t>2.Diena - Pabeidzām galaproduktus un prezentāciju.</a:t>
            </a:r>
          </a:p>
          <a:p>
            <a:r>
              <a:rPr lang="lv-LV" dirty="0" smtClean="0"/>
              <a:t>3.Diena – Turpinājām šos pašus darbus, un plakātu.</a:t>
            </a:r>
            <a:endParaRPr lang="lv-LV" dirty="0"/>
          </a:p>
          <a:p>
            <a:r>
              <a:rPr lang="lv-LV" dirty="0" smtClean="0"/>
              <a:t>4.Diena – </a:t>
            </a:r>
            <a:r>
              <a:rPr lang="lv-LV" dirty="0"/>
              <a:t>P</a:t>
            </a:r>
            <a:r>
              <a:rPr lang="lv-LV" dirty="0" smtClean="0"/>
              <a:t>abeidzām plakātu, sakārtojām visu pa plauktiņiem un novācām materiālus. Vakarā uztaisījām Ziemassvētku eglīti.</a:t>
            </a:r>
          </a:p>
          <a:p>
            <a:r>
              <a:rPr lang="lv-LV" dirty="0" smtClean="0"/>
              <a:t>5.Diena – Prezentējam projektu.</a:t>
            </a:r>
          </a:p>
        </p:txBody>
      </p:sp>
    </p:spTree>
    <p:extLst>
      <p:ext uri="{BB962C8B-B14F-4D97-AF65-F5344CB8AC3E}">
        <p14:creationId xmlns:p14="http://schemas.microsoft.com/office/powerpoint/2010/main" xmlns="" val="3361896358"/>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lv-LV" dirty="0" smtClean="0"/>
              <a:t>Paldies par uzmanību!</a:t>
            </a:r>
            <a:endParaRPr lang="lv-LV" dirty="0"/>
          </a:p>
        </p:txBody>
      </p:sp>
    </p:spTree>
    <p:extLst>
      <p:ext uri="{BB962C8B-B14F-4D97-AF65-F5344CB8AC3E}">
        <p14:creationId xmlns:p14="http://schemas.microsoft.com/office/powerpoint/2010/main" xmlns="" val="2951895793"/>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507067" y="1309829"/>
            <a:ext cx="7766936" cy="1646302"/>
          </a:xfrm>
        </p:spPr>
        <p:txBody>
          <a:bodyPr/>
          <a:lstStyle/>
          <a:p>
            <a:r>
              <a:rPr lang="lv-LV" dirty="0" smtClean="0"/>
              <a:t>Projekta mērķi</a:t>
            </a:r>
            <a:endParaRPr lang="lv-LV" dirty="0"/>
          </a:p>
        </p:txBody>
      </p:sp>
      <p:sp>
        <p:nvSpPr>
          <p:cNvPr id="8" name="Subtitle 7"/>
          <p:cNvSpPr>
            <a:spLocks noGrp="1"/>
          </p:cNvSpPr>
          <p:nvPr>
            <p:ph type="subTitle" idx="1"/>
          </p:nvPr>
        </p:nvSpPr>
        <p:spPr>
          <a:xfrm>
            <a:off x="1275008" y="3213705"/>
            <a:ext cx="7998995" cy="2259815"/>
          </a:xfrm>
        </p:spPr>
        <p:txBody>
          <a:bodyPr>
            <a:normAutofit/>
          </a:bodyPr>
          <a:lstStyle/>
          <a:p>
            <a:r>
              <a:rPr lang="lv-LV" dirty="0" smtClean="0"/>
              <a:t>Iepazīstināt cilvēkus ko var darīt ar plastmasas maisiņiem.</a:t>
            </a:r>
          </a:p>
          <a:p>
            <a:r>
              <a:rPr lang="lv-LV" dirty="0" smtClean="0"/>
              <a:t>Iedrošināt cilvēkus nodot plastmasas maisiņus, lai tie nebojā vidi.</a:t>
            </a:r>
          </a:p>
          <a:p>
            <a:r>
              <a:rPr lang="lv-LV" dirty="0" smtClean="0"/>
              <a:t>Šo projektu mēs arī varēsim izmantot etwinning projektam pavasarī.</a:t>
            </a:r>
          </a:p>
          <a:p>
            <a:r>
              <a:rPr lang="lv-LV" dirty="0" smtClean="0"/>
              <a:t>Parādīt cik tie ir bīstami dabai.</a:t>
            </a:r>
          </a:p>
          <a:p>
            <a:r>
              <a:rPr lang="lv-LV" dirty="0" smtClean="0"/>
              <a:t>Ieinteresēt bērnus darboties ar dažādiem materiāliem nevis sēdēt pie datora un citādi izšķiest laiku.</a:t>
            </a:r>
          </a:p>
        </p:txBody>
      </p:sp>
    </p:spTree>
    <p:extLst>
      <p:ext uri="{BB962C8B-B14F-4D97-AF65-F5344CB8AC3E}">
        <p14:creationId xmlns:p14="http://schemas.microsoft.com/office/powerpoint/2010/main" xmlns="" val="602856992"/>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56650" y="414997"/>
            <a:ext cx="3932237" cy="1600200"/>
          </a:xfrm>
        </p:spPr>
        <p:txBody>
          <a:bodyPr>
            <a:normAutofit fontScale="90000"/>
          </a:bodyPr>
          <a:lstStyle/>
          <a:p>
            <a:pPr algn="ctr"/>
            <a:r>
              <a:rPr lang="lv-LV" sz="3600" b="1" dirty="0" err="1" smtClean="0"/>
              <a:t>We</a:t>
            </a:r>
            <a:r>
              <a:rPr lang="lv-LV" sz="3600" b="1" dirty="0" smtClean="0"/>
              <a:t> </a:t>
            </a:r>
            <a:r>
              <a:rPr lang="lv-LV" sz="3600" b="1" dirty="0" err="1" smtClean="0"/>
              <a:t>made</a:t>
            </a:r>
            <a:r>
              <a:rPr lang="lv-LV" sz="3600" b="1" dirty="0" smtClean="0"/>
              <a:t> </a:t>
            </a:r>
            <a:r>
              <a:rPr lang="lv-LV" sz="3600" b="1" dirty="0" err="1" smtClean="0"/>
              <a:t>this</a:t>
            </a:r>
            <a:r>
              <a:rPr lang="lv-LV" sz="3600" b="1" dirty="0" smtClean="0"/>
              <a:t> </a:t>
            </a:r>
            <a:r>
              <a:rPr lang="lv-LV" sz="3600" b="1" dirty="0" err="1" smtClean="0"/>
              <a:t>from</a:t>
            </a:r>
            <a:r>
              <a:rPr lang="lv-LV" sz="3600" b="1" dirty="0" smtClean="0"/>
              <a:t> </a:t>
            </a:r>
            <a:r>
              <a:rPr lang="lv-LV" sz="3600" b="1" dirty="0" err="1" smtClean="0"/>
              <a:t>old</a:t>
            </a:r>
            <a:r>
              <a:rPr lang="lv-LV" sz="3600" b="1" dirty="0" smtClean="0"/>
              <a:t> </a:t>
            </a:r>
            <a:r>
              <a:rPr lang="lv-LV" sz="3600" b="1" dirty="0" err="1" smtClean="0"/>
              <a:t>plastic</a:t>
            </a:r>
            <a:r>
              <a:rPr lang="lv-LV" sz="3600" b="1" dirty="0" smtClean="0"/>
              <a:t> </a:t>
            </a:r>
            <a:r>
              <a:rPr lang="lv-LV" sz="3600" b="1" dirty="0" err="1" smtClean="0"/>
              <a:t>bags</a:t>
            </a:r>
            <a:r>
              <a:rPr lang="lv-LV" sz="3600" b="1" dirty="0" smtClean="0"/>
              <a:t/>
            </a:r>
            <a:br>
              <a:rPr lang="lv-LV" sz="3600" b="1" dirty="0" smtClean="0"/>
            </a:br>
            <a:r>
              <a:rPr lang="lv-LV" sz="3600" b="1" dirty="0" smtClean="0"/>
              <a:t>Galaprodukts</a:t>
            </a:r>
            <a:endParaRPr lang="lv-LV" sz="3600" b="1" dirty="0"/>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rot="10800000" flipV="1">
            <a:off x="6269048" y="414997"/>
            <a:ext cx="2538676" cy="1428004"/>
          </a:xfrm>
        </p:spPr>
      </p:pic>
      <p:sp>
        <p:nvSpPr>
          <p:cNvPr id="6" name="Text Placeholder 5"/>
          <p:cNvSpPr>
            <a:spLocks noGrp="1"/>
          </p:cNvSpPr>
          <p:nvPr>
            <p:ph type="body" sz="half" idx="2"/>
          </p:nvPr>
        </p:nvSpPr>
        <p:spPr>
          <a:xfrm>
            <a:off x="356649" y="2031309"/>
            <a:ext cx="3932238" cy="4034639"/>
          </a:xfrm>
        </p:spPr>
        <p:txBody>
          <a:bodyPr>
            <a:normAutofit lnSpcReduction="10000"/>
          </a:bodyPr>
          <a:lstStyle/>
          <a:p>
            <a:r>
              <a:rPr lang="lv-LV" sz="2400" smtClean="0"/>
              <a:t>Mēs izveidojām dažādus produktus ar kuriem mēs varam parādīt kā radoši pārstrādāt plastmasas maisiņus:</a:t>
            </a:r>
          </a:p>
          <a:p>
            <a:pPr marL="342900" indent="-342900">
              <a:buAutoNum type="arabicPeriod"/>
            </a:pPr>
            <a:r>
              <a:rPr lang="lv-LV" sz="2400" smtClean="0"/>
              <a:t>Krūzes paliktnīši</a:t>
            </a:r>
          </a:p>
          <a:p>
            <a:pPr marL="342900" indent="-342900">
              <a:buAutoNum type="arabicPeriod"/>
            </a:pPr>
            <a:r>
              <a:rPr lang="lv-LV" sz="2400" smtClean="0"/>
              <a:t>Mini Groziņš</a:t>
            </a:r>
          </a:p>
          <a:p>
            <a:pPr marL="342900" indent="-342900">
              <a:buAutoNum type="arabicPeriod"/>
            </a:pPr>
            <a:r>
              <a:rPr lang="lv-LV" sz="2400" smtClean="0"/>
              <a:t>Atslēgu piekariņš </a:t>
            </a:r>
          </a:p>
          <a:p>
            <a:pPr marL="342900" indent="-342900">
              <a:buAutoNum type="arabicPeriod"/>
            </a:pPr>
            <a:r>
              <a:rPr lang="lv-LV" sz="2400" smtClean="0"/>
              <a:t>Ziemassvētku eglītes aizvietotājs</a:t>
            </a:r>
            <a:endParaRPr lang="lv-LV" sz="2400" dirty="0"/>
          </a:p>
        </p:txBody>
      </p:sp>
      <p:sp>
        <p:nvSpPr>
          <p:cNvPr id="9" name="Rectangle 8"/>
          <p:cNvSpPr/>
          <p:nvPr/>
        </p:nvSpPr>
        <p:spPr>
          <a:xfrm>
            <a:off x="5546825" y="768554"/>
            <a:ext cx="840984" cy="769441"/>
          </a:xfrm>
          <a:prstGeom prst="rect">
            <a:avLst/>
          </a:prstGeom>
        </p:spPr>
        <p:txBody>
          <a:bodyPr wrap="square">
            <a:spAutoFit/>
          </a:bodyPr>
          <a:lstStyle/>
          <a:p>
            <a:r>
              <a:rPr lang="lv-LV" sz="4400" dirty="0" smtClean="0"/>
              <a:t>1.</a:t>
            </a:r>
            <a:endParaRPr lang="lv-LV" sz="4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807724" y="2119959"/>
            <a:ext cx="2527528" cy="1421734"/>
          </a:xfrm>
          <a:prstGeom prst="rect">
            <a:avLst/>
          </a:prstGeom>
        </p:spPr>
      </p:pic>
      <p:sp>
        <p:nvSpPr>
          <p:cNvPr id="11" name="Rectangle 10"/>
          <p:cNvSpPr/>
          <p:nvPr/>
        </p:nvSpPr>
        <p:spPr>
          <a:xfrm>
            <a:off x="7739588" y="2509076"/>
            <a:ext cx="709580" cy="769441"/>
          </a:xfrm>
          <a:prstGeom prst="rect">
            <a:avLst/>
          </a:prstGeom>
        </p:spPr>
        <p:txBody>
          <a:bodyPr wrap="square">
            <a:spAutoFit/>
          </a:bodyPr>
          <a:lstStyle/>
          <a:p>
            <a:r>
              <a:rPr lang="lv-LV" sz="4400" dirty="0"/>
              <a:t>2.</a:t>
            </a:r>
          </a:p>
        </p:txBody>
      </p:sp>
      <p:pic>
        <p:nvPicPr>
          <p:cNvPr id="3" name="Picture 2"/>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576309" y="3944591"/>
            <a:ext cx="2613534" cy="1470114"/>
          </a:xfrm>
          <a:prstGeom prst="rect">
            <a:avLst/>
          </a:prstGeom>
        </p:spPr>
      </p:pic>
      <p:sp>
        <p:nvSpPr>
          <p:cNvPr id="5" name="Rectangle 4"/>
          <p:cNvSpPr/>
          <p:nvPr/>
        </p:nvSpPr>
        <p:spPr>
          <a:xfrm>
            <a:off x="5699800" y="4359887"/>
            <a:ext cx="3585868" cy="769441"/>
          </a:xfrm>
          <a:prstGeom prst="rect">
            <a:avLst/>
          </a:prstGeom>
        </p:spPr>
        <p:txBody>
          <a:bodyPr wrap="square">
            <a:spAutoFit/>
          </a:bodyPr>
          <a:lstStyle/>
          <a:p>
            <a:r>
              <a:rPr lang="lv-LV" sz="4400" dirty="0"/>
              <a:t>3.</a:t>
            </a:r>
          </a:p>
        </p:txBody>
      </p:sp>
      <p:pic>
        <p:nvPicPr>
          <p:cNvPr id="2" name="Picture 1"/>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9189843" y="131839"/>
            <a:ext cx="2532345" cy="1424444"/>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9500316" y="5129328"/>
            <a:ext cx="2537137" cy="1427139"/>
          </a:xfrm>
          <a:prstGeom prst="rect">
            <a:avLst/>
          </a:prstGeom>
        </p:spPr>
      </p:pic>
      <p:sp>
        <p:nvSpPr>
          <p:cNvPr id="12" name="Rectangle 11"/>
          <p:cNvSpPr/>
          <p:nvPr/>
        </p:nvSpPr>
        <p:spPr>
          <a:xfrm>
            <a:off x="8637754" y="5648195"/>
            <a:ext cx="763824" cy="769441"/>
          </a:xfrm>
          <a:prstGeom prst="rect">
            <a:avLst/>
          </a:prstGeom>
        </p:spPr>
        <p:txBody>
          <a:bodyPr wrap="square">
            <a:spAutoFit/>
          </a:bodyPr>
          <a:lstStyle/>
          <a:p>
            <a:r>
              <a:rPr lang="lv-LV" sz="4400" dirty="0" smtClean="0"/>
              <a:t>4.</a:t>
            </a:r>
            <a:endParaRPr lang="lv-LV" sz="4400" dirty="0"/>
          </a:p>
        </p:txBody>
      </p:sp>
    </p:spTree>
    <p:extLst>
      <p:ext uri="{BB962C8B-B14F-4D97-AF65-F5344CB8AC3E}">
        <p14:creationId xmlns:p14="http://schemas.microsoft.com/office/powerpoint/2010/main" xmlns="" val="3871230845"/>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lv-LV" dirty="0" smtClean="0"/>
              <a:t>Kā vēl var izmantot plastmasas maisiņus?</a:t>
            </a:r>
            <a:br>
              <a:rPr lang="lv-LV" dirty="0" smtClean="0"/>
            </a:br>
            <a:r>
              <a:rPr lang="lv-LV" dirty="0" err="1" smtClean="0"/>
              <a:t>How</a:t>
            </a:r>
            <a:r>
              <a:rPr lang="lv-LV" dirty="0" smtClean="0"/>
              <a:t> </a:t>
            </a:r>
            <a:r>
              <a:rPr lang="lv-LV" dirty="0" err="1" smtClean="0"/>
              <a:t>can</a:t>
            </a:r>
            <a:r>
              <a:rPr lang="lv-LV" dirty="0" smtClean="0"/>
              <a:t> </a:t>
            </a:r>
            <a:r>
              <a:rPr lang="lv-LV" dirty="0" err="1" smtClean="0"/>
              <a:t>we</a:t>
            </a:r>
            <a:r>
              <a:rPr lang="lv-LV" dirty="0" smtClean="0"/>
              <a:t> </a:t>
            </a:r>
            <a:r>
              <a:rPr lang="lv-LV" dirty="0" err="1" smtClean="0"/>
              <a:t>reuse</a:t>
            </a:r>
            <a:r>
              <a:rPr lang="lv-LV" dirty="0" smtClean="0"/>
              <a:t> </a:t>
            </a:r>
            <a:r>
              <a:rPr lang="lv-LV" dirty="0" err="1" smtClean="0"/>
              <a:t>plastic</a:t>
            </a:r>
            <a:r>
              <a:rPr lang="lv-LV" dirty="0" smtClean="0"/>
              <a:t> </a:t>
            </a:r>
            <a:r>
              <a:rPr lang="lv-LV" dirty="0" err="1" smtClean="0"/>
              <a:t>bags</a:t>
            </a:r>
            <a:r>
              <a:rPr lang="lv-LV" dirty="0" smtClean="0"/>
              <a:t>?</a:t>
            </a:r>
            <a:endParaRPr lang="lv-LV" dirty="0"/>
          </a:p>
        </p:txBody>
      </p:sp>
      <p:sp>
        <p:nvSpPr>
          <p:cNvPr id="6" name="Text Placeholder 5"/>
          <p:cNvSpPr>
            <a:spLocks noGrp="1"/>
          </p:cNvSpPr>
          <p:nvPr>
            <p:ph idx="1"/>
          </p:nvPr>
        </p:nvSpPr>
        <p:spPr/>
        <p:txBody>
          <a:bodyPr/>
          <a:lstStyle/>
          <a:p>
            <a:r>
              <a:rPr lang="lv-LV" dirty="0" smtClean="0"/>
              <a:t>Tos var izmantot arī kā atkritumu maisus.</a:t>
            </a:r>
          </a:p>
          <a:p>
            <a:r>
              <a:rPr lang="lv-LV" dirty="0" smtClean="0"/>
              <a:t>Tajos var uzglabāt dažādus priekšmetus.</a:t>
            </a:r>
          </a:p>
          <a:p>
            <a:r>
              <a:rPr lang="lv-LV" dirty="0" smtClean="0"/>
              <a:t>No tiem var uztaisīt interesantus tērpus priekš dažādiem pasākumiem.</a:t>
            </a:r>
          </a:p>
          <a:p>
            <a:r>
              <a:rPr lang="lv-LV" dirty="0" smtClean="0"/>
              <a:t>Ar tiem var savākt suņu fekālijas.</a:t>
            </a:r>
          </a:p>
          <a:p>
            <a:r>
              <a:rPr lang="lv-LV" dirty="0" smtClean="0"/>
              <a:t>No tiem var uztaisīt lieliskas dekorācijas.</a:t>
            </a:r>
          </a:p>
          <a:p>
            <a:r>
              <a:rPr lang="lv-LV" dirty="0" smtClean="0"/>
              <a:t>Ar tiem var iesaiņot dāvanas.</a:t>
            </a:r>
          </a:p>
          <a:p>
            <a:pPr marL="0" indent="0">
              <a:buNone/>
            </a:pPr>
            <a:endParaRPr lang="lv-LV" dirty="0"/>
          </a:p>
          <a:p>
            <a:pPr marL="0" indent="0">
              <a:buNone/>
            </a:pPr>
            <a:r>
              <a:rPr lang="lv-LV" dirty="0" smtClean="0"/>
              <a:t>Ja pilnīgi aptrūkstas idejas var ierakstīt ‘</a:t>
            </a:r>
            <a:r>
              <a:rPr lang="lv-LV" b="1" dirty="0" smtClean="0"/>
              <a:t>’Creative recycling plastic bags’’ </a:t>
            </a:r>
            <a:r>
              <a:rPr lang="lv-LV" dirty="0" smtClean="0"/>
              <a:t>gan ‘</a:t>
            </a:r>
            <a:r>
              <a:rPr lang="lv-LV" b="1" dirty="0" smtClean="0"/>
              <a:t>’youtube’’ un ‘’google</a:t>
            </a:r>
            <a:r>
              <a:rPr lang="lv-LV" dirty="0" smtClean="0"/>
              <a:t>’’. Labāk nosaukumu rakstīt angliski jo tā var atrast vairāk ideju.</a:t>
            </a:r>
            <a:endParaRPr lang="lv-LV" dirty="0"/>
          </a:p>
        </p:txBody>
      </p:sp>
    </p:spTree>
    <p:extLst>
      <p:ext uri="{BB962C8B-B14F-4D97-AF65-F5344CB8AC3E}">
        <p14:creationId xmlns:p14="http://schemas.microsoft.com/office/powerpoint/2010/main" xmlns="" val="4013599968"/>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lv-LV" dirty="0" smtClean="0"/>
              <a:t>Kur nonāk plastmasas maisiņi?</a:t>
            </a:r>
            <a:br>
              <a:rPr lang="lv-LV" dirty="0" smtClean="0"/>
            </a:br>
            <a:r>
              <a:rPr lang="lv-LV" dirty="0" err="1" smtClean="0"/>
              <a:t>What</a:t>
            </a:r>
            <a:r>
              <a:rPr lang="lv-LV" dirty="0" smtClean="0"/>
              <a:t> </a:t>
            </a:r>
            <a:r>
              <a:rPr lang="lv-LV" dirty="0" err="1" smtClean="0"/>
              <a:t>happens</a:t>
            </a:r>
            <a:r>
              <a:rPr lang="lv-LV" dirty="0" smtClean="0"/>
              <a:t> </a:t>
            </a:r>
            <a:r>
              <a:rPr lang="lv-LV" dirty="0" err="1" smtClean="0"/>
              <a:t>with</a:t>
            </a:r>
            <a:r>
              <a:rPr lang="lv-LV" dirty="0" smtClean="0"/>
              <a:t> </a:t>
            </a:r>
            <a:r>
              <a:rPr lang="lv-LV" dirty="0" err="1" smtClean="0"/>
              <a:t>plastic</a:t>
            </a:r>
            <a:r>
              <a:rPr lang="lv-LV" dirty="0" smtClean="0"/>
              <a:t> </a:t>
            </a:r>
            <a:r>
              <a:rPr lang="lv-LV" dirty="0" err="1" smtClean="0"/>
              <a:t>bags</a:t>
            </a:r>
            <a:r>
              <a:rPr lang="lv-LV" dirty="0" smtClean="0"/>
              <a:t> </a:t>
            </a:r>
            <a:r>
              <a:rPr lang="lv-LV" dirty="0" err="1" smtClean="0"/>
              <a:t>in</a:t>
            </a:r>
            <a:r>
              <a:rPr lang="lv-LV" dirty="0" smtClean="0"/>
              <a:t> </a:t>
            </a:r>
            <a:r>
              <a:rPr lang="lv-LV" dirty="0" err="1" smtClean="0"/>
              <a:t>nature</a:t>
            </a:r>
            <a:r>
              <a:rPr lang="lv-LV" dirty="0" smtClean="0"/>
              <a:t>?</a:t>
            </a:r>
            <a:endParaRPr lang="lv-LV" dirty="0"/>
          </a:p>
        </p:txBody>
      </p:sp>
      <p:sp>
        <p:nvSpPr>
          <p:cNvPr id="4" name="Text Placeholder 3"/>
          <p:cNvSpPr>
            <a:spLocks noGrp="1"/>
          </p:cNvSpPr>
          <p:nvPr>
            <p:ph type="body" idx="1"/>
          </p:nvPr>
        </p:nvSpPr>
        <p:spPr/>
        <p:txBody>
          <a:bodyPr/>
          <a:lstStyle/>
          <a:p>
            <a:pPr algn="ctr"/>
            <a:r>
              <a:rPr lang="lv-LV" dirty="0" smtClean="0"/>
              <a:t>Ja tie nonāk dabā</a:t>
            </a:r>
            <a:endParaRPr lang="lv-LV" dirty="0"/>
          </a:p>
        </p:txBody>
      </p:sp>
      <p:sp>
        <p:nvSpPr>
          <p:cNvPr id="5" name="Content Placeholder 4"/>
          <p:cNvSpPr>
            <a:spLocks noGrp="1"/>
          </p:cNvSpPr>
          <p:nvPr>
            <p:ph sz="half" idx="2"/>
          </p:nvPr>
        </p:nvSpPr>
        <p:spPr>
          <a:xfrm>
            <a:off x="675745" y="2737245"/>
            <a:ext cx="4185623" cy="3705758"/>
          </a:xfrm>
        </p:spPr>
        <p:txBody>
          <a:bodyPr>
            <a:normAutofit lnSpcReduction="10000"/>
          </a:bodyPr>
          <a:lstStyle/>
          <a:p>
            <a:r>
              <a:rPr lang="lv-LV" dirty="0" smtClean="0"/>
              <a:t>Tie tur paliks ļoti ilgu laiku lai sadalītos.</a:t>
            </a:r>
          </a:p>
          <a:p>
            <a:r>
              <a:rPr lang="lv-LV" dirty="0" smtClean="0"/>
              <a:t>Plastmasas maisiņi ir naftas izstrādājumi un tiem sadaloties šī nafta bojās zemi, un tā var palikt neauglīga.</a:t>
            </a:r>
          </a:p>
          <a:p>
            <a:r>
              <a:rPr lang="lv-LV" dirty="0" smtClean="0"/>
              <a:t>Plastmasa ir ļoti bīstama arī cilvēku un dzīvnieku ķermeņiem. To ir ļoti grūti sagremot un ja gadās to norīt nekavējoties vajag konsultēties ar ārstu</a:t>
            </a:r>
            <a:r>
              <a:rPr lang="lv-LV" b="1" dirty="0" smtClean="0"/>
              <a:t>. IF ANIMALS EAT SOMETHING WITH PIECES OF PLASTIC BAGS, THRY CAN DIE.</a:t>
            </a:r>
            <a:endParaRPr lang="lv-LV" b="1" dirty="0"/>
          </a:p>
        </p:txBody>
      </p:sp>
      <p:sp>
        <p:nvSpPr>
          <p:cNvPr id="6" name="Text Placeholder 5"/>
          <p:cNvSpPr>
            <a:spLocks noGrp="1"/>
          </p:cNvSpPr>
          <p:nvPr>
            <p:ph type="body" sz="quarter" idx="3"/>
          </p:nvPr>
        </p:nvSpPr>
        <p:spPr/>
        <p:txBody>
          <a:bodyPr/>
          <a:lstStyle/>
          <a:p>
            <a:pPr algn="ctr"/>
            <a:r>
              <a:rPr lang="lv-LV" dirty="0" smtClean="0"/>
              <a:t>Ja tos nodod pārstrādei</a:t>
            </a:r>
            <a:endParaRPr lang="lv-LV" dirty="0"/>
          </a:p>
        </p:txBody>
      </p:sp>
      <p:sp>
        <p:nvSpPr>
          <p:cNvPr id="7" name="Content Placeholder 6"/>
          <p:cNvSpPr>
            <a:spLocks noGrp="1"/>
          </p:cNvSpPr>
          <p:nvPr>
            <p:ph sz="quarter" idx="4"/>
          </p:nvPr>
        </p:nvSpPr>
        <p:spPr/>
        <p:txBody>
          <a:bodyPr/>
          <a:lstStyle/>
          <a:p>
            <a:r>
              <a:rPr lang="lv-LV" dirty="0" smtClean="0"/>
              <a:t>Nonākot pāstrādē tie būs videi draudzīgi</a:t>
            </a:r>
            <a:r>
              <a:rPr lang="lv-LV" b="1" dirty="0" smtClean="0"/>
              <a:t>. IF YOU RECYCLE THEM, THEY BECOME NATURE FRIENDLY</a:t>
            </a:r>
            <a:r>
              <a:rPr lang="lv-LV" dirty="0" smtClean="0"/>
              <a:t>.</a:t>
            </a:r>
          </a:p>
          <a:p>
            <a:r>
              <a:rPr lang="lv-LV" dirty="0" smtClean="0"/>
              <a:t>Tie var kalpot otru dzīvi.</a:t>
            </a:r>
          </a:p>
          <a:p>
            <a:r>
              <a:rPr lang="lv-LV" dirty="0" smtClean="0"/>
              <a:t>Nododot noteiktu skaitu maisiņu var saņemt norādīto summu naudas.</a:t>
            </a:r>
          </a:p>
          <a:p>
            <a:endParaRPr lang="lv-LV" dirty="0"/>
          </a:p>
        </p:txBody>
      </p:sp>
    </p:spTree>
    <p:extLst>
      <p:ext uri="{BB962C8B-B14F-4D97-AF65-F5344CB8AC3E}">
        <p14:creationId xmlns:p14="http://schemas.microsoft.com/office/powerpoint/2010/main" xmlns="" val="76870341"/>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lv-LV" dirty="0" smtClean="0"/>
              <a:t>Interesanti fakti par plastmasas maisiņiem. </a:t>
            </a:r>
            <a:r>
              <a:rPr lang="lv-LV" dirty="0" err="1" smtClean="0"/>
              <a:t>Interesting</a:t>
            </a:r>
            <a:r>
              <a:rPr lang="lv-LV" dirty="0" smtClean="0"/>
              <a:t> </a:t>
            </a:r>
            <a:r>
              <a:rPr lang="lv-LV" dirty="0" err="1" smtClean="0"/>
              <a:t>facts</a:t>
            </a:r>
            <a:r>
              <a:rPr lang="lv-LV" dirty="0" smtClean="0"/>
              <a:t> </a:t>
            </a:r>
            <a:r>
              <a:rPr lang="lv-LV" dirty="0" err="1" smtClean="0"/>
              <a:t>about</a:t>
            </a:r>
            <a:r>
              <a:rPr lang="lv-LV" dirty="0" smtClean="0"/>
              <a:t> </a:t>
            </a:r>
            <a:r>
              <a:rPr lang="lv-LV" dirty="0" err="1" smtClean="0"/>
              <a:t>plastic</a:t>
            </a:r>
            <a:r>
              <a:rPr lang="lv-LV" dirty="0" smtClean="0"/>
              <a:t> </a:t>
            </a:r>
            <a:r>
              <a:rPr lang="lv-LV" dirty="0" err="1" smtClean="0"/>
              <a:t>bags</a:t>
            </a:r>
            <a:r>
              <a:rPr lang="lv-LV" dirty="0" smtClean="0"/>
              <a:t>.</a:t>
            </a:r>
            <a:endParaRPr lang="lv-LV" dirty="0"/>
          </a:p>
        </p:txBody>
      </p:sp>
      <p:sp>
        <p:nvSpPr>
          <p:cNvPr id="10" name="Content Placeholder 9"/>
          <p:cNvSpPr>
            <a:spLocks noGrp="1"/>
          </p:cNvSpPr>
          <p:nvPr>
            <p:ph idx="1"/>
          </p:nvPr>
        </p:nvSpPr>
        <p:spPr/>
        <p:txBody>
          <a:bodyPr>
            <a:normAutofit fontScale="92500" lnSpcReduction="20000"/>
          </a:bodyPr>
          <a:lstStyle/>
          <a:p>
            <a:r>
              <a:rPr lang="lv-LV" dirty="0" smtClean="0"/>
              <a:t>Tikai 1-3% plastmasas maisiņi tiek pārstrādati visā pasaulē</a:t>
            </a:r>
            <a:r>
              <a:rPr lang="lv-LV" b="1" dirty="0" smtClean="0"/>
              <a:t>. ONLY 3% OF WORLD`S PLASTIC BAGS ARE RECYCLED</a:t>
            </a:r>
          </a:p>
          <a:p>
            <a:r>
              <a:rPr lang="lv-LV" dirty="0" smtClean="0"/>
              <a:t>90% Maisiņu ko tirgo veikalā ir plastmasas maisiņi.90% </a:t>
            </a:r>
            <a:r>
              <a:rPr lang="lv-LV" b="1" dirty="0" smtClean="0"/>
              <a:t>OF BAGS SOLS IN THE SUPERMARKETS ARE PLASTIC.</a:t>
            </a:r>
          </a:p>
          <a:p>
            <a:r>
              <a:rPr lang="lv-LV" dirty="0" smtClean="0"/>
              <a:t>Par naftas daudzumu ko izmanto uztaisot plastmasas maisiņu, mašīna varētu nobraukt aptuveni 11 metrus.</a:t>
            </a:r>
          </a:p>
          <a:p>
            <a:r>
              <a:rPr lang="lv-LV" dirty="0" smtClean="0"/>
              <a:t>Vairāk neka 1 trillionu plastmasas maisiņu izmanto katru gadu. </a:t>
            </a:r>
            <a:r>
              <a:rPr lang="lv-LV" b="1" dirty="0" smtClean="0"/>
              <a:t>MORE THAN 1 TRILLION PLASTIC BAGS ARE USED EVERY YEAR.</a:t>
            </a:r>
          </a:p>
          <a:p>
            <a:r>
              <a:rPr lang="lv-LV" dirty="0" smtClean="0"/>
              <a:t>Katru sekundi pasaulē izmanto aptuveni 160 tūkstošus plastmasas maisiņus. </a:t>
            </a:r>
            <a:r>
              <a:rPr lang="lv-LV" b="1" dirty="0" smtClean="0"/>
              <a:t>ABOUT 160 THOUSANDS OF PLASTIC BAGS ARE PRODUCED EVERY SECOND.</a:t>
            </a:r>
          </a:p>
          <a:p>
            <a:r>
              <a:rPr lang="lv-LV" dirty="0" smtClean="0"/>
              <a:t>Gadā pasaulē saražo aptuveni 1,5 trillionu plastmasas maisiņu.</a:t>
            </a:r>
          </a:p>
          <a:p>
            <a:r>
              <a:rPr lang="lv-LV" dirty="0" smtClean="0"/>
              <a:t>Plastmasa var arī nekad nesadalīties parasti bieza plastmasa dabā var sadalīties aptuveni no 15-20 gadiem</a:t>
            </a:r>
            <a:r>
              <a:rPr lang="lv-LV" b="1" dirty="0" smtClean="0"/>
              <a:t>. IT TAKES 15-20 YEARS FOR PLASTIC TO DECOMPOSE.</a:t>
            </a:r>
            <a:endParaRPr lang="lv-LV" b="1" dirty="0"/>
          </a:p>
        </p:txBody>
      </p:sp>
    </p:spTree>
    <p:extLst>
      <p:ext uri="{BB962C8B-B14F-4D97-AF65-F5344CB8AC3E}">
        <p14:creationId xmlns:p14="http://schemas.microsoft.com/office/powerpoint/2010/main" xmlns="" val="2230276596"/>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t>Plastmasas maisiņu vēsture</a:t>
            </a:r>
            <a:endParaRPr lang="lv-LV" dirty="0"/>
          </a:p>
        </p:txBody>
      </p:sp>
      <p:sp>
        <p:nvSpPr>
          <p:cNvPr id="3" name="Content Placeholder 2"/>
          <p:cNvSpPr>
            <a:spLocks noGrp="1"/>
          </p:cNvSpPr>
          <p:nvPr>
            <p:ph idx="1"/>
          </p:nvPr>
        </p:nvSpPr>
        <p:spPr/>
        <p:txBody>
          <a:bodyPr>
            <a:normAutofit lnSpcReduction="10000"/>
          </a:bodyPr>
          <a:lstStyle/>
          <a:p>
            <a:r>
              <a:rPr lang="lv-LV" sz="2000" dirty="0"/>
              <a:t>Pirmos maisiņus esot izgatavojusi zviedru firma “Akerlund &amp; Rausing”, pie </a:t>
            </a:r>
            <a:r>
              <a:rPr lang="lv-LV" sz="2000" dirty="0" smtClean="0"/>
              <a:t>pircējiem </a:t>
            </a:r>
            <a:r>
              <a:rPr lang="lv-LV" sz="2000" dirty="0"/>
              <a:t>tie nonākuši 1960. gadā. Pirms tam lietoja papīra maisiņus, taču tie bija </a:t>
            </a:r>
            <a:r>
              <a:rPr lang="lv-LV" sz="2000" dirty="0" smtClean="0"/>
              <a:t>neizturīgi. </a:t>
            </a:r>
            <a:r>
              <a:rPr lang="lv-LV" sz="2000" dirty="0"/>
              <a:t>Plastmasas maisiņu idejas autors </a:t>
            </a:r>
            <a:r>
              <a:rPr lang="lv-LV" sz="2000" dirty="0" smtClean="0"/>
              <a:t>bija </a:t>
            </a:r>
            <a:r>
              <a:rPr lang="lv-LV" sz="2000" dirty="0"/>
              <a:t>Viljams </a:t>
            </a:r>
            <a:r>
              <a:rPr lang="lv-LV" sz="2000" dirty="0" smtClean="0"/>
              <a:t>Hamiltons. </a:t>
            </a:r>
            <a:r>
              <a:rPr lang="lv-LV" sz="2000" dirty="0"/>
              <a:t>Sākotnēji maisiņi bijuši bez rokturiem, vēlāk pievienoti aukliņu rokturi. Maisiņi </a:t>
            </a:r>
            <a:r>
              <a:rPr lang="lv-LV" sz="2000" dirty="0" smtClean="0"/>
              <a:t>tika izgatavoti </a:t>
            </a:r>
            <a:r>
              <a:rPr lang="lv-LV" sz="2000" dirty="0"/>
              <a:t>no plastmasas – mīkstā </a:t>
            </a:r>
            <a:r>
              <a:rPr lang="lv-LV" sz="2000" dirty="0" smtClean="0"/>
              <a:t>polietilēna. Nesen </a:t>
            </a:r>
            <a:r>
              <a:rPr lang="lv-LV" sz="2000" dirty="0"/>
              <a:t>Latvijā lielu atsaucību pircēju vidū guva bioplastmasas maisiņi, kas ražoti Itālijā no materiāla, ko iegūst no kukurūzas, graudu vai kartupeļu cietes. Tie ir biodegradējami – mikroorganismu klātbūtnē augsnē noteiktā temperatūrā un mitrumā bioloģiski sadalās 4 – 6 nedēļu laikā</a:t>
            </a:r>
            <a:r>
              <a:rPr lang="lv-LV" sz="2000" dirty="0" smtClean="0"/>
              <a:t>. </a:t>
            </a:r>
            <a:r>
              <a:rPr lang="lv-LV" sz="2000" b="1" dirty="0" smtClean="0"/>
              <a:t>THE FIRST PLASTIC BAGS WERE PRODUCED IN 1960 INSTEAD OF PAPER BAGS.</a:t>
            </a:r>
          </a:p>
          <a:p>
            <a:r>
              <a:rPr lang="lv-LV" sz="2000" dirty="0" smtClean="0"/>
              <a:t>Sākotnēji plastmasas maisiņi bija retums tāpēc tie kuriem tādi bija izrādija to ļoti lepni.</a:t>
            </a:r>
            <a:endParaRPr lang="lv-LV" sz="2000" dirty="0"/>
          </a:p>
          <a:p>
            <a:pPr marL="0" indent="0">
              <a:buNone/>
            </a:pPr>
            <a:endParaRPr lang="lv-LV" dirty="0"/>
          </a:p>
        </p:txBody>
      </p:sp>
    </p:spTree>
    <p:extLst>
      <p:ext uri="{BB962C8B-B14F-4D97-AF65-F5344CB8AC3E}">
        <p14:creationId xmlns:p14="http://schemas.microsoft.com/office/powerpoint/2010/main" xmlns="" val="1778491895"/>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8139" y="-484941"/>
            <a:ext cx="3854528" cy="1278466"/>
          </a:xfrm>
        </p:spPr>
        <p:txBody>
          <a:bodyPr/>
          <a:lstStyle/>
          <a:p>
            <a:pPr algn="ctr"/>
            <a:r>
              <a:rPr lang="lv-LV" b="1" dirty="0" smtClean="0"/>
              <a:t>Pētījums</a:t>
            </a:r>
            <a:endParaRPr lang="lv-LV"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1112027114"/>
              </p:ext>
            </p:extLst>
          </p:nvPr>
        </p:nvGraphicFramePr>
        <p:xfrm>
          <a:off x="5375922" y="1069144"/>
          <a:ext cx="5821960" cy="533864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p:cNvSpPr>
            <a:spLocks noGrp="1"/>
          </p:cNvSpPr>
          <p:nvPr>
            <p:ph type="body" sz="half" idx="2"/>
          </p:nvPr>
        </p:nvSpPr>
        <p:spPr>
          <a:xfrm>
            <a:off x="0" y="1294227"/>
            <a:ext cx="5078437" cy="6414867"/>
          </a:xfrm>
        </p:spPr>
        <p:txBody>
          <a:bodyPr>
            <a:noAutofit/>
          </a:bodyPr>
          <a:lstStyle/>
          <a:p>
            <a:r>
              <a:rPr lang="lv-LV" sz="2000" dirty="0" smtClean="0"/>
              <a:t>Mēs veicām pētījumu kurā mēs aptaujājām un noskaidrojām, cik aptuveni maisiņu vienā dienā ‘’ienāk’’ mūsu mājās. </a:t>
            </a:r>
            <a:r>
              <a:rPr lang="lv-LV" sz="2000" b="1" dirty="0" smtClean="0"/>
              <a:t>THIS IS OUR RESEARCH. WE WERE CALCULATING HOW MANY NEW PLASTIC BAGS APPEAR IN OUR HOMES IN ONE DAY.</a:t>
            </a:r>
          </a:p>
          <a:p>
            <a:r>
              <a:rPr lang="lv-LV" sz="2000" dirty="0" smtClean="0">
                <a:solidFill>
                  <a:schemeClr val="accent1"/>
                </a:solidFill>
              </a:rPr>
              <a:t>Gaiši zaļa</a:t>
            </a:r>
            <a:r>
              <a:rPr lang="lv-LV" sz="2000" dirty="0" smtClean="0">
                <a:solidFill>
                  <a:schemeClr val="tx1"/>
                </a:solidFill>
              </a:rPr>
              <a:t>-</a:t>
            </a:r>
            <a:r>
              <a:rPr lang="lv-LV" sz="2000" dirty="0" smtClean="0">
                <a:solidFill>
                  <a:schemeClr val="accent1"/>
                </a:solidFill>
              </a:rPr>
              <a:t> </a:t>
            </a:r>
            <a:r>
              <a:rPr lang="lv-LV" sz="2000" dirty="0" smtClean="0"/>
              <a:t>Ina</a:t>
            </a:r>
          </a:p>
          <a:p>
            <a:r>
              <a:rPr lang="lv-LV" sz="2000" dirty="0" smtClean="0">
                <a:solidFill>
                  <a:schemeClr val="accent1">
                    <a:lumMod val="75000"/>
                  </a:schemeClr>
                </a:solidFill>
              </a:rPr>
              <a:t>Tumši zaļš </a:t>
            </a:r>
            <a:r>
              <a:rPr lang="lv-LV" sz="2000" dirty="0" smtClean="0">
                <a:solidFill>
                  <a:schemeClr val="tx1"/>
                </a:solidFill>
              </a:rPr>
              <a:t>-</a:t>
            </a:r>
            <a:r>
              <a:rPr lang="lv-LV" sz="2000" dirty="0" smtClean="0">
                <a:solidFill>
                  <a:schemeClr val="accent1">
                    <a:lumMod val="50000"/>
                  </a:schemeClr>
                </a:solidFill>
              </a:rPr>
              <a:t> </a:t>
            </a:r>
            <a:r>
              <a:rPr lang="lv-LV" sz="2000" dirty="0" smtClean="0"/>
              <a:t>Fēlikss</a:t>
            </a:r>
          </a:p>
          <a:p>
            <a:r>
              <a:rPr lang="lv-LV" sz="2000" dirty="0" smtClean="0">
                <a:solidFill>
                  <a:srgbClr val="FFC000"/>
                </a:solidFill>
              </a:rPr>
              <a:t>Oranža</a:t>
            </a:r>
            <a:r>
              <a:rPr lang="lv-LV" sz="2000" dirty="0" smtClean="0">
                <a:solidFill>
                  <a:schemeClr val="tx1"/>
                </a:solidFill>
              </a:rPr>
              <a:t>-</a:t>
            </a:r>
            <a:r>
              <a:rPr lang="lv-LV" sz="2000" dirty="0" smtClean="0">
                <a:solidFill>
                  <a:srgbClr val="FFC000"/>
                </a:solidFill>
              </a:rPr>
              <a:t> </a:t>
            </a:r>
            <a:r>
              <a:rPr lang="lv-LV" sz="2000" dirty="0" smtClean="0"/>
              <a:t>Kristians</a:t>
            </a:r>
          </a:p>
          <a:p>
            <a:r>
              <a:rPr lang="lv-LV" sz="2000" dirty="0" smtClean="0"/>
              <a:t>Te var redzēt 3 dienas un 4. stabiņā var redzēt cik kopā ir maisiņi</a:t>
            </a:r>
            <a:endParaRPr lang="lv-LV" sz="2000" dirty="0"/>
          </a:p>
        </p:txBody>
      </p:sp>
    </p:spTree>
    <p:extLst>
      <p:ext uri="{BB962C8B-B14F-4D97-AF65-F5344CB8AC3E}">
        <p14:creationId xmlns:p14="http://schemas.microsoft.com/office/powerpoint/2010/main" xmlns="" val="3973087913"/>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14350"/>
            <a:ext cx="3854528" cy="1278466"/>
          </a:xfrm>
        </p:spPr>
        <p:txBody>
          <a:bodyPr>
            <a:normAutofit/>
          </a:bodyPr>
          <a:lstStyle/>
          <a:p>
            <a:pPr algn="ctr"/>
            <a:r>
              <a:rPr lang="lv-LV" sz="3200" dirty="0" smtClean="0"/>
              <a:t>Klases aptauja</a:t>
            </a:r>
            <a:endParaRPr lang="lv-LV"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642361933"/>
              </p:ext>
            </p:extLst>
          </p:nvPr>
        </p:nvGraphicFramePr>
        <p:xfrm>
          <a:off x="4642338" y="514350"/>
          <a:ext cx="6119447" cy="588644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half" idx="2"/>
          </p:nvPr>
        </p:nvSpPr>
        <p:spPr>
          <a:xfrm>
            <a:off x="662344" y="1915282"/>
            <a:ext cx="3854528" cy="4290645"/>
          </a:xfrm>
        </p:spPr>
        <p:txBody>
          <a:bodyPr>
            <a:noAutofit/>
          </a:bodyPr>
          <a:lstStyle/>
          <a:p>
            <a:r>
              <a:rPr lang="lv-LV" sz="2000" dirty="0" smtClean="0"/>
              <a:t>Mēs aptaujājām 17 klasesbiedrus par to cik draudzīgi videi viņi paši ir. Šajā tabulā ir redzams cik bērni iepērkoties veikalā ņem līdzi savus maisiņus, pērk uz vietas un kā kuru reizi dara. Mēs secinājām ka mūsu klasē pārsvarā bērni maisiņus pērk no veikala un plastmasas maisiņus. Ir arī daudzi bērni kas ņem no mājām. Cerēsim ka pēc šī projekta šis skaits palielināsies. </a:t>
            </a:r>
            <a:r>
              <a:rPr lang="lv-LV" sz="2000" b="1" dirty="0" smtClean="0"/>
              <a:t>HERE WE ASKED WHAT KIND OF PLASTIC BADS OUR CLASSMATES USE WHEN THEY ARE SHOPING.</a:t>
            </a:r>
          </a:p>
        </p:txBody>
      </p:sp>
    </p:spTree>
    <p:extLst>
      <p:ext uri="{BB962C8B-B14F-4D97-AF65-F5344CB8AC3E}">
        <p14:creationId xmlns:p14="http://schemas.microsoft.com/office/powerpoint/2010/main" xmlns="" val="3727280749"/>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1291</TotalTime>
  <Words>787</Words>
  <Application>Microsoft Office PowerPoint</Application>
  <PresentationFormat>Pielāgots</PresentationFormat>
  <Paragraphs>63</Paragraphs>
  <Slides>11</Slides>
  <Notes>0</Notes>
  <HiddenSlides>0</HiddenSlides>
  <MMClips>0</MMClips>
  <ScaleCrop>false</ScaleCrop>
  <HeadingPairs>
    <vt:vector size="4" baseType="variant">
      <vt:variant>
        <vt:lpstr>Dizains</vt:lpstr>
      </vt:variant>
      <vt:variant>
        <vt:i4>1</vt:i4>
      </vt:variant>
      <vt:variant>
        <vt:lpstr>Slaidu virsraksti</vt:lpstr>
      </vt:variant>
      <vt:variant>
        <vt:i4>11</vt:i4>
      </vt:variant>
    </vt:vector>
  </HeadingPairs>
  <TitlesOfParts>
    <vt:vector size="12" baseType="lpstr">
      <vt:lpstr>Facet</vt:lpstr>
      <vt:lpstr>Creative recycling: Plastic bags</vt:lpstr>
      <vt:lpstr>Projekta mērķi</vt:lpstr>
      <vt:lpstr>We made this from old plastic bags Galaprodukts</vt:lpstr>
      <vt:lpstr>Kā vēl var izmantot plastmasas maisiņus? How can we reuse plastic bags?</vt:lpstr>
      <vt:lpstr>Kur nonāk plastmasas maisiņi? What happens with plastic bags in nature?</vt:lpstr>
      <vt:lpstr>Interesanti fakti par plastmasas maisiņiem. Interesting facts about plastic bags.</vt:lpstr>
      <vt:lpstr>Plastmasas maisiņu vēsture</vt:lpstr>
      <vt:lpstr>Pētījums</vt:lpstr>
      <vt:lpstr>Klases aptauja</vt:lpstr>
      <vt:lpstr>Plāns kā īstenojām</vt:lpstr>
      <vt:lpstr>Paldies par uzmanību!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Radoša pārstrāde: Plastmasas maisiņi</dc:title>
  <dc:creator>Daiga Lele</dc:creator>
  <cp:lastModifiedBy>vineta</cp:lastModifiedBy>
  <cp:revision>59</cp:revision>
  <dcterms:created xsi:type="dcterms:W3CDTF">2016-02-15T06:43:17Z</dcterms:created>
  <dcterms:modified xsi:type="dcterms:W3CDTF">2016-04-06T12:28:29Z</dcterms:modified>
</cp:coreProperties>
</file>