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4" name="Αμαλία Χόμπη"/>
  <p:cmAuthor clrIdx="1" id="1" initials="" lastIdx="2" name="MARTA PEY PRATDESABA"/>
  <p:cmAuthor clrIdx="2" id="2" initials="" lastIdx="2" name="ÖZKAN AKDUĞ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4-16T07:25:07.791">
    <p:pos x="6000" y="0"/>
    <p:text>Here are some possible driving questions to be asked. Those could hopefully start the debate on the issue. The references are below the slide. What's your opinion about them?</p:text>
  </p:cm>
  <p:cm authorId="1" idx="1" dt="2020-04-14T09:08:03.668">
    <p:pos x="6000" y="0"/>
    <p:text>Hi Amalia, are these links intended for students? I mean to be sent to them before the session?</p:text>
  </p:cm>
  <p:cm authorId="0" idx="2" dt="2020-04-14T11:46:17.365">
    <p:pos x="6000" y="0"/>
    <p:text>Yes, I'm planning to use them. You can do so, too.</p:text>
  </p:cm>
  <p:cm authorId="0" idx="3" dt="2020-04-14T11:46:44.288">
    <p:pos x="6000" y="0"/>
    <p:text>Also, we could do some more research.</p:text>
  </p:cm>
  <p:cm authorId="2" idx="1" dt="2020-04-14T12:37:13.223">
    <p:pos x="6000" y="0"/>
    <p:text>The questions added are enough I suppose. I had a look to the questions with the students before the lesson today. The volunteers will be ready on Friday</p:text>
  </p:cm>
  <p:cm authorId="0" idx="4" dt="2020-04-14T13:40:51.246">
    <p:pos x="6000" y="0"/>
    <p:text>The conference is on Thursday, isn't it?</p:text>
  </p:cm>
  <p:cm authorId="1" idx="2" dt="2020-04-16T06:57:40.424">
    <p:pos x="6000" y="0"/>
    <p:text>it is today!</p:text>
  </p:cm>
  <p:cm authorId="2" idx="2" dt="2020-04-16T07:25:07.791">
    <p:pos x="6000" y="0"/>
    <p:text>It's today. Sorry Amalia. I got confused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eforum.org/agenda/2020/04/climate-change-coronavirus-linked/" TargetMode="External"/><Relationship Id="rId3" Type="http://schemas.openxmlformats.org/officeDocument/2006/relationships/hyperlink" Target="https://www.socialeurope.eu/combating-covid-19-and-climate-change-one-fight" TargetMode="External"/><Relationship Id="rId4" Type="http://schemas.openxmlformats.org/officeDocument/2006/relationships/hyperlink" Target="https://www.socialeurope.eu/combating-covid-19-and-climate-change-one-fight" TargetMode="External"/><Relationship Id="rId9" Type="http://schemas.openxmlformats.org/officeDocument/2006/relationships/hyperlink" Target="https://www.bbc.com/future/article/20200326-covid-19-the-impact-of-coronavirus-on-the-environment" TargetMode="External"/><Relationship Id="rId5" Type="http://schemas.openxmlformats.org/officeDocument/2006/relationships/hyperlink" Target="https://www.euronews.com/2020/04/13/covid-19-and-climate-how-much-impact-is-the-current-lockdown-really-having-on-our-environm" TargetMode="External"/><Relationship Id="rId6" Type="http://schemas.openxmlformats.org/officeDocument/2006/relationships/hyperlink" Target="https://news.un.org/en/story/2020/04/1061082" TargetMode="External"/><Relationship Id="rId7" Type="http://schemas.openxmlformats.org/officeDocument/2006/relationships/hyperlink" Target="https://www.newscientist.com/article/mg24532763-500-our-approach-to-covid-19-can-also-help-tackle-climate-change/" TargetMode="External"/><Relationship Id="rId8" Type="http://schemas.openxmlformats.org/officeDocument/2006/relationships/hyperlink" Target="https://www.wired.com/story/the-analogy-between-covid-19-and-climate-change-is-eerily-precis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73088cf0e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3088cf0e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73088cf0e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3088cf0e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73088cf0e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3088cf0e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curfew</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3088cf0e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3088cf0e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3088cf0e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3088cf0e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35dc6ad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35dc6ad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ca" u="sng">
                <a:solidFill>
                  <a:schemeClr val="hlink"/>
                </a:solidFill>
                <a:hlinkClick r:id="rId2"/>
              </a:rPr>
              <a:t>https://www.weforum.org/agenda/2020/04/climate-change-coronavirus-linked/</a:t>
            </a:r>
            <a:endParaRPr/>
          </a:p>
          <a:p>
            <a:pPr indent="-298450" lvl="0" marL="457200" rtl="0" algn="l">
              <a:spcBef>
                <a:spcPts val="0"/>
              </a:spcBef>
              <a:spcAft>
                <a:spcPts val="0"/>
              </a:spcAft>
              <a:buSzPts val="1100"/>
              <a:buChar char="●"/>
            </a:pPr>
            <a:r>
              <a:rPr lang="ca" u="sng">
                <a:solidFill>
                  <a:schemeClr val="hlink"/>
                </a:solidFill>
                <a:hlinkClick r:id="rId3"/>
              </a:rPr>
              <a:t>h</a:t>
            </a:r>
            <a:r>
              <a:rPr lang="ca" u="sng">
                <a:solidFill>
                  <a:schemeClr val="hlink"/>
                </a:solidFill>
                <a:hlinkClick r:id="rId4"/>
              </a:rPr>
              <a:t>ttps://www.socialeurope.eu/combating-covid-19-and-climate-change-one-fight</a:t>
            </a:r>
            <a:endParaRPr/>
          </a:p>
          <a:p>
            <a:pPr indent="-298450" lvl="0" marL="457200" rtl="0" algn="l">
              <a:spcBef>
                <a:spcPts val="0"/>
              </a:spcBef>
              <a:spcAft>
                <a:spcPts val="0"/>
              </a:spcAft>
              <a:buSzPts val="1100"/>
              <a:buChar char="●"/>
            </a:pPr>
            <a:r>
              <a:rPr lang="ca" u="sng">
                <a:solidFill>
                  <a:schemeClr val="hlink"/>
                </a:solidFill>
                <a:hlinkClick r:id="rId5"/>
              </a:rPr>
              <a:t>https://www.euronews.com/2020/04/13/covid-19-and-climate-how-much-impact-is-the-current-lockdown-really-having-on-our-environm</a:t>
            </a:r>
            <a:endParaRPr/>
          </a:p>
          <a:p>
            <a:pPr indent="-298450" lvl="0" marL="457200" rtl="0" algn="l">
              <a:spcBef>
                <a:spcPts val="0"/>
              </a:spcBef>
              <a:spcAft>
                <a:spcPts val="0"/>
              </a:spcAft>
              <a:buSzPts val="1100"/>
              <a:buChar char="●"/>
            </a:pPr>
            <a:r>
              <a:rPr lang="ca" u="sng">
                <a:solidFill>
                  <a:schemeClr val="hlink"/>
                </a:solidFill>
                <a:hlinkClick r:id="rId6"/>
              </a:rPr>
              <a:t>https://news.un.org/en/story/2020/04/1061082</a:t>
            </a:r>
            <a:endParaRPr/>
          </a:p>
          <a:p>
            <a:pPr indent="-298450" lvl="0" marL="457200" rtl="0" algn="l">
              <a:spcBef>
                <a:spcPts val="0"/>
              </a:spcBef>
              <a:spcAft>
                <a:spcPts val="0"/>
              </a:spcAft>
              <a:buSzPts val="1100"/>
              <a:buChar char="●"/>
            </a:pPr>
            <a:r>
              <a:rPr lang="ca" u="sng">
                <a:solidFill>
                  <a:schemeClr val="hlink"/>
                </a:solidFill>
                <a:hlinkClick r:id="rId7"/>
              </a:rPr>
              <a:t>https://www.newscientist.com/article/mg24532763-500-our-approach-to-covid-19-can-also-help-tackle-climate-change/</a:t>
            </a:r>
            <a:endParaRPr/>
          </a:p>
          <a:p>
            <a:pPr indent="-298450" lvl="0" marL="457200" rtl="0" algn="l">
              <a:spcBef>
                <a:spcPts val="0"/>
              </a:spcBef>
              <a:spcAft>
                <a:spcPts val="0"/>
              </a:spcAft>
              <a:buSzPts val="1100"/>
              <a:buChar char="●"/>
            </a:pPr>
            <a:r>
              <a:rPr lang="ca" u="sng">
                <a:solidFill>
                  <a:schemeClr val="hlink"/>
                </a:solidFill>
                <a:hlinkClick r:id="rId8"/>
              </a:rPr>
              <a:t>https://www.wired.com/story/the-analogy-between-covid-19-and-climate-change-is-eerily-precise/</a:t>
            </a:r>
            <a:endParaRPr/>
          </a:p>
          <a:p>
            <a:pPr indent="-298450" lvl="0" marL="457200" rtl="0" algn="l">
              <a:spcBef>
                <a:spcPts val="0"/>
              </a:spcBef>
              <a:spcAft>
                <a:spcPts val="0"/>
              </a:spcAft>
              <a:buSzPts val="1100"/>
              <a:buChar char="●"/>
            </a:pPr>
            <a:r>
              <a:rPr lang="ca" u="sng">
                <a:solidFill>
                  <a:schemeClr val="hlink"/>
                </a:solidFill>
                <a:hlinkClick r:id="rId9"/>
              </a:rPr>
              <a:t>https://www.bbc.com/future/article/20200326-covid-19-the-impact-of-coronavirus-on-the-environment</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73088cf0e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3088cf0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3088cf0e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3088cf0e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3088cf0e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3088cf0e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3088cf0e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3088cf0e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menti.com" TargetMode="External"/><Relationship Id="rId4" Type="http://schemas.openxmlformats.org/officeDocument/2006/relationships/hyperlink" Target="https://www.menti.com/522ur79t8z" TargetMode="External"/><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hyperlink" Target="http://www.menti.com" TargetMode="External"/><Relationship Id="rId6" Type="http://schemas.openxmlformats.org/officeDocument/2006/relationships/hyperlink" Target="https://www.menti.com/522ur79t8z" TargetMode="External"/><Relationship Id="rId7"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ciencebusiness.net/news/covid-19-cutting-air-pollution-it-will-not-slow-climate-change"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solidFill>
            <a:srgbClr val="93C47D"/>
          </a:solidFill>
        </p:spPr>
        <p:txBody>
          <a:bodyPr anchorCtr="0" anchor="b" bIns="91425" lIns="91425" spcFirstLastPara="1" rIns="91425" wrap="square" tIns="91425">
            <a:noAutofit/>
          </a:bodyPr>
          <a:lstStyle/>
          <a:p>
            <a:pPr indent="0" lvl="0" marL="0" rtl="0" algn="ctr">
              <a:lnSpc>
                <a:spcPct val="125000"/>
              </a:lnSpc>
              <a:spcBef>
                <a:spcPts val="0"/>
              </a:spcBef>
              <a:spcAft>
                <a:spcPts val="0"/>
              </a:spcAft>
              <a:buClr>
                <a:schemeClr val="dk1"/>
              </a:buClr>
              <a:buSzPts val="1100"/>
              <a:buFont typeface="Arial"/>
              <a:buNone/>
            </a:pPr>
            <a:r>
              <a:rPr b="1" lang="ca" sz="3000">
                <a:solidFill>
                  <a:srgbClr val="444444"/>
                </a:solidFill>
                <a:highlight>
                  <a:srgbClr val="F3F3F3"/>
                </a:highlight>
              </a:rPr>
              <a:t>CODVID-19 &amp; CLIMATE CHANGE</a:t>
            </a:r>
            <a:endParaRPr b="1" sz="3000">
              <a:solidFill>
                <a:srgbClr val="444444"/>
              </a:solidFill>
              <a:highlight>
                <a:srgbClr val="F3F3F3"/>
              </a:highlight>
            </a:endParaRPr>
          </a:p>
          <a:p>
            <a:pPr indent="0" lvl="0" marL="0" rtl="0" algn="ctr">
              <a:spcBef>
                <a:spcPts val="0"/>
              </a:spcBef>
              <a:spcAft>
                <a:spcPts val="0"/>
              </a:spcAft>
              <a:buNone/>
            </a:pPr>
            <a:r>
              <a:t/>
            </a:r>
            <a:endParaRPr/>
          </a:p>
        </p:txBody>
      </p:sp>
      <p:sp>
        <p:nvSpPr>
          <p:cNvPr id="55" name="Google Shape;55;p13"/>
          <p:cNvSpPr txBox="1"/>
          <p:nvPr>
            <p:ph idx="1" type="subTitle"/>
          </p:nvPr>
        </p:nvSpPr>
        <p:spPr>
          <a:xfrm>
            <a:off x="2044450" y="2834125"/>
            <a:ext cx="67878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ca"/>
              <a:t>eTwinning project: </a:t>
            </a:r>
            <a:endParaRPr/>
          </a:p>
          <a:p>
            <a:pPr indent="0" lvl="0" marL="0" rtl="0" algn="ctr">
              <a:spcBef>
                <a:spcPts val="0"/>
              </a:spcBef>
              <a:spcAft>
                <a:spcPts val="0"/>
              </a:spcAft>
              <a:buNone/>
            </a:pPr>
            <a:r>
              <a:rPr lang="ca"/>
              <a:t>CLIMATE CHANGE IS A POLITICAL CHOICE</a:t>
            </a:r>
            <a:endParaRPr/>
          </a:p>
        </p:txBody>
      </p:sp>
      <p:pic>
        <p:nvPicPr>
          <p:cNvPr id="56" name="Google Shape;56;p13"/>
          <p:cNvPicPr preferRelativeResize="0"/>
          <p:nvPr/>
        </p:nvPicPr>
        <p:blipFill>
          <a:blip r:embed="rId3">
            <a:alphaModFix/>
          </a:blip>
          <a:stretch>
            <a:fillRect/>
          </a:stretch>
        </p:blipFill>
        <p:spPr>
          <a:xfrm>
            <a:off x="311700" y="2527900"/>
            <a:ext cx="1630885" cy="2346326"/>
          </a:xfrm>
          <a:prstGeom prst="rect">
            <a:avLst/>
          </a:prstGeom>
          <a:noFill/>
          <a:ln>
            <a:noFill/>
          </a:ln>
        </p:spPr>
      </p:pic>
      <p:sp>
        <p:nvSpPr>
          <p:cNvPr id="57" name="Google Shape;57;p13"/>
          <p:cNvSpPr txBox="1"/>
          <p:nvPr/>
        </p:nvSpPr>
        <p:spPr>
          <a:xfrm>
            <a:off x="6170350" y="4551450"/>
            <a:ext cx="2850900" cy="5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ca">
                <a:solidFill>
                  <a:srgbClr val="6AA84F"/>
                </a:solidFill>
              </a:rPr>
              <a:t>Thursday, 16 April, 4pm CET</a:t>
            </a:r>
            <a:endParaRPr b="1">
              <a:solidFill>
                <a:srgbClr val="6AA84F"/>
              </a:solidFill>
            </a:endParaRPr>
          </a:p>
        </p:txBody>
      </p:sp>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ca"/>
              <a:t>INDIVIDUAL ACTIONS</a:t>
            </a:r>
            <a:endParaRPr/>
          </a:p>
          <a:p>
            <a:pPr indent="0" lvl="0" marL="0" rtl="0" algn="l">
              <a:spcBef>
                <a:spcPts val="0"/>
              </a:spcBef>
              <a:spcAft>
                <a:spcPts val="0"/>
              </a:spcAft>
              <a:buNone/>
            </a:pPr>
            <a:r>
              <a:t/>
            </a:r>
            <a:endParaRPr/>
          </a:p>
        </p:txBody>
      </p:sp>
      <p:sp>
        <p:nvSpPr>
          <p:cNvPr id="130" name="Google Shape;13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sz="2000">
                <a:solidFill>
                  <a:srgbClr val="0A0A0A"/>
                </a:solidFill>
                <a:highlight>
                  <a:srgbClr val="FFFFFF"/>
                </a:highlight>
              </a:rPr>
              <a:t>“On an individual level however, the coronavirus lockdown could inspire climate-friendly actions, according to Wouter. “This could be an opportunity to see how we can re-organise our activities to benefit the climate. Home office and teleworking, for example.”</a:t>
            </a:r>
            <a:endParaRPr sz="2000"/>
          </a:p>
        </p:txBody>
      </p:sp>
      <p:sp>
        <p:nvSpPr>
          <p:cNvPr id="131" name="Google Shape;13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132" name="Google Shape;132;p22"/>
          <p:cNvPicPr preferRelativeResize="0"/>
          <p:nvPr/>
        </p:nvPicPr>
        <p:blipFill>
          <a:blip r:embed="rId3">
            <a:alphaModFix/>
          </a:blip>
          <a:stretch>
            <a:fillRect/>
          </a:stretch>
        </p:blipFill>
        <p:spPr>
          <a:xfrm>
            <a:off x="1674538" y="3093038"/>
            <a:ext cx="5629275" cy="1762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36" name="Shape 136"/>
        <p:cNvGrpSpPr/>
        <p:nvPr/>
      </p:nvGrpSpPr>
      <p:grpSpPr>
        <a:xfrm>
          <a:off x="0" y="0"/>
          <a:ext cx="0" cy="0"/>
          <a:chOff x="0" y="0"/>
          <a:chExt cx="0" cy="0"/>
        </a:xfrm>
      </p:grpSpPr>
      <p:sp>
        <p:nvSpPr>
          <p:cNvPr id="137" name="Google Shape;137;p23"/>
          <p:cNvSpPr txBox="1"/>
          <p:nvPr>
            <p:ph idx="1" type="body"/>
          </p:nvPr>
        </p:nvSpPr>
        <p:spPr>
          <a:xfrm>
            <a:off x="311700" y="632900"/>
            <a:ext cx="8520600" cy="393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ca" sz="3000">
                <a:solidFill>
                  <a:srgbClr val="FFD966"/>
                </a:solidFill>
              </a:rPr>
              <a:t>DEAR PARTNERS…</a:t>
            </a:r>
            <a:endParaRPr b="1" sz="3000">
              <a:solidFill>
                <a:srgbClr val="FFD966"/>
              </a:solidFill>
            </a:endParaRPr>
          </a:p>
          <a:p>
            <a:pPr indent="0" lvl="0" marL="0" rtl="0" algn="ctr">
              <a:spcBef>
                <a:spcPts val="1600"/>
              </a:spcBef>
              <a:spcAft>
                <a:spcPts val="0"/>
              </a:spcAft>
              <a:buNone/>
            </a:pPr>
            <a:r>
              <a:rPr b="1" lang="ca" sz="3000">
                <a:solidFill>
                  <a:srgbClr val="4A86E8"/>
                </a:solidFill>
              </a:rPr>
              <a:t>THANKS A LOT FOR YOUR WORK!</a:t>
            </a:r>
            <a:endParaRPr b="1" sz="3000">
              <a:solidFill>
                <a:srgbClr val="4A86E8"/>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8" name="Google Shape;138;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139" name="Google Shape;139;p23"/>
          <p:cNvPicPr preferRelativeResize="0"/>
          <p:nvPr/>
        </p:nvPicPr>
        <p:blipFill>
          <a:blip r:embed="rId3">
            <a:alphaModFix/>
          </a:blip>
          <a:stretch>
            <a:fillRect/>
          </a:stretch>
        </p:blipFill>
        <p:spPr>
          <a:xfrm>
            <a:off x="1213688" y="2240675"/>
            <a:ext cx="2333625" cy="2266950"/>
          </a:xfrm>
          <a:prstGeom prst="rect">
            <a:avLst/>
          </a:prstGeom>
          <a:noFill/>
          <a:ln>
            <a:noFill/>
          </a:ln>
        </p:spPr>
      </p:pic>
      <p:pic>
        <p:nvPicPr>
          <p:cNvPr id="140" name="Google Shape;140;p23"/>
          <p:cNvPicPr preferRelativeResize="0"/>
          <p:nvPr/>
        </p:nvPicPr>
        <p:blipFill>
          <a:blip r:embed="rId4">
            <a:alphaModFix/>
          </a:blip>
          <a:stretch>
            <a:fillRect/>
          </a:stretch>
        </p:blipFill>
        <p:spPr>
          <a:xfrm>
            <a:off x="5118399" y="2514974"/>
            <a:ext cx="3385050" cy="186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ca"/>
              <a:t>CODVID-19 IN OUR COUNTRIES</a:t>
            </a:r>
            <a:endParaRPr/>
          </a:p>
        </p:txBody>
      </p:sp>
      <p:sp>
        <p:nvSpPr>
          <p:cNvPr id="64" name="Google Shape;64;p14"/>
          <p:cNvSpPr txBox="1"/>
          <p:nvPr>
            <p:ph idx="1" type="body"/>
          </p:nvPr>
        </p:nvSpPr>
        <p:spPr>
          <a:xfrm>
            <a:off x="311700" y="1436775"/>
            <a:ext cx="8520600" cy="3132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444444"/>
              </a:buClr>
              <a:buSzPts val="2400"/>
              <a:buAutoNum type="arabicPeriod"/>
            </a:pPr>
            <a:r>
              <a:rPr lang="ca" sz="2400">
                <a:solidFill>
                  <a:srgbClr val="444444"/>
                </a:solidFill>
                <a:highlight>
                  <a:srgbClr val="FFFFFF"/>
                </a:highlight>
              </a:rPr>
              <a:t>Please, introduce yourselves</a:t>
            </a:r>
            <a:endParaRPr sz="2400">
              <a:solidFill>
                <a:srgbClr val="444444"/>
              </a:solidFill>
              <a:highlight>
                <a:srgbClr val="FFFFFF"/>
              </a:highlight>
            </a:endParaRPr>
          </a:p>
          <a:p>
            <a:pPr indent="-381000" lvl="0" marL="457200" rtl="0" algn="l">
              <a:spcBef>
                <a:spcPts val="0"/>
              </a:spcBef>
              <a:spcAft>
                <a:spcPts val="0"/>
              </a:spcAft>
              <a:buClr>
                <a:srgbClr val="444444"/>
              </a:buClr>
              <a:buSzPts val="2400"/>
              <a:buAutoNum type="arabicPeriod"/>
            </a:pPr>
            <a:r>
              <a:rPr lang="ca" sz="2400">
                <a:solidFill>
                  <a:srgbClr val="444444"/>
                </a:solidFill>
                <a:highlight>
                  <a:srgbClr val="FFFFFF"/>
                </a:highlight>
              </a:rPr>
              <a:t>What are the government measures in each country regarding the CODVID-19 crisis?</a:t>
            </a:r>
            <a:endParaRPr sz="2400">
              <a:solidFill>
                <a:srgbClr val="444444"/>
              </a:solidFill>
              <a:highlight>
                <a:srgbClr val="FFFFFF"/>
              </a:highlight>
            </a:endParaRPr>
          </a:p>
          <a:p>
            <a:pPr indent="-381000" lvl="0" marL="457200" rtl="0" algn="l">
              <a:spcBef>
                <a:spcPts val="0"/>
              </a:spcBef>
              <a:spcAft>
                <a:spcPts val="0"/>
              </a:spcAft>
              <a:buClr>
                <a:srgbClr val="444444"/>
              </a:buClr>
              <a:buSzPts val="2400"/>
              <a:buAutoNum type="arabicPeriod"/>
            </a:pPr>
            <a:r>
              <a:rPr lang="ca" sz="2400">
                <a:solidFill>
                  <a:srgbClr val="444444"/>
                </a:solidFill>
                <a:highlight>
                  <a:srgbClr val="FFFFFF"/>
                </a:highlight>
              </a:rPr>
              <a:t>Are they similar in the 4 countries?</a:t>
            </a:r>
            <a:endParaRPr sz="2400"/>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66" name="Google Shape;66;p14"/>
          <p:cNvPicPr preferRelativeResize="0"/>
          <p:nvPr/>
        </p:nvPicPr>
        <p:blipFill>
          <a:blip r:embed="rId3">
            <a:alphaModFix/>
          </a:blip>
          <a:stretch>
            <a:fillRect/>
          </a:stretch>
        </p:blipFill>
        <p:spPr>
          <a:xfrm>
            <a:off x="1675896" y="3402871"/>
            <a:ext cx="2102975" cy="1740625"/>
          </a:xfrm>
          <a:prstGeom prst="rect">
            <a:avLst/>
          </a:prstGeom>
          <a:noFill/>
          <a:ln>
            <a:noFill/>
          </a:ln>
        </p:spPr>
      </p:pic>
      <p:pic>
        <p:nvPicPr>
          <p:cNvPr id="67" name="Google Shape;67;p14"/>
          <p:cNvPicPr preferRelativeResize="0"/>
          <p:nvPr/>
        </p:nvPicPr>
        <p:blipFill>
          <a:blip r:embed="rId4">
            <a:alphaModFix/>
          </a:blip>
          <a:stretch>
            <a:fillRect/>
          </a:stretch>
        </p:blipFill>
        <p:spPr>
          <a:xfrm>
            <a:off x="6175250" y="2795979"/>
            <a:ext cx="2102975" cy="19723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ca"/>
              <a:t>CODVID-19 AND US</a:t>
            </a:r>
            <a:endParaRPr/>
          </a:p>
        </p:txBody>
      </p:sp>
      <p:sp>
        <p:nvSpPr>
          <p:cNvPr id="73" name="Google Shape;73;p15"/>
          <p:cNvSpPr txBox="1"/>
          <p:nvPr>
            <p:ph idx="1" type="body"/>
          </p:nvPr>
        </p:nvSpPr>
        <p:spPr>
          <a:xfrm>
            <a:off x="226575" y="1065925"/>
            <a:ext cx="8245800" cy="3990900"/>
          </a:xfrm>
          <a:prstGeom prst="rect">
            <a:avLst/>
          </a:prstGeom>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61950" lvl="0" marL="457200" rtl="0" algn="l">
              <a:spcBef>
                <a:spcPts val="0"/>
              </a:spcBef>
              <a:spcAft>
                <a:spcPts val="0"/>
              </a:spcAft>
              <a:buClr>
                <a:srgbClr val="444444"/>
              </a:buClr>
              <a:buSzPts val="2100"/>
              <a:buAutoNum type="arabicPeriod"/>
            </a:pPr>
            <a:r>
              <a:rPr lang="ca" sz="2100">
                <a:solidFill>
                  <a:srgbClr val="444444"/>
                </a:solidFill>
                <a:highlight>
                  <a:srgbClr val="FFFFFF"/>
                </a:highlight>
              </a:rPr>
              <a:t>How are you feeling? </a:t>
            </a:r>
            <a:endParaRPr sz="2100">
              <a:solidFill>
                <a:srgbClr val="444444"/>
              </a:solidFill>
              <a:highlight>
                <a:srgbClr val="FFFFFF"/>
              </a:highlight>
            </a:endParaRPr>
          </a:p>
          <a:p>
            <a:pPr indent="0" lvl="0" marL="457200" rtl="0" algn="l">
              <a:spcBef>
                <a:spcPts val="1600"/>
              </a:spcBef>
              <a:spcAft>
                <a:spcPts val="0"/>
              </a:spcAft>
              <a:buNone/>
            </a:pPr>
            <a:r>
              <a:rPr lang="ca" sz="2100">
                <a:solidFill>
                  <a:srgbClr val="444444"/>
                </a:solidFill>
                <a:highlight>
                  <a:srgbClr val="FFFFFF"/>
                </a:highlight>
              </a:rPr>
              <a:t>(</a:t>
            </a:r>
            <a:r>
              <a:rPr lang="ca" sz="2100" u="sng">
                <a:solidFill>
                  <a:schemeClr val="hlink"/>
                </a:solidFill>
                <a:highlight>
                  <a:srgbClr val="FFFFFF"/>
                </a:highlight>
                <a:hlinkClick r:id="rId3"/>
              </a:rPr>
              <a:t>www.menti.com</a:t>
            </a:r>
            <a:r>
              <a:rPr lang="ca" sz="2100">
                <a:solidFill>
                  <a:srgbClr val="444444"/>
                </a:solidFill>
                <a:highlight>
                  <a:srgbClr val="FFFFFF"/>
                </a:highlight>
              </a:rPr>
              <a:t> code </a:t>
            </a:r>
            <a:r>
              <a:rPr lang="ca" sz="2100">
                <a:solidFill>
                  <a:srgbClr val="000000"/>
                </a:solidFill>
                <a:highlight>
                  <a:srgbClr val="FFFFFF"/>
                </a:highlight>
              </a:rPr>
              <a:t>22</a:t>
            </a:r>
            <a:r>
              <a:rPr lang="ca" sz="2100">
                <a:solidFill>
                  <a:srgbClr val="444444"/>
                </a:solidFill>
                <a:highlight>
                  <a:srgbClr val="FFFFFF"/>
                </a:highlight>
              </a:rPr>
              <a:t> </a:t>
            </a:r>
            <a:r>
              <a:rPr lang="ca" sz="2100">
                <a:solidFill>
                  <a:srgbClr val="000000"/>
                </a:solidFill>
                <a:highlight>
                  <a:srgbClr val="FFFFFF"/>
                </a:highlight>
              </a:rPr>
              <a:t>86</a:t>
            </a:r>
            <a:r>
              <a:rPr lang="ca" sz="2100">
                <a:solidFill>
                  <a:srgbClr val="444444"/>
                </a:solidFill>
                <a:highlight>
                  <a:srgbClr val="FFFFFF"/>
                </a:highlight>
              </a:rPr>
              <a:t> </a:t>
            </a:r>
            <a:r>
              <a:rPr lang="ca" sz="2100">
                <a:solidFill>
                  <a:srgbClr val="000000"/>
                </a:solidFill>
                <a:highlight>
                  <a:srgbClr val="FFFFFF"/>
                </a:highlight>
              </a:rPr>
              <a:t>15</a:t>
            </a:r>
            <a:r>
              <a:rPr lang="ca" sz="2100">
                <a:solidFill>
                  <a:srgbClr val="444444"/>
                </a:solidFill>
                <a:highlight>
                  <a:srgbClr val="FFFFFF"/>
                </a:highlight>
              </a:rPr>
              <a:t>)</a:t>
            </a:r>
            <a:endParaRPr sz="2100">
              <a:solidFill>
                <a:srgbClr val="444444"/>
              </a:solidFill>
              <a:highlight>
                <a:srgbClr val="FFFFFF"/>
              </a:highlight>
            </a:endParaRPr>
          </a:p>
          <a:p>
            <a:pPr indent="0" lvl="0" marL="457200" rtl="0" algn="l">
              <a:spcBef>
                <a:spcPts val="1600"/>
              </a:spcBef>
              <a:spcAft>
                <a:spcPts val="0"/>
              </a:spcAft>
              <a:buNone/>
            </a:pPr>
            <a:r>
              <a:rPr i="1" lang="ca" sz="2100" u="sng">
                <a:solidFill>
                  <a:schemeClr val="hlink"/>
                </a:solidFill>
                <a:highlight>
                  <a:srgbClr val="FFFFFF"/>
                </a:highlight>
                <a:hlinkClick r:id="rId4"/>
              </a:rPr>
              <a:t>https://www.menti.com/522ur79t8z</a:t>
            </a:r>
            <a:endParaRPr i="1" sz="2100">
              <a:solidFill>
                <a:srgbClr val="000000"/>
              </a:solidFill>
              <a:highlight>
                <a:srgbClr val="FFFFFF"/>
              </a:highlight>
            </a:endParaRPr>
          </a:p>
          <a:p>
            <a:pPr indent="-361950" lvl="0" marL="457200" rtl="0" algn="l">
              <a:spcBef>
                <a:spcPts val="1600"/>
              </a:spcBef>
              <a:spcAft>
                <a:spcPts val="0"/>
              </a:spcAft>
              <a:buClr>
                <a:srgbClr val="444444"/>
              </a:buClr>
              <a:buSzPts val="2100"/>
              <a:buAutoNum type="arabicPeriod"/>
            </a:pPr>
            <a:r>
              <a:rPr lang="ca" sz="2100">
                <a:solidFill>
                  <a:srgbClr val="444444"/>
                </a:solidFill>
                <a:highlight>
                  <a:srgbClr val="FFFFFF"/>
                </a:highlight>
              </a:rPr>
              <a:t>How are these measures affecting your daily life?</a:t>
            </a:r>
            <a:endParaRPr sz="2100">
              <a:solidFill>
                <a:srgbClr val="444444"/>
              </a:solidFill>
              <a:highlight>
                <a:srgbClr val="FFFFFF"/>
              </a:highlight>
            </a:endParaRPr>
          </a:p>
          <a:p>
            <a:pPr indent="-361950" lvl="0" marL="457200" rtl="0" algn="l">
              <a:spcBef>
                <a:spcPts val="0"/>
              </a:spcBef>
              <a:spcAft>
                <a:spcPts val="0"/>
              </a:spcAft>
              <a:buClr>
                <a:srgbClr val="444444"/>
              </a:buClr>
              <a:buSzPts val="2100"/>
              <a:buAutoNum type="arabicPeriod"/>
            </a:pPr>
            <a:r>
              <a:rPr lang="ca" sz="2100">
                <a:solidFill>
                  <a:srgbClr val="444444"/>
                </a:solidFill>
                <a:highlight>
                  <a:srgbClr val="FFFFFF"/>
                </a:highlight>
              </a:rPr>
              <a:t>What do you do during the day? </a:t>
            </a:r>
            <a:endParaRPr sz="2100">
              <a:solidFill>
                <a:srgbClr val="444444"/>
              </a:solidFill>
              <a:highlight>
                <a:srgbClr val="FFFFFF"/>
              </a:highlight>
            </a:endParaRPr>
          </a:p>
          <a:p>
            <a:pPr indent="-361950" lvl="0" marL="457200" rtl="0" algn="l">
              <a:spcBef>
                <a:spcPts val="0"/>
              </a:spcBef>
              <a:spcAft>
                <a:spcPts val="0"/>
              </a:spcAft>
              <a:buClr>
                <a:srgbClr val="444444"/>
              </a:buClr>
              <a:buSzPts val="2100"/>
              <a:buAutoNum type="arabicPeriod"/>
            </a:pPr>
            <a:r>
              <a:rPr lang="ca" sz="2100">
                <a:solidFill>
                  <a:srgbClr val="444444"/>
                </a:solidFill>
                <a:highlight>
                  <a:srgbClr val="FFFFFF"/>
                </a:highlight>
              </a:rPr>
              <a:t>How do you cope with your school work?</a:t>
            </a:r>
            <a:endParaRPr sz="2100">
              <a:solidFill>
                <a:srgbClr val="444444"/>
              </a:solidFill>
              <a:highlight>
                <a:srgbClr val="FFFFFF"/>
              </a:highlight>
            </a:endParaRPr>
          </a:p>
          <a:p>
            <a:pPr indent="-361950" lvl="0" marL="457200" rtl="0" algn="l">
              <a:spcBef>
                <a:spcPts val="0"/>
              </a:spcBef>
              <a:spcAft>
                <a:spcPts val="0"/>
              </a:spcAft>
              <a:buClr>
                <a:srgbClr val="444444"/>
              </a:buClr>
              <a:buSzPts val="2100"/>
              <a:buAutoNum type="arabicPeriod"/>
            </a:pPr>
            <a:r>
              <a:rPr lang="ca" sz="2100">
                <a:solidFill>
                  <a:srgbClr val="444444"/>
                </a:solidFill>
                <a:highlight>
                  <a:srgbClr val="FFFFFF"/>
                </a:highlight>
              </a:rPr>
              <a:t>What do you miss the most? </a:t>
            </a:r>
            <a:endParaRPr sz="2100">
              <a:solidFill>
                <a:srgbClr val="444444"/>
              </a:solidFill>
              <a:highlight>
                <a:srgbClr val="FFFFFF"/>
              </a:highlight>
            </a:endParaRPr>
          </a:p>
          <a:p>
            <a:pPr indent="-368300" lvl="0" marL="457200" rtl="0" algn="l">
              <a:spcBef>
                <a:spcPts val="0"/>
              </a:spcBef>
              <a:spcAft>
                <a:spcPts val="0"/>
              </a:spcAft>
              <a:buClr>
                <a:srgbClr val="444444"/>
              </a:buClr>
              <a:buSzPts val="2200"/>
              <a:buAutoNum type="arabicPeriod"/>
            </a:pPr>
            <a:r>
              <a:rPr lang="ca" sz="2100">
                <a:solidFill>
                  <a:srgbClr val="444444"/>
                </a:solidFill>
                <a:highlight>
                  <a:srgbClr val="FFFFFF"/>
                </a:highlight>
              </a:rPr>
              <a:t>What have you learnt/become aware of, that you took for granted before the quarantine?</a:t>
            </a:r>
            <a:r>
              <a:rPr lang="ca" sz="2200">
                <a:solidFill>
                  <a:srgbClr val="444444"/>
                </a:solidFill>
                <a:highlight>
                  <a:srgbClr val="FFFFFF"/>
                </a:highlight>
              </a:rPr>
              <a:t> </a:t>
            </a:r>
            <a:endParaRPr sz="2200">
              <a:solidFill>
                <a:srgbClr val="444444"/>
              </a:solidFill>
              <a:highlight>
                <a:srgbClr val="FFFFFF"/>
              </a:highlight>
            </a:endParaRPr>
          </a:p>
          <a:p>
            <a:pPr indent="0" lvl="0" marL="457200" rtl="0" algn="l">
              <a:spcBef>
                <a:spcPts val="1600"/>
              </a:spcBef>
              <a:spcAft>
                <a:spcPts val="1600"/>
              </a:spcAft>
              <a:buNone/>
            </a:pPr>
            <a:r>
              <a:t/>
            </a:r>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75" name="Google Shape;75;p15"/>
          <p:cNvPicPr preferRelativeResize="0"/>
          <p:nvPr/>
        </p:nvPicPr>
        <p:blipFill>
          <a:blip r:embed="rId5">
            <a:alphaModFix/>
          </a:blip>
          <a:stretch>
            <a:fillRect/>
          </a:stretch>
        </p:blipFill>
        <p:spPr>
          <a:xfrm>
            <a:off x="6718075" y="2021275"/>
            <a:ext cx="1326600" cy="1330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3853797" y="55500"/>
            <a:ext cx="5093452" cy="4930725"/>
          </a:xfrm>
          <a:prstGeom prst="rect">
            <a:avLst/>
          </a:prstGeom>
          <a:noFill/>
          <a:ln>
            <a:noFill/>
          </a:ln>
        </p:spPr>
      </p:pic>
      <p:sp>
        <p:nvSpPr>
          <p:cNvPr id="81" name="Google Shape;8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82" name="Google Shape;82;p16"/>
          <p:cNvPicPr preferRelativeResize="0"/>
          <p:nvPr/>
        </p:nvPicPr>
        <p:blipFill>
          <a:blip r:embed="rId4">
            <a:alphaModFix/>
          </a:blip>
          <a:stretch>
            <a:fillRect/>
          </a:stretch>
        </p:blipFill>
        <p:spPr>
          <a:xfrm>
            <a:off x="923500" y="352050"/>
            <a:ext cx="1686300" cy="1686300"/>
          </a:xfrm>
          <a:prstGeom prst="rect">
            <a:avLst/>
          </a:prstGeom>
          <a:noFill/>
          <a:ln>
            <a:noFill/>
          </a:ln>
        </p:spPr>
      </p:pic>
      <p:sp>
        <p:nvSpPr>
          <p:cNvPr id="83" name="Google Shape;83;p16"/>
          <p:cNvSpPr txBox="1"/>
          <p:nvPr/>
        </p:nvSpPr>
        <p:spPr>
          <a:xfrm>
            <a:off x="201525" y="1616750"/>
            <a:ext cx="3338400" cy="183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ca" sz="2400" u="sng">
                <a:solidFill>
                  <a:schemeClr val="accent5"/>
                </a:solidFill>
                <a:highlight>
                  <a:schemeClr val="lt1"/>
                </a:highlight>
                <a:hlinkClick r:id="rId5"/>
              </a:rPr>
              <a:t>www.menti.com</a:t>
            </a:r>
            <a:r>
              <a:rPr lang="ca" sz="2400">
                <a:solidFill>
                  <a:srgbClr val="444444"/>
                </a:solidFill>
                <a:highlight>
                  <a:schemeClr val="lt1"/>
                </a:highlight>
              </a:rPr>
              <a:t> </a:t>
            </a:r>
            <a:endParaRPr sz="2400">
              <a:solidFill>
                <a:srgbClr val="444444"/>
              </a:solidFill>
              <a:highlight>
                <a:schemeClr val="lt1"/>
              </a:highlight>
            </a:endParaRPr>
          </a:p>
          <a:p>
            <a:pPr indent="0" lvl="0" marL="0" rtl="0" algn="ctr">
              <a:lnSpc>
                <a:spcPct val="115000"/>
              </a:lnSpc>
              <a:spcBef>
                <a:spcPts val="1600"/>
              </a:spcBef>
              <a:spcAft>
                <a:spcPts val="0"/>
              </a:spcAft>
              <a:buNone/>
            </a:pPr>
            <a:r>
              <a:rPr lang="ca" sz="2400">
                <a:solidFill>
                  <a:srgbClr val="444444"/>
                </a:solidFill>
                <a:highlight>
                  <a:schemeClr val="lt1"/>
                </a:highlight>
              </a:rPr>
              <a:t>code </a:t>
            </a:r>
            <a:r>
              <a:rPr lang="ca" sz="2400">
                <a:solidFill>
                  <a:schemeClr val="dk1"/>
                </a:solidFill>
                <a:highlight>
                  <a:schemeClr val="lt1"/>
                </a:highlight>
              </a:rPr>
              <a:t>22</a:t>
            </a:r>
            <a:r>
              <a:rPr lang="ca" sz="2400">
                <a:solidFill>
                  <a:srgbClr val="444444"/>
                </a:solidFill>
                <a:highlight>
                  <a:schemeClr val="lt1"/>
                </a:highlight>
              </a:rPr>
              <a:t> </a:t>
            </a:r>
            <a:r>
              <a:rPr lang="ca" sz="2400">
                <a:solidFill>
                  <a:schemeClr val="dk1"/>
                </a:solidFill>
                <a:highlight>
                  <a:schemeClr val="lt1"/>
                </a:highlight>
              </a:rPr>
              <a:t>86</a:t>
            </a:r>
            <a:r>
              <a:rPr lang="ca" sz="2400">
                <a:solidFill>
                  <a:srgbClr val="444444"/>
                </a:solidFill>
                <a:highlight>
                  <a:schemeClr val="lt1"/>
                </a:highlight>
              </a:rPr>
              <a:t> </a:t>
            </a:r>
            <a:r>
              <a:rPr lang="ca" sz="2400">
                <a:solidFill>
                  <a:schemeClr val="dk1"/>
                </a:solidFill>
                <a:highlight>
                  <a:schemeClr val="lt1"/>
                </a:highlight>
              </a:rPr>
              <a:t>15</a:t>
            </a:r>
            <a:endParaRPr sz="2400">
              <a:solidFill>
                <a:srgbClr val="444444"/>
              </a:solidFill>
              <a:highlight>
                <a:schemeClr val="lt1"/>
              </a:highlight>
            </a:endParaRPr>
          </a:p>
          <a:p>
            <a:pPr indent="0" lvl="0" marL="0" rtl="0" algn="ctr">
              <a:lnSpc>
                <a:spcPct val="115000"/>
              </a:lnSpc>
              <a:spcBef>
                <a:spcPts val="1600"/>
              </a:spcBef>
              <a:spcAft>
                <a:spcPts val="1600"/>
              </a:spcAft>
              <a:buClr>
                <a:schemeClr val="dk1"/>
              </a:buClr>
              <a:buSzPts val="1100"/>
              <a:buFont typeface="Arial"/>
              <a:buNone/>
            </a:pPr>
            <a:r>
              <a:rPr i="1" lang="ca" u="sng">
                <a:solidFill>
                  <a:schemeClr val="accent5"/>
                </a:solidFill>
                <a:highlight>
                  <a:schemeClr val="lt1"/>
                </a:highlight>
                <a:hlinkClick r:id="rId6"/>
              </a:rPr>
              <a:t>https://www.menti.com/522ur79t8z</a:t>
            </a:r>
            <a:endParaRPr/>
          </a:p>
        </p:txBody>
      </p:sp>
      <p:sp>
        <p:nvSpPr>
          <p:cNvPr id="84" name="Google Shape;84;p16"/>
          <p:cNvSpPr txBox="1"/>
          <p:nvPr/>
        </p:nvSpPr>
        <p:spPr>
          <a:xfrm>
            <a:off x="152400" y="152400"/>
            <a:ext cx="3338400" cy="54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ca" sz="2400">
                <a:solidFill>
                  <a:schemeClr val="dk2"/>
                </a:solidFill>
              </a:rPr>
              <a:t>In which zone are you?</a:t>
            </a:r>
            <a:endParaRPr/>
          </a:p>
        </p:txBody>
      </p:sp>
      <p:pic>
        <p:nvPicPr>
          <p:cNvPr id="85" name="Google Shape;85;p16"/>
          <p:cNvPicPr preferRelativeResize="0"/>
          <p:nvPr/>
        </p:nvPicPr>
        <p:blipFill>
          <a:blip r:embed="rId7">
            <a:alphaModFix/>
          </a:blip>
          <a:stretch>
            <a:fillRect/>
          </a:stretch>
        </p:blipFill>
        <p:spPr>
          <a:xfrm>
            <a:off x="961838" y="3371000"/>
            <a:ext cx="1609625" cy="1609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ca"/>
              <a:t>CODVID-19 AND CLIMATE CHANGE</a:t>
            </a:r>
            <a:endParaRPr baseline="-25000"/>
          </a:p>
        </p:txBody>
      </p:sp>
      <p:sp>
        <p:nvSpPr>
          <p:cNvPr id="91" name="Google Shape;91;p17"/>
          <p:cNvSpPr txBox="1"/>
          <p:nvPr>
            <p:ph idx="1" type="body"/>
          </p:nvPr>
        </p:nvSpPr>
        <p:spPr>
          <a:xfrm>
            <a:off x="311700" y="1152475"/>
            <a:ext cx="8520600" cy="34164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spcBef>
                <a:spcPts val="0"/>
              </a:spcBef>
              <a:spcAft>
                <a:spcPts val="0"/>
              </a:spcAft>
              <a:buClr>
                <a:srgbClr val="444444"/>
              </a:buClr>
              <a:buSzPts val="2400"/>
              <a:buAutoNum type="arabicPeriod"/>
            </a:pPr>
            <a:r>
              <a:rPr lang="ca" sz="2400">
                <a:solidFill>
                  <a:srgbClr val="444444"/>
                </a:solidFill>
                <a:highlight>
                  <a:srgbClr val="FFFFFF"/>
                </a:highlight>
              </a:rPr>
              <a:t>How </a:t>
            </a:r>
            <a:r>
              <a:rPr lang="ca" sz="2400">
                <a:solidFill>
                  <a:srgbClr val="444444"/>
                </a:solidFill>
                <a:highlight>
                  <a:srgbClr val="FFFFFF"/>
                </a:highlight>
              </a:rPr>
              <a:t>are </a:t>
            </a:r>
            <a:r>
              <a:rPr lang="ca" sz="2400">
                <a:solidFill>
                  <a:srgbClr val="444444"/>
                </a:solidFill>
                <a:highlight>
                  <a:srgbClr val="FFFFFF"/>
                </a:highlight>
              </a:rPr>
              <a:t>our responses to climate change and the coronavirus linked?</a:t>
            </a:r>
            <a:endParaRPr sz="2400">
              <a:solidFill>
                <a:srgbClr val="444444"/>
              </a:solidFill>
              <a:highlight>
                <a:srgbClr val="FFFFFF"/>
              </a:highlight>
            </a:endParaRPr>
          </a:p>
          <a:p>
            <a:pPr indent="-381000" lvl="0" marL="457200" rtl="0" algn="l">
              <a:spcBef>
                <a:spcPts val="0"/>
              </a:spcBef>
              <a:spcAft>
                <a:spcPts val="0"/>
              </a:spcAft>
              <a:buClr>
                <a:srgbClr val="444444"/>
              </a:buClr>
              <a:buSzPts val="2400"/>
              <a:buAutoNum type="arabicPeriod"/>
            </a:pPr>
            <a:r>
              <a:rPr lang="ca" sz="2400">
                <a:solidFill>
                  <a:srgbClr val="444444"/>
                </a:solidFill>
                <a:highlight>
                  <a:srgbClr val="FFFFFF"/>
                </a:highlight>
              </a:rPr>
              <a:t>Covid-19 and climate: how much impact is the current lockdown really having on our environment?</a:t>
            </a:r>
            <a:endParaRPr sz="2400">
              <a:solidFill>
                <a:srgbClr val="444444"/>
              </a:solidFill>
              <a:highlight>
                <a:srgbClr val="FFFFFF"/>
              </a:highlight>
            </a:endParaRPr>
          </a:p>
          <a:p>
            <a:pPr indent="-381000" lvl="0" marL="457200" rtl="0" algn="l">
              <a:spcBef>
                <a:spcPts val="0"/>
              </a:spcBef>
              <a:spcAft>
                <a:spcPts val="0"/>
              </a:spcAft>
              <a:buClr>
                <a:srgbClr val="444444"/>
              </a:buClr>
              <a:buSzPts val="2400"/>
              <a:buAutoNum type="arabicPeriod"/>
            </a:pPr>
            <a:r>
              <a:rPr lang="ca" sz="2400">
                <a:solidFill>
                  <a:srgbClr val="444444"/>
                </a:solidFill>
                <a:highlight>
                  <a:srgbClr val="FFFFFF"/>
                </a:highlight>
              </a:rPr>
              <a:t>Is COVID-19 a silver lining for the climate?</a:t>
            </a:r>
            <a:endParaRPr sz="2400">
              <a:solidFill>
                <a:srgbClr val="444444"/>
              </a:solidFill>
              <a:highlight>
                <a:srgbClr val="FFFFFF"/>
              </a:highlight>
            </a:endParaRPr>
          </a:p>
          <a:p>
            <a:pPr indent="-381000" lvl="0" marL="457200" rtl="0" algn="l">
              <a:spcBef>
                <a:spcPts val="0"/>
              </a:spcBef>
              <a:spcAft>
                <a:spcPts val="0"/>
              </a:spcAft>
              <a:buClr>
                <a:srgbClr val="444444"/>
              </a:buClr>
              <a:buSzPts val="2400"/>
              <a:buAutoNum type="arabicPeriod"/>
            </a:pPr>
            <a:r>
              <a:rPr lang="ca" sz="2400">
                <a:solidFill>
                  <a:srgbClr val="444444"/>
                </a:solidFill>
                <a:highlight>
                  <a:srgbClr val="FFFFFF"/>
                </a:highlight>
              </a:rPr>
              <a:t>Will Covid-19 have a lasting impact on the environment?</a:t>
            </a:r>
            <a:endParaRPr sz="2400">
              <a:solidFill>
                <a:srgbClr val="444444"/>
              </a:solidFill>
              <a:highlight>
                <a:srgbClr val="FFFFFF"/>
              </a:highlight>
            </a:endParaRPr>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4064100" cy="14052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ca"/>
              <a:t>CODVID-19 &amp; CLIMATE CHANGE</a:t>
            </a:r>
            <a:endParaRPr/>
          </a:p>
        </p:txBody>
      </p:sp>
      <p:sp>
        <p:nvSpPr>
          <p:cNvPr id="98" name="Google Shape;98;p18"/>
          <p:cNvSpPr txBox="1"/>
          <p:nvPr>
            <p:ph idx="1" type="body"/>
          </p:nvPr>
        </p:nvSpPr>
        <p:spPr>
          <a:xfrm>
            <a:off x="311700" y="1850225"/>
            <a:ext cx="4415400" cy="2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ca"/>
              <a:t>SDG 13: CLIMATE ACTION</a:t>
            </a:r>
            <a:endParaRPr/>
          </a:p>
          <a:p>
            <a:pPr indent="0" lvl="0" marL="0" rtl="0" algn="l">
              <a:spcBef>
                <a:spcPts val="1600"/>
              </a:spcBef>
              <a:spcAft>
                <a:spcPts val="1600"/>
              </a:spcAft>
              <a:buNone/>
            </a:pPr>
            <a:r>
              <a:rPr lang="ca"/>
              <a:t>“Reduced commitment to climate action, but less environmental footprints due to less production and transportation”</a:t>
            </a:r>
            <a:endParaRPr/>
          </a:p>
        </p:txBody>
      </p:sp>
      <p:pic>
        <p:nvPicPr>
          <p:cNvPr id="99" name="Google Shape;99;p18"/>
          <p:cNvPicPr preferRelativeResize="0"/>
          <p:nvPr/>
        </p:nvPicPr>
        <p:blipFill>
          <a:blip r:embed="rId3">
            <a:alphaModFix/>
          </a:blip>
          <a:stretch>
            <a:fillRect/>
          </a:stretch>
        </p:blipFill>
        <p:spPr>
          <a:xfrm>
            <a:off x="5077368" y="0"/>
            <a:ext cx="4165715" cy="5143501"/>
          </a:xfrm>
          <a:prstGeom prst="rect">
            <a:avLst/>
          </a:prstGeom>
          <a:noFill/>
          <a:ln>
            <a:noFill/>
          </a:ln>
        </p:spPr>
      </p:pic>
      <p:sp>
        <p:nvSpPr>
          <p:cNvPr id="100" name="Google Shape;10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a:solidFill>
            <a:srgbClr val="93C47D"/>
          </a:solidFill>
          <a:ln cap="flat" cmpd="sng" w="952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ca"/>
              <a:t>Air quality &amp; climate change</a:t>
            </a:r>
            <a:endParaRPr/>
          </a:p>
        </p:txBody>
      </p:sp>
      <p:sp>
        <p:nvSpPr>
          <p:cNvPr id="106" name="Google Shape;106;p19"/>
          <p:cNvSpPr txBox="1"/>
          <p:nvPr>
            <p:ph idx="1" type="body"/>
          </p:nvPr>
        </p:nvSpPr>
        <p:spPr>
          <a:xfrm>
            <a:off x="311700" y="1152475"/>
            <a:ext cx="6107400" cy="34164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Clr>
                <a:schemeClr val="dk1"/>
              </a:buClr>
              <a:buSzPts val="1100"/>
              <a:buFont typeface="Arial"/>
              <a:buNone/>
            </a:pPr>
            <a:r>
              <a:rPr lang="ca">
                <a:solidFill>
                  <a:srgbClr val="0A0A0A"/>
                </a:solidFill>
                <a:highlight>
                  <a:srgbClr val="FFFFFF"/>
                </a:highlight>
              </a:rPr>
              <a:t>“We need to make a clear distinction between air quality and climate change,” said Wim Thiery, climate scientist at Vrije Universiteit Brussel. “When we talk about air quality, yes, less traffic, fewer planes and factory shutdowns mean less NO2 and other pollutants over cities. But for the climate it’s much more complex.”</a:t>
            </a:r>
            <a:endParaRPr>
              <a:solidFill>
                <a:srgbClr val="0A0A0A"/>
              </a:solidFill>
              <a:highlight>
                <a:srgbClr val="FFFFFF"/>
              </a:highlight>
            </a:endParaRPr>
          </a:p>
          <a:p>
            <a:pPr indent="0" lvl="0" marL="0" rtl="0" algn="l">
              <a:spcBef>
                <a:spcPts val="1300"/>
              </a:spcBef>
              <a:spcAft>
                <a:spcPts val="1600"/>
              </a:spcAft>
              <a:buNone/>
            </a:pPr>
            <a:r>
              <a:rPr lang="ca"/>
              <a:t>excerpt from </a:t>
            </a:r>
            <a:r>
              <a:rPr lang="ca" sz="1100" u="sng">
                <a:solidFill>
                  <a:schemeClr val="hlink"/>
                </a:solidFill>
                <a:hlinkClick r:id="rId3"/>
              </a:rPr>
              <a:t>https://sciencebusiness.net/news/covid-19-cutting-air-pollution-it-will-not-slow-climate-change</a:t>
            </a:r>
            <a:endParaRPr/>
          </a:p>
        </p:txBody>
      </p:sp>
      <p:sp>
        <p:nvSpPr>
          <p:cNvPr id="107" name="Google Shape;10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108" name="Google Shape;108;p19"/>
          <p:cNvPicPr preferRelativeResize="0"/>
          <p:nvPr/>
        </p:nvPicPr>
        <p:blipFill>
          <a:blip r:embed="rId4">
            <a:alphaModFix/>
          </a:blip>
          <a:stretch>
            <a:fillRect/>
          </a:stretch>
        </p:blipFill>
        <p:spPr>
          <a:xfrm>
            <a:off x="6302825" y="2954950"/>
            <a:ext cx="2660774" cy="142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ca"/>
              <a:t>WORLD POLICIES </a:t>
            </a:r>
            <a:endParaRPr/>
          </a:p>
        </p:txBody>
      </p:sp>
      <p:sp>
        <p:nvSpPr>
          <p:cNvPr id="114" name="Google Shape;114;p20"/>
          <p:cNvSpPr txBox="1"/>
          <p:nvPr>
            <p:ph idx="1" type="body"/>
          </p:nvPr>
        </p:nvSpPr>
        <p:spPr>
          <a:xfrm>
            <a:off x="311700" y="1276200"/>
            <a:ext cx="5621700" cy="3292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1300"/>
              </a:spcAft>
              <a:buClr>
                <a:schemeClr val="dk1"/>
              </a:buClr>
              <a:buSzPts val="1100"/>
              <a:buFont typeface="Arial"/>
              <a:buNone/>
            </a:pPr>
            <a:r>
              <a:rPr lang="ca" sz="2000">
                <a:solidFill>
                  <a:srgbClr val="0A0A0A"/>
                </a:solidFill>
                <a:highlight>
                  <a:srgbClr val="FFFFFF"/>
                </a:highlight>
              </a:rPr>
              <a:t>“</a:t>
            </a:r>
            <a:r>
              <a:rPr lang="ca" sz="2000">
                <a:solidFill>
                  <a:srgbClr val="0A0A0A"/>
                </a:solidFill>
                <a:highlight>
                  <a:srgbClr val="FFFFFF"/>
                </a:highlight>
              </a:rPr>
              <a:t>The worry is that although reduced air pollution may bring health gains in the short term, emissions will rise when the crisis ends, and in the meantime climate policy will be sidelined as governments focus first on slowing the spread of the virus, and then on jump-starting stalled economies.”</a:t>
            </a:r>
            <a:endParaRPr sz="2000"/>
          </a:p>
        </p:txBody>
      </p:sp>
      <p:sp>
        <p:nvSpPr>
          <p:cNvPr id="115" name="Google Shape;11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116" name="Google Shape;116;p20"/>
          <p:cNvPicPr preferRelativeResize="0"/>
          <p:nvPr/>
        </p:nvPicPr>
        <p:blipFill>
          <a:blip r:embed="rId3">
            <a:alphaModFix/>
          </a:blip>
          <a:stretch>
            <a:fillRect/>
          </a:stretch>
        </p:blipFill>
        <p:spPr>
          <a:xfrm>
            <a:off x="6072650" y="1819975"/>
            <a:ext cx="2905800" cy="21486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572700"/>
          </a:xfrm>
          <a:prstGeom prst="rect">
            <a:avLst/>
          </a:prstGeom>
          <a:solidFill>
            <a:srgbClr val="93C47D"/>
          </a:solidFill>
        </p:spPr>
        <p:txBody>
          <a:bodyPr anchorCtr="0" anchor="t" bIns="91425" lIns="91425" spcFirstLastPara="1" rIns="91425" wrap="square" tIns="91425">
            <a:noAutofit/>
          </a:bodyPr>
          <a:lstStyle/>
          <a:p>
            <a:pPr indent="0" lvl="0" marL="0" rtl="0" algn="l">
              <a:spcBef>
                <a:spcPts val="0"/>
              </a:spcBef>
              <a:spcAft>
                <a:spcPts val="0"/>
              </a:spcAft>
              <a:buNone/>
            </a:pPr>
            <a:r>
              <a:rPr lang="ca"/>
              <a:t>ENERGY SOURCES</a:t>
            </a:r>
            <a:endParaRPr/>
          </a:p>
        </p:txBody>
      </p:sp>
      <p:sp>
        <p:nvSpPr>
          <p:cNvPr id="122" name="Google Shape;122;p21"/>
          <p:cNvSpPr txBox="1"/>
          <p:nvPr>
            <p:ph idx="1" type="body"/>
          </p:nvPr>
        </p:nvSpPr>
        <p:spPr>
          <a:xfrm>
            <a:off x="311700" y="1604400"/>
            <a:ext cx="5483700" cy="2964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ca" sz="2000">
                <a:solidFill>
                  <a:srgbClr val="0A0A0A"/>
                </a:solidFill>
                <a:highlight>
                  <a:srgbClr val="FFFFFF"/>
                </a:highlight>
              </a:rPr>
              <a:t>“But as prices for oil continue to plummet – partly a result of the ongoing price war between Saudi Arabia and Russia, but also due to COVID-19 – renewable alternatives like solar power and wind energy become less competitive, and less interesting to investors.”</a:t>
            </a:r>
            <a:endParaRPr sz="2000"/>
          </a:p>
        </p:txBody>
      </p:sp>
      <p:sp>
        <p:nvSpPr>
          <p:cNvPr id="123" name="Google Shape;12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ca"/>
              <a:t>‹#›</a:t>
            </a:fld>
            <a:endParaRPr/>
          </a:p>
        </p:txBody>
      </p:sp>
      <p:pic>
        <p:nvPicPr>
          <p:cNvPr id="124" name="Google Shape;124;p21"/>
          <p:cNvPicPr preferRelativeResize="0"/>
          <p:nvPr/>
        </p:nvPicPr>
        <p:blipFill>
          <a:blip r:embed="rId3">
            <a:alphaModFix/>
          </a:blip>
          <a:stretch>
            <a:fillRect/>
          </a:stretch>
        </p:blipFill>
        <p:spPr>
          <a:xfrm>
            <a:off x="6169525" y="1806550"/>
            <a:ext cx="2542375" cy="23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