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unknown"/>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4" r:id="rId1"/>
  </p:sldMasterIdLst>
  <p:notesMasterIdLst>
    <p:notesMasterId r:id="rId23"/>
  </p:notesMasterIdLst>
  <p:sldIdLst>
    <p:sldId id="273" r:id="rId2"/>
    <p:sldId id="274" r:id="rId3"/>
    <p:sldId id="275" r:id="rId4"/>
    <p:sldId id="271" r:id="rId5"/>
    <p:sldId id="269" r:id="rId6"/>
    <p:sldId id="261" r:id="rId7"/>
    <p:sldId id="272" r:id="rId8"/>
    <p:sldId id="262" r:id="rId9"/>
    <p:sldId id="270" r:id="rId10"/>
    <p:sldId id="258" r:id="rId11"/>
    <p:sldId id="260" r:id="rId12"/>
    <p:sldId id="265" r:id="rId13"/>
    <p:sldId id="264" r:id="rId14"/>
    <p:sldId id="266" r:id="rId15"/>
    <p:sldId id="263" r:id="rId16"/>
    <p:sldId id="276" r:id="rId17"/>
    <p:sldId id="259" r:id="rId18"/>
    <p:sldId id="256" r:id="rId19"/>
    <p:sldId id="257" r:id="rId20"/>
    <p:sldId id="267" r:id="rId21"/>
    <p:sldId id="268" r:id="rId22"/>
  </p:sldIdLst>
  <p:sldSz cx="12192000" cy="6858000"/>
  <p:notesSz cx="6858000" cy="9144000"/>
  <p:defaultTextStyle>
    <a:defPPr lvl="0">
      <a:defRPr lang="it-IT"/>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208" autoAdjust="0"/>
    <p:restoredTop sz="94660"/>
  </p:normalViewPr>
  <p:slideViewPr>
    <p:cSldViewPr>
      <p:cViewPr>
        <p:scale>
          <a:sx n="76" d="100"/>
          <a:sy n="76" d="100"/>
        </p:scale>
        <p:origin x="-282" y="366"/>
      </p:cViewPr>
      <p:guideLst>
        <p:guide orient="horz" pos="2160"/>
        <p:guide pos="38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5773BF-E537-4A4B-BB25-5ACAC8CD33E5}" type="datetimeFigureOut">
              <a:rPr lang="it-IT" smtClean="0"/>
              <a:pPr/>
              <a:t>04/02/2019</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25CF0C-9DD3-4ECD-9EFB-1A0067DDC81E}" type="slidenum">
              <a:rPr lang="it-IT" smtClean="0"/>
              <a:pPr/>
              <a:t>‹Nº›</a:t>
            </a:fld>
            <a:endParaRPr lang="it-IT"/>
          </a:p>
        </p:txBody>
      </p:sp>
    </p:spTree>
    <p:extLst>
      <p:ext uri="{BB962C8B-B14F-4D97-AF65-F5344CB8AC3E}">
        <p14:creationId xmlns:p14="http://schemas.microsoft.com/office/powerpoint/2010/main" xmlns="" val="3809601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2D220BE4-2FBE-48C8-8455-1BFCC5E29007}" type="slidenum">
              <a:rPr lang="it-IT" smtClean="0"/>
              <a:pPr/>
              <a:t>9</a:t>
            </a:fld>
            <a:endParaRPr lang="it-IT"/>
          </a:p>
        </p:txBody>
      </p:sp>
    </p:spTree>
    <p:extLst>
      <p:ext uri="{BB962C8B-B14F-4D97-AF65-F5344CB8AC3E}">
        <p14:creationId xmlns:p14="http://schemas.microsoft.com/office/powerpoint/2010/main" xmlns="" val="2996253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14C8FAD-FB42-4AFE-8F22-9A4528100B9A}" type="slidenum">
              <a:rPr lang="it-IT" smtClean="0"/>
              <a:pPr/>
              <a:t>20</a:t>
            </a:fld>
            <a:endParaRPr lang="it-IT"/>
          </a:p>
        </p:txBody>
      </p:sp>
    </p:spTree>
    <p:extLst>
      <p:ext uri="{BB962C8B-B14F-4D97-AF65-F5344CB8AC3E}">
        <p14:creationId xmlns:p14="http://schemas.microsoft.com/office/powerpoint/2010/main" xmlns="" val="3443561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2">
        <a:schemeClr val="bg2"/>
      </p:bgRef>
    </p:bg>
    <p:spTree>
      <p:nvGrpSpPr>
        <p:cNvPr id="1" name=""/>
        <p:cNvGrpSpPr/>
        <p:nvPr/>
      </p:nvGrpSpPr>
      <p:grpSpPr>
        <a:xfrm>
          <a:off x="0" y="0"/>
          <a:ext cx="0" cy="0"/>
          <a:chOff x="0" y="0"/>
          <a:chExt cx="0" cy="0"/>
        </a:xfrm>
      </p:grpSpPr>
      <p:sp>
        <p:nvSpPr>
          <p:cNvPr id="7" name="Figura a mano libera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igura a mano libera 7"/>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olo 8"/>
          <p:cNvSpPr>
            <a:spLocks noGrp="1"/>
          </p:cNvSpPr>
          <p:nvPr>
            <p:ph type="ctrTitle"/>
          </p:nvPr>
        </p:nvSpPr>
        <p:spPr>
          <a:xfrm>
            <a:off x="572085" y="3337560"/>
            <a:ext cx="8640064"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577400" y="1544812"/>
            <a:ext cx="8640064"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30" name="Segnaposto data 29"/>
          <p:cNvSpPr>
            <a:spLocks noGrp="1"/>
          </p:cNvSpPr>
          <p:nvPr>
            <p:ph type="dt" sz="half" idx="10"/>
          </p:nvPr>
        </p:nvSpPr>
        <p:spPr/>
        <p:txBody>
          <a:bodyPr/>
          <a:lstStyle/>
          <a:p>
            <a:fld id="{62134ED9-C10F-4BBB-A64E-CE1DCA3435A2}" type="datetimeFigureOut">
              <a:rPr lang="it-IT" smtClean="0"/>
              <a:pPr/>
              <a:t>04/02/2019</a:t>
            </a:fld>
            <a:endParaRPr lang="it-IT"/>
          </a:p>
        </p:txBody>
      </p:sp>
      <p:sp>
        <p:nvSpPr>
          <p:cNvPr id="19" name="Segnaposto piè di pagina 18"/>
          <p:cNvSpPr>
            <a:spLocks noGrp="1"/>
          </p:cNvSpPr>
          <p:nvPr>
            <p:ph type="ftr" sz="quarter" idx="11"/>
          </p:nvPr>
        </p:nvSpPr>
        <p:spPr/>
        <p:txBody>
          <a:bodyPr/>
          <a:lstStyle/>
          <a:p>
            <a:endParaRPr lang="it-IT"/>
          </a:p>
        </p:txBody>
      </p:sp>
      <p:sp>
        <p:nvSpPr>
          <p:cNvPr id="27" name="Segnaposto numero diapositiva 26"/>
          <p:cNvSpPr>
            <a:spLocks noGrp="1"/>
          </p:cNvSpPr>
          <p:nvPr>
            <p:ph type="sldNum" sz="quarter" idx="12"/>
          </p:nvPr>
        </p:nvSpPr>
        <p:spPr/>
        <p:txBody>
          <a:bodyPr/>
          <a:lstStyle/>
          <a:p>
            <a:fld id="{F0D94A33-BAEE-4E7A-BE02-40707EFB1690}" type="slidenum">
              <a:rPr lang="it-IT" smtClean="0"/>
              <a:pPr/>
              <a:t>‹Nº›</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62134ED9-C10F-4BBB-A64E-CE1DCA3435A2}" type="datetimeFigureOut">
              <a:rPr lang="it-IT" smtClean="0"/>
              <a:pPr/>
              <a:t>04/02/2019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D94A33-BAEE-4E7A-BE02-40707EFB1690}" type="slidenum">
              <a:rPr lang="it-IT" smtClean="0"/>
              <a:pPr/>
              <a:t>‹Nº›</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609600" y="274639"/>
            <a:ext cx="80264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62134ED9-C10F-4BBB-A64E-CE1DCA3435A2}" type="datetimeFigureOut">
              <a:rPr lang="it-IT" smtClean="0"/>
              <a:pPr/>
              <a:t>04/02/2019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D94A33-BAEE-4E7A-BE02-40707EFB1690}" type="slidenum">
              <a:rPr lang="it-IT" smtClean="0"/>
              <a:pPr/>
              <a:t>‹Nº›</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lgn="l">
              <a:defRPr/>
            </a:lvl1p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62134ED9-C10F-4BBB-A64E-CE1DCA3435A2}" type="datetimeFigureOut">
              <a:rPr lang="it-IT" smtClean="0"/>
              <a:pPr/>
              <a:t>04/02/2019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D94A33-BAEE-4E7A-BE02-40707EFB1690}" type="slidenum">
              <a:rPr lang="it-IT" smtClean="0"/>
              <a:pPr/>
              <a:t>‹Nº›</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2">
        <a:schemeClr val="bg2"/>
      </p:bgRef>
    </p:bg>
    <p:spTree>
      <p:nvGrpSpPr>
        <p:cNvPr id="1" name=""/>
        <p:cNvGrpSpPr/>
        <p:nvPr/>
      </p:nvGrpSpPr>
      <p:grpSpPr>
        <a:xfrm>
          <a:off x="0" y="0"/>
          <a:ext cx="0" cy="0"/>
          <a:chOff x="0" y="0"/>
          <a:chExt cx="0" cy="0"/>
        </a:xfrm>
      </p:grpSpPr>
      <p:sp>
        <p:nvSpPr>
          <p:cNvPr id="7" name="Figura a mano libera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igura a mano libera 8"/>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olo 1"/>
          <p:cNvSpPr>
            <a:spLocks noGrp="1"/>
          </p:cNvSpPr>
          <p:nvPr>
            <p:ph type="title"/>
          </p:nvPr>
        </p:nvSpPr>
        <p:spPr>
          <a:xfrm>
            <a:off x="914400" y="3583838"/>
            <a:ext cx="88392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914400" y="2485800"/>
            <a:ext cx="88392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fld id="{62134ED9-C10F-4BBB-A64E-CE1DCA3435A2}" type="datetimeFigureOut">
              <a:rPr lang="it-IT" smtClean="0"/>
              <a:pPr/>
              <a:t>04/02/2019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D94A33-BAEE-4E7A-BE02-40707EFB1690}" type="slidenum">
              <a:rPr lang="it-IT" smtClean="0"/>
              <a:pPr/>
              <a:t>‹Nº›</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9956800" cy="1143000"/>
          </a:xfrm>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60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568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62134ED9-C10F-4BBB-A64E-CE1DCA3435A2}" type="datetimeFigureOut">
              <a:rPr lang="it-IT" smtClean="0"/>
              <a:pPr/>
              <a:t>04/02/2019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0D94A33-BAEE-4E7A-BE02-40707EFB1690}" type="slidenum">
              <a:rPr lang="it-IT" smtClean="0"/>
              <a:pPr/>
              <a:t>‹Nº›</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3050"/>
            <a:ext cx="10972800" cy="1143000"/>
          </a:xfrm>
        </p:spPr>
        <p:txBody>
          <a:bodyPr anchor="ctr"/>
          <a:lstStyle>
            <a:lvl1pPr>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609600" y="5486400"/>
            <a:ext cx="5386917"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6193368" y="5486400"/>
            <a:ext cx="5389033"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609600" y="1516912"/>
            <a:ext cx="5386917"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6193368" y="1516912"/>
            <a:ext cx="5389033"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p>
            <a:fld id="{62134ED9-C10F-4BBB-A64E-CE1DCA3435A2}" type="datetimeFigureOut">
              <a:rPr lang="it-IT" smtClean="0"/>
              <a:pPr/>
              <a:t>04/02/2019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0D94A33-BAEE-4E7A-BE02-40707EFB1690}" type="slidenum">
              <a:rPr lang="it-IT" smtClean="0"/>
              <a:pPr/>
              <a:t>‹Nº›</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320"/>
            <a:ext cx="9960864" cy="1143000"/>
          </a:xfrm>
        </p:spPr>
        <p:txBody>
          <a:bodyPr anchor="ctr"/>
          <a:lstStyle>
            <a:lvl1pPr algn="l">
              <a:defRPr sz="4600"/>
            </a:lvl1pPr>
          </a:lstStyle>
          <a:p>
            <a:r>
              <a:rPr kumimoji="0" lang="it-IT" smtClean="0"/>
              <a:t>Fare clic per modificare lo stile del titolo</a:t>
            </a:r>
            <a:endParaRPr kumimoji="0" lang="en-US"/>
          </a:p>
        </p:txBody>
      </p:sp>
      <p:sp>
        <p:nvSpPr>
          <p:cNvPr id="7" name="Segnaposto data 6"/>
          <p:cNvSpPr>
            <a:spLocks noGrp="1"/>
          </p:cNvSpPr>
          <p:nvPr>
            <p:ph type="dt" sz="half" idx="10"/>
          </p:nvPr>
        </p:nvSpPr>
        <p:spPr/>
        <p:txBody>
          <a:bodyPr/>
          <a:lstStyle/>
          <a:p>
            <a:fld id="{62134ED9-C10F-4BBB-A64E-CE1DCA3435A2}" type="datetimeFigureOut">
              <a:rPr lang="it-IT" smtClean="0"/>
              <a:pPr/>
              <a:t>04/02/2019</a:t>
            </a:fld>
            <a:endParaRPr lang="it-IT"/>
          </a:p>
        </p:txBody>
      </p:sp>
      <p:sp>
        <p:nvSpPr>
          <p:cNvPr id="8" name="Segnaposto numero diapositiva 7"/>
          <p:cNvSpPr>
            <a:spLocks noGrp="1"/>
          </p:cNvSpPr>
          <p:nvPr>
            <p:ph type="sldNum" sz="quarter" idx="11"/>
          </p:nvPr>
        </p:nvSpPr>
        <p:spPr/>
        <p:txBody>
          <a:bodyPr/>
          <a:lstStyle/>
          <a:p>
            <a:fld id="{F0D94A33-BAEE-4E7A-BE02-40707EFB1690}" type="slidenum">
              <a:rPr lang="it-IT" smtClean="0"/>
              <a:pPr/>
              <a:t>‹Nº›</a:t>
            </a:fld>
            <a:endParaRPr lang="it-IT"/>
          </a:p>
        </p:txBody>
      </p:sp>
      <p:sp>
        <p:nvSpPr>
          <p:cNvPr id="9" name="Segnaposto piè di pagina 8"/>
          <p:cNvSpPr>
            <a:spLocks noGrp="1"/>
          </p:cNvSpPr>
          <p:nvPr>
            <p:ph type="ftr" sz="quarter" idx="12"/>
          </p:nvPr>
        </p:nvSpPr>
        <p:spPr/>
        <p:txBody>
          <a:bodyPr/>
          <a:lstStyle/>
          <a:p>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2134ED9-C10F-4BBB-A64E-CE1DCA3435A2}" type="datetimeFigureOut">
              <a:rPr lang="it-IT" smtClean="0"/>
              <a:pPr/>
              <a:t>04/02/2019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0D94A33-BAEE-4E7A-BE02-40707EFB1690}" type="slidenum">
              <a:rPr lang="it-IT" smtClean="0"/>
              <a:pPr/>
              <a:t>‹Nº›</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0" y="1185528"/>
            <a:ext cx="4267200" cy="730250"/>
          </a:xfrm>
        </p:spPr>
        <p:txBody>
          <a:bodyPr tIns="0" bIns="0" anchor="t"/>
          <a:lstStyle>
            <a:lvl1pPr algn="l">
              <a:buNone/>
              <a:defRPr sz="1800" b="1">
                <a:solidFill>
                  <a:schemeClr val="accent1"/>
                </a:solidFill>
              </a:defRPr>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609600" y="214424"/>
            <a:ext cx="36576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609600" y="1981200"/>
            <a:ext cx="94488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62134ED9-C10F-4BBB-A64E-CE1DCA3435A2}" type="datetimeFigureOut">
              <a:rPr lang="it-IT" smtClean="0"/>
              <a:pPr/>
              <a:t>04/02/2019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10875264" y="6422065"/>
            <a:ext cx="1016000" cy="365125"/>
          </a:xfrm>
        </p:spPr>
        <p:txBody>
          <a:bodyPr/>
          <a:lstStyle/>
          <a:p>
            <a:fld id="{F0D94A33-BAEE-4E7A-BE02-40707EFB1690}" type="slidenum">
              <a:rPr lang="it-IT" smtClean="0"/>
              <a:pPr/>
              <a:t>‹Nº›</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7408976" y="1705709"/>
            <a:ext cx="4071824" cy="1253808"/>
          </a:xfrm>
        </p:spPr>
        <p:txBody>
          <a:bodyPr anchor="b"/>
          <a:lstStyle>
            <a:lvl1pPr algn="l">
              <a:buNone/>
              <a:defRPr sz="2200" b="1">
                <a:solidFill>
                  <a:schemeClr val="accent1"/>
                </a:solidFill>
              </a:defRPr>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1420837" y="1019907"/>
            <a:ext cx="54864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it-IT" smtClean="0"/>
              <a:t>Fare clic sull'icona per inserire un'immagine</a:t>
            </a:r>
            <a:endParaRPr kumimoji="0" lang="en-US" dirty="0"/>
          </a:p>
        </p:txBody>
      </p:sp>
      <p:sp>
        <p:nvSpPr>
          <p:cNvPr id="4" name="Segnaposto testo 3"/>
          <p:cNvSpPr>
            <a:spLocks noGrp="1"/>
          </p:cNvSpPr>
          <p:nvPr>
            <p:ph type="body" sz="half" idx="2"/>
          </p:nvPr>
        </p:nvSpPr>
        <p:spPr>
          <a:xfrm>
            <a:off x="7408979" y="2998765"/>
            <a:ext cx="4071821"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a:xfrm>
            <a:off x="609600" y="6422065"/>
            <a:ext cx="2844800" cy="365125"/>
          </a:xfrm>
        </p:spPr>
        <p:txBody>
          <a:bodyPr/>
          <a:lstStyle/>
          <a:p>
            <a:fld id="{62134ED9-C10F-4BBB-A64E-CE1DCA3435A2}" type="datetimeFigureOut">
              <a:rPr lang="it-IT" smtClean="0"/>
              <a:pPr/>
              <a:t>04/02/2019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0D94A33-BAEE-4E7A-BE02-40707EFB1690}" type="slidenum">
              <a:rPr lang="it-IT" smtClean="0"/>
              <a:pPr/>
              <a:t>‹Nº›</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igura a mano libera 11"/>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igura a mano libera 15"/>
          <p:cNvSpPr>
            <a:spLocks/>
          </p:cNvSpPr>
          <p:nvPr/>
        </p:nvSpPr>
        <p:spPr bwMode="auto">
          <a:xfrm>
            <a:off x="9753600" y="0"/>
            <a:ext cx="24384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Segnaposto titolo 8"/>
          <p:cNvSpPr>
            <a:spLocks noGrp="1"/>
          </p:cNvSpPr>
          <p:nvPr>
            <p:ph type="title"/>
          </p:nvPr>
        </p:nvSpPr>
        <p:spPr>
          <a:xfrm>
            <a:off x="609600" y="274638"/>
            <a:ext cx="9956800" cy="1143000"/>
          </a:xfrm>
          <a:prstGeom prst="rect">
            <a:avLst/>
          </a:prstGeom>
        </p:spPr>
        <p:txBody>
          <a:bodyPr vert="horz" lIns="45720" rIns="45720" anchor="ctr">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609600" y="1600201"/>
            <a:ext cx="9956800" cy="45259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609600" y="6422065"/>
            <a:ext cx="28448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62134ED9-C10F-4BBB-A64E-CE1DCA3435A2}" type="datetimeFigureOut">
              <a:rPr lang="it-IT" smtClean="0"/>
              <a:pPr/>
              <a:t>04/02/2019</a:t>
            </a:fld>
            <a:endParaRPr lang="it-IT"/>
          </a:p>
        </p:txBody>
      </p:sp>
      <p:sp>
        <p:nvSpPr>
          <p:cNvPr id="22" name="Segnaposto piè di pagina 21"/>
          <p:cNvSpPr>
            <a:spLocks noGrp="1"/>
          </p:cNvSpPr>
          <p:nvPr>
            <p:ph type="ftr" sz="quarter" idx="3"/>
          </p:nvPr>
        </p:nvSpPr>
        <p:spPr>
          <a:xfrm>
            <a:off x="4165600" y="6422065"/>
            <a:ext cx="38608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it-IT"/>
          </a:p>
        </p:txBody>
      </p:sp>
      <p:sp>
        <p:nvSpPr>
          <p:cNvPr id="18" name="Segnaposto numero diapositiva 17"/>
          <p:cNvSpPr>
            <a:spLocks noGrp="1"/>
          </p:cNvSpPr>
          <p:nvPr>
            <p:ph type="sldNum" sz="quarter" idx="4"/>
          </p:nvPr>
        </p:nvSpPr>
        <p:spPr>
          <a:xfrm>
            <a:off x="10871200" y="6422065"/>
            <a:ext cx="1016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F0D94A33-BAEE-4E7A-BE02-40707EFB1690}" type="slidenum">
              <a:rPr lang="it-IT" smtClean="0"/>
              <a:pPr/>
              <a:t>‹Nº›</a:t>
            </a:fld>
            <a:endParaRPr lang="it-IT"/>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5.xml"/><Relationship Id="rId1" Type="http://schemas.openxmlformats.org/officeDocument/2006/relationships/slideLayout" Target="../slideLayouts/slideLayout7.xml"/><Relationship Id="rId5" Type="http://schemas.openxmlformats.org/officeDocument/2006/relationships/slide" Target="slide11.xml"/><Relationship Id="rId4" Type="http://schemas.openxmlformats.org/officeDocument/2006/relationships/slide" Target="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9.xml"/><Relationship Id="rId5" Type="http://schemas.openxmlformats.org/officeDocument/2006/relationships/image" Target="../media/image57.pn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60.jpeg"/><Relationship Id="rId5" Type="http://schemas.openxmlformats.org/officeDocument/2006/relationships/image" Target="../media/image59.png"/><Relationship Id="rId4" Type="http://schemas.microsoft.com/office/2007/relationships/media" Target="../media/media2.mp4"/></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slide" Target="slide12.xml"/><Relationship Id="rId2"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slide" Target="slide10.xml"/><Relationship Id="rId4"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4.png"/><Relationship Id="rId4" Type="http://schemas.microsoft.com/office/2007/relationships/media" Target="../media/media1.mp4"/></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9956800" cy="939784"/>
          </a:xfrm>
        </p:spPr>
        <p:txBody>
          <a:bodyPr>
            <a:normAutofit/>
          </a:bodyPr>
          <a:lstStyle/>
          <a:p>
            <a:pPr algn="ctr"/>
            <a:r>
              <a:rPr lang="it-IT" sz="3600" b="1" dirty="0" smtClean="0">
                <a:latin typeface="Times New Roman" pitchFamily="18" charset="0"/>
                <a:cs typeface="Times New Roman" pitchFamily="18" charset="0"/>
              </a:rPr>
              <a:t> </a:t>
            </a:r>
            <a:r>
              <a:rPr lang="it-IT" sz="3600" b="1" dirty="0" smtClean="0">
                <a:solidFill>
                  <a:srgbClr val="FFFF00"/>
                </a:solidFill>
                <a:latin typeface="Times New Roman" pitchFamily="18" charset="0"/>
                <a:cs typeface="Times New Roman" pitchFamily="18" charset="0"/>
              </a:rPr>
              <a:t>NOTRE RÉGION ET NOTRE BLASON</a:t>
            </a:r>
            <a:endParaRPr lang="it-IT" sz="3600" b="1" dirty="0">
              <a:solidFill>
                <a:srgbClr val="FFFF00"/>
              </a:solidFill>
              <a:latin typeface="Times New Roman" pitchFamily="18" charset="0"/>
              <a:cs typeface="Times New Roman" pitchFamily="18" charset="0"/>
            </a:endParaRPr>
          </a:p>
        </p:txBody>
      </p:sp>
      <p:sp>
        <p:nvSpPr>
          <p:cNvPr id="3" name="Segnaposto contenuto 2"/>
          <p:cNvSpPr>
            <a:spLocks noGrp="1"/>
          </p:cNvSpPr>
          <p:nvPr>
            <p:ph idx="1"/>
          </p:nvPr>
        </p:nvSpPr>
        <p:spPr>
          <a:xfrm>
            <a:off x="609600" y="3929066"/>
            <a:ext cx="9956800" cy="2357454"/>
          </a:xfrm>
        </p:spPr>
        <p:txBody>
          <a:bodyPr>
            <a:normAutofit lnSpcReduction="10000"/>
          </a:bodyPr>
          <a:lstStyle/>
          <a:p>
            <a:pPr marL="0">
              <a:spcBef>
                <a:spcPts val="0"/>
              </a:spcBef>
              <a:buNone/>
            </a:pPr>
            <a:r>
              <a:rPr lang="it-IT" sz="1800" b="1" dirty="0" smtClean="0">
                <a:latin typeface="Times New Roman" pitchFamily="18" charset="0"/>
                <a:cs typeface="Times New Roman" pitchFamily="18" charset="0"/>
              </a:rPr>
              <a:t>Le </a:t>
            </a:r>
            <a:r>
              <a:rPr lang="it-IT" sz="1800" b="1" dirty="0" smtClean="0">
                <a:latin typeface="Times New Roman" pitchFamily="18" charset="0"/>
                <a:cs typeface="Times New Roman" pitchFamily="18" charset="0"/>
              </a:rPr>
              <a:t>blason</a:t>
            </a:r>
            <a:r>
              <a:rPr lang="it-IT" sz="1800" b="1" dirty="0" smtClean="0">
                <a:latin typeface="Times New Roman" pitchFamily="18" charset="0"/>
                <a:cs typeface="Times New Roman" pitchFamily="18" charset="0"/>
              </a:rPr>
              <a:t> </a:t>
            </a:r>
            <a:r>
              <a:rPr lang="it-IT" sz="1800" b="1" dirty="0" smtClean="0">
                <a:latin typeface="Times New Roman" pitchFamily="18" charset="0"/>
                <a:cs typeface="Times New Roman" pitchFamily="18" charset="0"/>
              </a:rPr>
              <a:t>de la Calabre renferme quatre symboles qui représentent notre région:</a:t>
            </a:r>
            <a:br>
              <a:rPr lang="it-IT" sz="1800" b="1" dirty="0" smtClean="0">
                <a:latin typeface="Times New Roman" pitchFamily="18" charset="0"/>
                <a:cs typeface="Times New Roman" pitchFamily="18" charset="0"/>
              </a:rPr>
            </a:br>
            <a:endParaRPr lang="it-IT" sz="1800" b="1" dirty="0" smtClean="0">
              <a:latin typeface="Times New Roman" pitchFamily="18" charset="0"/>
              <a:cs typeface="Times New Roman" pitchFamily="18" charset="0"/>
            </a:endParaRPr>
          </a:p>
          <a:p>
            <a:pPr marL="0" algn="just">
              <a:spcBef>
                <a:spcPts val="0"/>
              </a:spcBef>
            </a:pPr>
            <a:r>
              <a:rPr lang="it-IT" sz="1800" dirty="0" smtClean="0">
                <a:latin typeface="Times New Roman" pitchFamily="18" charset="0"/>
                <a:cs typeface="Times New Roman" pitchFamily="18" charset="0"/>
              </a:rPr>
              <a:t>LE PIN LORICATO OU PIN DE BOSNIE (</a:t>
            </a:r>
            <a:r>
              <a:rPr lang="it-IT" sz="1800" dirty="0" err="1" smtClean="0">
                <a:latin typeface="Times New Roman" pitchFamily="18" charset="0"/>
                <a:cs typeface="Times New Roman" pitchFamily="18" charset="0"/>
              </a:rPr>
              <a:t>appartenant</a:t>
            </a:r>
            <a:r>
              <a:rPr lang="it-IT" sz="1800" dirty="0" smtClean="0">
                <a:latin typeface="Times New Roman" pitchFamily="18" charset="0"/>
                <a:cs typeface="Times New Roman" pitchFamily="18" charset="0"/>
              </a:rPr>
              <a:t> à </a:t>
            </a:r>
            <a:r>
              <a:rPr lang="it-IT" sz="1800" dirty="0" err="1" smtClean="0">
                <a:latin typeface="Times New Roman" pitchFamily="18" charset="0"/>
                <a:cs typeface="Times New Roman" pitchFamily="18" charset="0"/>
              </a:rPr>
              <a:t>notre</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patrimoine</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naturel</a:t>
            </a:r>
            <a:r>
              <a:rPr lang="it-IT" sz="1800" dirty="0" smtClean="0">
                <a:latin typeface="Times New Roman" pitchFamily="18" charset="0"/>
                <a:cs typeface="Times New Roman" pitchFamily="18" charset="0"/>
              </a:rPr>
              <a:t> ).</a:t>
            </a:r>
          </a:p>
          <a:p>
            <a:pPr marL="0" algn="just">
              <a:spcBef>
                <a:spcPts val="0"/>
              </a:spcBef>
            </a:pPr>
            <a:r>
              <a:rPr lang="it-IT" sz="1800" dirty="0" smtClean="0">
                <a:latin typeface="Times New Roman" pitchFamily="18" charset="0"/>
                <a:cs typeface="Times New Roman" pitchFamily="18" charset="0"/>
              </a:rPr>
              <a:t>LA  COLOMNE DORIQUE DU TEMPLE DE HERA LACINIA  Á CAPO COLONNA (qui </a:t>
            </a:r>
            <a:r>
              <a:rPr lang="it-IT" sz="1800" dirty="0" err="1" smtClean="0">
                <a:latin typeface="Times New Roman" pitchFamily="18" charset="0"/>
                <a:cs typeface="Times New Roman" pitchFamily="18" charset="0"/>
              </a:rPr>
              <a:t>renvoie</a:t>
            </a:r>
            <a:r>
              <a:rPr lang="it-IT" sz="1800" dirty="0" smtClean="0">
                <a:latin typeface="Times New Roman" pitchFamily="18" charset="0"/>
                <a:cs typeface="Times New Roman" pitchFamily="18" charset="0"/>
              </a:rPr>
              <a:t> à la </a:t>
            </a:r>
            <a:r>
              <a:rPr lang="it-IT" sz="1800" dirty="0" err="1" smtClean="0">
                <a:latin typeface="Times New Roman" pitchFamily="18" charset="0"/>
                <a:cs typeface="Times New Roman" pitchFamily="18" charset="0"/>
              </a:rPr>
              <a:t>colonisation</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des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Grecs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lors</a:t>
            </a:r>
            <a:r>
              <a:rPr lang="it-IT" sz="1800" dirty="0" smtClean="0">
                <a:latin typeface="Times New Roman" pitchFamily="18" charset="0"/>
                <a:cs typeface="Times New Roman" pitchFamily="18" charset="0"/>
              </a:rPr>
              <a:t> de la Grande </a:t>
            </a:r>
            <a:r>
              <a:rPr lang="it-IT" sz="1800" dirty="0" err="1" smtClean="0">
                <a:latin typeface="Times New Roman" pitchFamily="18" charset="0"/>
                <a:cs typeface="Times New Roman" pitchFamily="18" charset="0"/>
              </a:rPr>
              <a:t>Grèce</a:t>
            </a:r>
            <a:r>
              <a:rPr lang="it-IT" sz="1800" dirty="0" smtClean="0">
                <a:latin typeface="Times New Roman" pitchFamily="18" charset="0"/>
                <a:cs typeface="Times New Roman" pitchFamily="18" charset="0"/>
              </a:rPr>
              <a:t>).</a:t>
            </a:r>
          </a:p>
          <a:p>
            <a:pPr marL="0" algn="just">
              <a:spcBef>
                <a:spcPts val="0"/>
              </a:spcBef>
            </a:pPr>
            <a:r>
              <a:rPr lang="it-IT" sz="1800" dirty="0" smtClean="0">
                <a:latin typeface="Times New Roman" pitchFamily="18" charset="0"/>
                <a:cs typeface="Times New Roman" pitchFamily="18" charset="0"/>
              </a:rPr>
              <a:t>LA CROIX BIZANTINE (qui </a:t>
            </a:r>
            <a:r>
              <a:rPr lang="it-IT" sz="1800" dirty="0" err="1" smtClean="0">
                <a:latin typeface="Times New Roman" pitchFamily="18" charset="0"/>
                <a:cs typeface="Times New Roman" pitchFamily="18" charset="0"/>
              </a:rPr>
              <a:t>renvoie</a:t>
            </a:r>
            <a:r>
              <a:rPr lang="it-IT" sz="1800" dirty="0" smtClean="0">
                <a:latin typeface="Times New Roman" pitchFamily="18" charset="0"/>
                <a:cs typeface="Times New Roman" pitchFamily="18" charset="0"/>
              </a:rPr>
              <a:t> à la </a:t>
            </a:r>
            <a:r>
              <a:rPr lang="it-IT" sz="1800" dirty="0" err="1" smtClean="0">
                <a:latin typeface="Times New Roman" pitchFamily="18" charset="0"/>
                <a:cs typeface="Times New Roman" pitchFamily="18" charset="0"/>
              </a:rPr>
              <a:t>période</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où</a:t>
            </a:r>
            <a:r>
              <a:rPr lang="it-IT" sz="1800" dirty="0" smtClean="0">
                <a:latin typeface="Times New Roman" pitchFamily="18" charset="0"/>
                <a:cs typeface="Times New Roman" pitchFamily="18" charset="0"/>
              </a:rPr>
              <a:t> la Calabre </a:t>
            </a:r>
            <a:r>
              <a:rPr lang="it-IT" sz="1800" dirty="0" err="1" smtClean="0">
                <a:latin typeface="Times New Roman" pitchFamily="18" charset="0"/>
                <a:cs typeface="Times New Roman" pitchFamily="18" charset="0"/>
              </a:rPr>
              <a:t>faisait</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partie</a:t>
            </a:r>
            <a:r>
              <a:rPr lang="it-IT" sz="1800" dirty="0" smtClean="0">
                <a:latin typeface="Times New Roman" pitchFamily="18" charset="0"/>
                <a:cs typeface="Times New Roman" pitchFamily="18" charset="0"/>
              </a:rPr>
              <a:t> de l’empire </a:t>
            </a:r>
            <a:r>
              <a:rPr lang="it-IT" sz="1800" dirty="0" err="1" smtClean="0">
                <a:latin typeface="Times New Roman" pitchFamily="18" charset="0"/>
                <a:cs typeface="Times New Roman" pitchFamily="18" charset="0"/>
              </a:rPr>
              <a:t>bizantin</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du</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VI</a:t>
            </a:r>
            <a:r>
              <a:rPr lang="it-IT" sz="1400" baseline="30000" dirty="0" err="1" smtClean="0">
                <a:latin typeface="Times New Roman" pitchFamily="18" charset="0"/>
                <a:cs typeface="Times New Roman" pitchFamily="18" charset="0"/>
              </a:rPr>
              <a:t>ème</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au</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XI</a:t>
            </a:r>
            <a:r>
              <a:rPr lang="it-IT" sz="1400" baseline="30000" dirty="0" err="1" smtClean="0">
                <a:latin typeface="Times New Roman" pitchFamily="18" charset="0"/>
                <a:cs typeface="Times New Roman" pitchFamily="18" charset="0"/>
              </a:rPr>
              <a:t>ème</a:t>
            </a:r>
            <a:r>
              <a:rPr lang="it-IT" sz="1800" dirty="0" smtClean="0">
                <a:latin typeface="Times New Roman" pitchFamily="18" charset="0"/>
                <a:cs typeface="Times New Roman" pitchFamily="18" charset="0"/>
              </a:rPr>
              <a:t> siècle). </a:t>
            </a:r>
          </a:p>
          <a:p>
            <a:pPr marL="0" algn="just">
              <a:spcBef>
                <a:spcPts val="0"/>
              </a:spcBef>
            </a:pPr>
            <a:r>
              <a:rPr lang="it-IT" sz="1800" dirty="0" smtClean="0">
                <a:latin typeface="Times New Roman" pitchFamily="18" charset="0"/>
                <a:cs typeface="Times New Roman" pitchFamily="18" charset="0"/>
              </a:rPr>
              <a:t>LA CROIX CROISÉE AMELIORÉE (de l’époque </a:t>
            </a:r>
            <a:r>
              <a:rPr lang="it-IT" sz="1800" dirty="0" err="1" smtClean="0">
                <a:latin typeface="Times New Roman" pitchFamily="18" charset="0"/>
                <a:cs typeface="Times New Roman" pitchFamily="18" charset="0"/>
              </a:rPr>
              <a:t>des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Normans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rappelle</a:t>
            </a:r>
            <a:r>
              <a:rPr lang="it-IT" sz="1800" dirty="0" smtClean="0">
                <a:latin typeface="Times New Roman" pitchFamily="18" charset="0"/>
                <a:cs typeface="Times New Roman" pitchFamily="18" charset="0"/>
              </a:rPr>
              <a:t> le </a:t>
            </a:r>
            <a:r>
              <a:rPr lang="it-IT" sz="1800" dirty="0" err="1" smtClean="0">
                <a:latin typeface="Times New Roman" pitchFamily="18" charset="0"/>
                <a:cs typeface="Times New Roman" pitchFamily="18" charset="0"/>
              </a:rPr>
              <a:t>courage</a:t>
            </a:r>
            <a:r>
              <a:rPr lang="it-IT" sz="1800" dirty="0" smtClean="0">
                <a:latin typeface="Times New Roman" pitchFamily="18" charset="0"/>
                <a:cs typeface="Times New Roman" pitchFamily="18" charset="0"/>
              </a:rPr>
              <a:t> de 12.000 </a:t>
            </a:r>
            <a:r>
              <a:rPr lang="it-IT" sz="1800" dirty="0" err="1" smtClean="0">
                <a:latin typeface="Times New Roman" pitchFamily="18" charset="0"/>
                <a:cs typeface="Times New Roman" pitchFamily="18" charset="0"/>
              </a:rPr>
              <a:t>croisés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calabrais</a:t>
            </a:r>
            <a:r>
              <a:rPr lang="it-IT" sz="1800" dirty="0" smtClean="0">
                <a:latin typeface="Times New Roman" pitchFamily="18" charset="0"/>
                <a:cs typeface="Times New Roman" pitchFamily="18" charset="0"/>
              </a:rPr>
              <a:t> qui </a:t>
            </a:r>
            <a:r>
              <a:rPr lang="it-IT" sz="1800" dirty="0" err="1" smtClean="0">
                <a:latin typeface="Times New Roman" pitchFamily="18" charset="0"/>
                <a:cs typeface="Times New Roman" pitchFamily="18" charset="0"/>
              </a:rPr>
              <a:t>ont</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combattu</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lors</a:t>
            </a:r>
            <a:r>
              <a:rPr lang="it-IT" sz="1800" dirty="0" smtClean="0">
                <a:latin typeface="Times New Roman" pitchFamily="18" charset="0"/>
                <a:cs typeface="Times New Roman" pitchFamily="18" charset="0"/>
              </a:rPr>
              <a:t> de la première </a:t>
            </a:r>
            <a:r>
              <a:rPr lang="it-IT" sz="1800" dirty="0" err="1" smtClean="0">
                <a:latin typeface="Times New Roman" pitchFamily="18" charset="0"/>
                <a:cs typeface="Times New Roman" pitchFamily="18" charset="0"/>
              </a:rPr>
              <a:t>croisade</a:t>
            </a:r>
            <a:r>
              <a:rPr lang="it-IT" sz="1800" dirty="0" smtClean="0">
                <a:latin typeface="Times New Roman" pitchFamily="18" charset="0"/>
                <a:cs typeface="Times New Roman" pitchFamily="18" charset="0"/>
              </a:rPr>
              <a:t> 1056-1095 ).</a:t>
            </a:r>
          </a:p>
          <a:p>
            <a:pPr marL="0" algn="just">
              <a:spcBef>
                <a:spcPts val="0"/>
              </a:spcBef>
            </a:pPr>
            <a:endParaRPr lang="it-IT" sz="1800" dirty="0">
              <a:latin typeface="Times New Roman" pitchFamily="18" charset="0"/>
              <a:cs typeface="Times New Roman" pitchFamily="18" charset="0"/>
            </a:endParaRPr>
          </a:p>
        </p:txBody>
      </p:sp>
      <p:pic>
        <p:nvPicPr>
          <p:cNvPr id="4" name="Immagine 3" descr="aaaaaabbbbbbbb.gif"/>
          <p:cNvPicPr>
            <a:picLocks noChangeAspect="1"/>
          </p:cNvPicPr>
          <p:nvPr/>
        </p:nvPicPr>
        <p:blipFill>
          <a:blip r:embed="rId2"/>
          <a:stretch>
            <a:fillRect/>
          </a:stretch>
        </p:blipFill>
        <p:spPr>
          <a:xfrm>
            <a:off x="7596198" y="1571612"/>
            <a:ext cx="3857652" cy="2428892"/>
          </a:xfrm>
          <a:prstGeom prst="rect">
            <a:avLst/>
          </a:prstGeom>
          <a:ln>
            <a:noFill/>
          </a:ln>
          <a:effectLst>
            <a:softEdge rad="112500"/>
          </a:effectLst>
        </p:spPr>
      </p:pic>
      <p:pic>
        <p:nvPicPr>
          <p:cNvPr id="6" name="Immagine 5" descr="Italia3.jpg"/>
          <p:cNvPicPr>
            <a:picLocks noChangeAspect="1"/>
          </p:cNvPicPr>
          <p:nvPr/>
        </p:nvPicPr>
        <p:blipFill>
          <a:blip r:embed="rId3" cstate="print"/>
          <a:srcRect/>
          <a:stretch>
            <a:fillRect/>
          </a:stretch>
        </p:blipFill>
        <p:spPr bwMode="auto">
          <a:xfrm>
            <a:off x="523836" y="1357298"/>
            <a:ext cx="2428892" cy="2275107"/>
          </a:xfrm>
          <a:prstGeom prst="rect">
            <a:avLst/>
          </a:prstGeom>
          <a:noFill/>
          <a:ln w="9525">
            <a:noFill/>
            <a:miter lim="800000"/>
            <a:headEnd/>
            <a:tailEnd/>
          </a:ln>
        </p:spPr>
      </p:pic>
      <p:pic>
        <p:nvPicPr>
          <p:cNvPr id="7" name="Picture 3" descr="Calabria2"/>
          <p:cNvPicPr>
            <a:picLocks noChangeAspect="1" noChangeArrowheads="1"/>
          </p:cNvPicPr>
          <p:nvPr/>
        </p:nvPicPr>
        <p:blipFill>
          <a:blip r:embed="rId4" cstate="print"/>
          <a:srcRect/>
          <a:stretch>
            <a:fillRect/>
          </a:stretch>
        </p:blipFill>
        <p:spPr bwMode="auto">
          <a:xfrm>
            <a:off x="3524232" y="2214554"/>
            <a:ext cx="1493011" cy="1463095"/>
          </a:xfrm>
          <a:prstGeom prst="rect">
            <a:avLst/>
          </a:prstGeom>
          <a:noFill/>
          <a:ln w="9525">
            <a:noFill/>
            <a:miter lim="800000"/>
            <a:headEnd/>
            <a:tailEnd/>
          </a:ln>
        </p:spPr>
      </p:pic>
      <p:cxnSp>
        <p:nvCxnSpPr>
          <p:cNvPr id="9" name="Connettore 2 8"/>
          <p:cNvCxnSpPr/>
          <p:nvPr/>
        </p:nvCxnSpPr>
        <p:spPr>
          <a:xfrm flipV="1">
            <a:off x="2595538" y="2714620"/>
            <a:ext cx="1500198"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ttangolo 13"/>
          <p:cNvSpPr/>
          <p:nvPr/>
        </p:nvSpPr>
        <p:spPr>
          <a:xfrm>
            <a:off x="3667108" y="1000108"/>
            <a:ext cx="3552395" cy="785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smtClean="0">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pitchFamily="18" charset="0"/>
                <a:cs typeface="Times New Roman" pitchFamily="18" charset="0"/>
              </a:rPr>
              <a:t>La  Calabre en </a:t>
            </a:r>
            <a:r>
              <a:rPr lang="it-IT" sz="2400" b="1" dirty="0" err="1" smtClean="0">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pitchFamily="18" charset="0"/>
                <a:cs typeface="Times New Roman" pitchFamily="18" charset="0"/>
              </a:rPr>
              <a:t>Italie</a:t>
            </a:r>
            <a:r>
              <a:rPr lang="it-IT"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it-IT"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80">
                                          <p:stCondLst>
                                            <p:cond delay="0"/>
                                          </p:stCondLst>
                                        </p:cTn>
                                        <p:tgtEl>
                                          <p:spTgt spid="4"/>
                                        </p:tgtEl>
                                      </p:cBhvr>
                                    </p:animEffect>
                                    <p:anim calcmode="lin" valueType="num">
                                      <p:cBhvr>
                                        <p:cTn id="3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8" dur="26">
                                          <p:stCondLst>
                                            <p:cond delay="650"/>
                                          </p:stCondLst>
                                        </p:cTn>
                                        <p:tgtEl>
                                          <p:spTgt spid="4"/>
                                        </p:tgtEl>
                                      </p:cBhvr>
                                      <p:to x="100000" y="60000"/>
                                    </p:animScale>
                                    <p:animScale>
                                      <p:cBhvr>
                                        <p:cTn id="39" dur="166" decel="50000">
                                          <p:stCondLst>
                                            <p:cond delay="676"/>
                                          </p:stCondLst>
                                        </p:cTn>
                                        <p:tgtEl>
                                          <p:spTgt spid="4"/>
                                        </p:tgtEl>
                                      </p:cBhvr>
                                      <p:to x="100000" y="100000"/>
                                    </p:animScale>
                                    <p:animScale>
                                      <p:cBhvr>
                                        <p:cTn id="40" dur="26">
                                          <p:stCondLst>
                                            <p:cond delay="1312"/>
                                          </p:stCondLst>
                                        </p:cTn>
                                        <p:tgtEl>
                                          <p:spTgt spid="4"/>
                                        </p:tgtEl>
                                      </p:cBhvr>
                                      <p:to x="100000" y="80000"/>
                                    </p:animScale>
                                    <p:animScale>
                                      <p:cBhvr>
                                        <p:cTn id="41" dur="166" decel="50000">
                                          <p:stCondLst>
                                            <p:cond delay="1338"/>
                                          </p:stCondLst>
                                        </p:cTn>
                                        <p:tgtEl>
                                          <p:spTgt spid="4"/>
                                        </p:tgtEl>
                                      </p:cBhvr>
                                      <p:to x="100000" y="100000"/>
                                    </p:animScale>
                                    <p:animScale>
                                      <p:cBhvr>
                                        <p:cTn id="42" dur="26">
                                          <p:stCondLst>
                                            <p:cond delay="1642"/>
                                          </p:stCondLst>
                                        </p:cTn>
                                        <p:tgtEl>
                                          <p:spTgt spid="4"/>
                                        </p:tgtEl>
                                      </p:cBhvr>
                                      <p:to x="100000" y="90000"/>
                                    </p:animScale>
                                    <p:animScale>
                                      <p:cBhvr>
                                        <p:cTn id="43" dur="166" decel="50000">
                                          <p:stCondLst>
                                            <p:cond delay="1668"/>
                                          </p:stCondLst>
                                        </p:cTn>
                                        <p:tgtEl>
                                          <p:spTgt spid="4"/>
                                        </p:tgtEl>
                                      </p:cBhvr>
                                      <p:to x="100000" y="100000"/>
                                    </p:animScale>
                                    <p:animScale>
                                      <p:cBhvr>
                                        <p:cTn id="44" dur="26">
                                          <p:stCondLst>
                                            <p:cond delay="1808"/>
                                          </p:stCondLst>
                                        </p:cTn>
                                        <p:tgtEl>
                                          <p:spTgt spid="4"/>
                                        </p:tgtEl>
                                      </p:cBhvr>
                                      <p:to x="100000" y="95000"/>
                                    </p:animScale>
                                    <p:animScale>
                                      <p:cBhvr>
                                        <p:cTn id="45" dur="166" decel="50000">
                                          <p:stCondLst>
                                            <p:cond delay="1834"/>
                                          </p:stCondLst>
                                        </p:cTn>
                                        <p:tgtEl>
                                          <p:spTgt spid="4"/>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50" dur="500"/>
                                        <p:tgtEl>
                                          <p:spTgt spid="3">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55" dur="500"/>
                                        <p:tgtEl>
                                          <p:spTgt spid="3">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60" dur="500"/>
                                        <p:tgtEl>
                                          <p:spTgt spid="3">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65" dur="500"/>
                                        <p:tgtEl>
                                          <p:spTgt spid="3">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7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2279576" y="260648"/>
            <a:ext cx="6240693" cy="476672"/>
          </a:xfrm>
        </p:spPr>
        <p:txBody>
          <a:bodyPr>
            <a:noAutofit/>
          </a:bodyPr>
          <a:lstStyle/>
          <a:p>
            <a:pPr algn="ctr"/>
            <a:r>
              <a:rPr lang="it-IT" sz="3600" dirty="0" smtClean="0">
                <a:solidFill>
                  <a:srgbClr val="FFFF00"/>
                </a:solidFill>
                <a:latin typeface="Times New Roman" pitchFamily="18" charset="0"/>
                <a:cs typeface="Times New Roman" pitchFamily="18" charset="0"/>
              </a:rPr>
              <a:t>La faune rare de la Calabre</a:t>
            </a:r>
            <a:endParaRPr lang="it-IT" sz="3600" dirty="0">
              <a:solidFill>
                <a:srgbClr val="FFFF00"/>
              </a:solidFill>
              <a:latin typeface="Times New Roman" pitchFamily="18" charset="0"/>
              <a:cs typeface="Times New Roman" pitchFamily="18" charset="0"/>
            </a:endParaRPr>
          </a:p>
        </p:txBody>
      </p:sp>
      <p:pic>
        <p:nvPicPr>
          <p:cNvPr id="7" name="Segnaposto immagine 6" descr="tortue caretta.jpg"/>
          <p:cNvPicPr>
            <a:picLocks noGrp="1" noChangeAspect="1"/>
          </p:cNvPicPr>
          <p:nvPr>
            <p:ph type="pic" idx="1"/>
          </p:nvPr>
        </p:nvPicPr>
        <p:blipFill>
          <a:blip r:embed="rId2" cstate="print"/>
          <a:srcRect l="17331" r="17331"/>
          <a:stretch>
            <a:fillRect/>
          </a:stretch>
        </p:blipFill>
        <p:spPr>
          <a:xfrm>
            <a:off x="0" y="2564904"/>
            <a:ext cx="2927648" cy="1872208"/>
          </a:xfrm>
        </p:spPr>
      </p:pic>
      <p:sp>
        <p:nvSpPr>
          <p:cNvPr id="6" name="Segnaposto testo 5"/>
          <p:cNvSpPr>
            <a:spLocks noGrp="1"/>
          </p:cNvSpPr>
          <p:nvPr>
            <p:ph type="body" sz="half" idx="2"/>
          </p:nvPr>
        </p:nvSpPr>
        <p:spPr>
          <a:xfrm>
            <a:off x="2279576" y="764704"/>
            <a:ext cx="6624736" cy="1584176"/>
          </a:xfrm>
        </p:spPr>
        <p:txBody>
          <a:bodyPr>
            <a:normAutofit/>
          </a:bodyPr>
          <a:lstStyle/>
          <a:p>
            <a:pPr algn="just"/>
            <a:r>
              <a:rPr lang="it-IT" sz="1800" dirty="0" smtClean="0">
                <a:latin typeface="Times New Roman" pitchFamily="18" charset="0"/>
                <a:cs typeface="Times New Roman" pitchFamily="18" charset="0"/>
              </a:rPr>
              <a:t>Le </a:t>
            </a:r>
            <a:r>
              <a:rPr lang="it-IT" sz="1800" dirty="0" err="1" smtClean="0">
                <a:latin typeface="Times New Roman" pitchFamily="18" charset="0"/>
                <a:cs typeface="Times New Roman" pitchFamily="18" charset="0"/>
              </a:rPr>
              <a:t>loup</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Canis</a:t>
            </a:r>
            <a:r>
              <a:rPr lang="it-IT" sz="1800" dirty="0" smtClean="0">
                <a:latin typeface="Times New Roman" pitchFamily="18" charset="0"/>
                <a:cs typeface="Times New Roman" pitchFamily="18" charset="0"/>
              </a:rPr>
              <a:t> lupus) est  l’</a:t>
            </a:r>
            <a:r>
              <a:rPr lang="it-IT" sz="1800" dirty="0" err="1" smtClean="0">
                <a:latin typeface="Times New Roman" pitchFamily="18" charset="0"/>
                <a:cs typeface="Times New Roman" pitchFamily="18" charset="0"/>
              </a:rPr>
              <a:t>animal</a:t>
            </a:r>
            <a:r>
              <a:rPr lang="it-IT" sz="1800" dirty="0" smtClean="0">
                <a:latin typeface="Times New Roman" pitchFamily="18" charset="0"/>
                <a:cs typeface="Times New Roman" pitchFamily="18" charset="0"/>
              </a:rPr>
              <a:t> qui </a:t>
            </a:r>
            <a:r>
              <a:rPr lang="it-IT" sz="1800" dirty="0" err="1" smtClean="0">
                <a:latin typeface="Times New Roman" pitchFamily="18" charset="0"/>
                <a:cs typeface="Times New Roman" pitchFamily="18" charset="0"/>
              </a:rPr>
              <a:t>représente</a:t>
            </a:r>
            <a:r>
              <a:rPr lang="it-IT" sz="1800" dirty="0" smtClean="0">
                <a:latin typeface="Times New Roman" pitchFamily="18" charset="0"/>
                <a:cs typeface="Times New Roman" pitchFamily="18" charset="0"/>
              </a:rPr>
              <a:t> le </a:t>
            </a:r>
            <a:r>
              <a:rPr lang="it-IT" sz="1800" dirty="0" err="1" smtClean="0">
                <a:latin typeface="Times New Roman" pitchFamily="18" charset="0"/>
                <a:cs typeface="Times New Roman" pitchFamily="18" charset="0"/>
              </a:rPr>
              <a:t>mieux</a:t>
            </a:r>
            <a:r>
              <a:rPr lang="it-IT" sz="1800" dirty="0" smtClean="0">
                <a:latin typeface="Times New Roman" pitchFamily="18" charset="0"/>
                <a:cs typeface="Times New Roman" pitchFamily="18" charset="0"/>
              </a:rPr>
              <a:t> la Calabre et plus </a:t>
            </a:r>
            <a:r>
              <a:rPr lang="it-IT" sz="1800" dirty="0" err="1" smtClean="0">
                <a:latin typeface="Times New Roman" pitchFamily="18" charset="0"/>
                <a:cs typeface="Times New Roman" pitchFamily="18" charset="0"/>
              </a:rPr>
              <a:t>précisément</a:t>
            </a:r>
            <a:r>
              <a:rPr lang="it-IT" sz="1800" dirty="0" smtClean="0">
                <a:latin typeface="Times New Roman" pitchFamily="18" charset="0"/>
                <a:cs typeface="Times New Roman" pitchFamily="18" charset="0"/>
              </a:rPr>
              <a:t> le </a:t>
            </a:r>
            <a:r>
              <a:rPr lang="it-IT" sz="1800" dirty="0" err="1" smtClean="0">
                <a:latin typeface="Times New Roman" pitchFamily="18" charset="0"/>
                <a:cs typeface="Times New Roman" pitchFamily="18" charset="0"/>
              </a:rPr>
              <a:t>haut</a:t>
            </a:r>
            <a:r>
              <a:rPr lang="it-IT" sz="1800" dirty="0" smtClean="0">
                <a:latin typeface="Times New Roman" pitchFamily="18" charset="0"/>
                <a:cs typeface="Times New Roman" pitchFamily="18" charset="0"/>
              </a:rPr>
              <a:t>  plateau de la Sila. </a:t>
            </a:r>
            <a:r>
              <a:rPr lang="it-IT" sz="1800" dirty="0" err="1" smtClean="0">
                <a:latin typeface="Times New Roman" pitchFamily="18" charset="0"/>
                <a:cs typeface="Times New Roman" pitchFamily="18" charset="0"/>
              </a:rPr>
              <a:t>Cet</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animal</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persecuté</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au</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cours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des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siècles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avait</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presque</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disparu</a:t>
            </a:r>
            <a:r>
              <a:rPr lang="it-IT" sz="1800" dirty="0" smtClean="0">
                <a:latin typeface="Times New Roman" pitchFamily="18" charset="0"/>
                <a:cs typeface="Times New Roman" pitchFamily="18" charset="0"/>
              </a:rPr>
              <a:t> mais </a:t>
            </a:r>
            <a:r>
              <a:rPr lang="it-IT" sz="1800" dirty="0" err="1" smtClean="0">
                <a:latin typeface="Times New Roman" pitchFamily="18" charset="0"/>
                <a:cs typeface="Times New Roman" pitchFamily="18" charset="0"/>
              </a:rPr>
              <a:t>grâce</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au</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travail</a:t>
            </a:r>
            <a:r>
              <a:rPr lang="it-IT" sz="1800" dirty="0" smtClean="0">
                <a:latin typeface="Times New Roman" pitchFamily="18" charset="0"/>
                <a:cs typeface="Times New Roman" pitchFamily="18" charset="0"/>
              </a:rPr>
              <a:t> d’</a:t>
            </a:r>
            <a:r>
              <a:rPr lang="it-IT" sz="1800" dirty="0" err="1" smtClean="0">
                <a:latin typeface="Times New Roman" pitchFamily="18" charset="0"/>
                <a:cs typeface="Times New Roman" pitchFamily="18" charset="0"/>
              </a:rPr>
              <a:t>associations</a:t>
            </a:r>
            <a:r>
              <a:rPr lang="it-IT" sz="1800" dirty="0">
                <a:latin typeface="Times New Roman" pitchFamily="18" charset="0"/>
                <a:cs typeface="Times New Roman" pitchFamily="18" charset="0"/>
              </a:rPr>
              <a:t>  </a:t>
            </a:r>
            <a:r>
              <a:rPr lang="it-IT" sz="1800" dirty="0" err="1" smtClean="0">
                <a:latin typeface="Times New Roman" pitchFamily="18" charset="0"/>
                <a:cs typeface="Times New Roman" pitchFamily="18" charset="0"/>
              </a:rPr>
              <a:t>animalistes</a:t>
            </a:r>
            <a:r>
              <a:rPr lang="it-IT" sz="1800" dirty="0" smtClean="0">
                <a:latin typeface="Times New Roman" pitchFamily="18" charset="0"/>
                <a:cs typeface="Times New Roman" pitchFamily="18" charset="0"/>
              </a:rPr>
              <a:t> qui se </a:t>
            </a:r>
            <a:r>
              <a:rPr lang="it-IT" sz="1800" dirty="0" err="1" smtClean="0">
                <a:latin typeface="Times New Roman" pitchFamily="18" charset="0"/>
                <a:cs typeface="Times New Roman" pitchFamily="18" charset="0"/>
              </a:rPr>
              <a:t>sont</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battues</a:t>
            </a:r>
            <a:r>
              <a:rPr lang="it-IT" sz="1800" dirty="0" smtClean="0">
                <a:latin typeface="Times New Roman" pitchFamily="18" charset="0"/>
                <a:cs typeface="Times New Roman" pitchFamily="18" charset="0"/>
              </a:rPr>
              <a:t>, le </a:t>
            </a:r>
            <a:r>
              <a:rPr lang="it-IT" sz="1800" dirty="0" err="1" smtClean="0">
                <a:latin typeface="Times New Roman" pitchFamily="18" charset="0"/>
                <a:cs typeface="Times New Roman" pitchFamily="18" charset="0"/>
              </a:rPr>
              <a:t>loup</a:t>
            </a:r>
            <a:r>
              <a:rPr lang="it-IT" sz="1800" dirty="0" smtClean="0">
                <a:latin typeface="Times New Roman" pitchFamily="18" charset="0"/>
                <a:cs typeface="Times New Roman" pitchFamily="18" charset="0"/>
              </a:rPr>
              <a:t> est </a:t>
            </a:r>
            <a:r>
              <a:rPr lang="it-IT" sz="1800" dirty="0" err="1" smtClean="0">
                <a:latin typeface="Times New Roman" pitchFamily="18" charset="0"/>
                <a:cs typeface="Times New Roman" pitchFamily="18" charset="0"/>
              </a:rPr>
              <a:t>aujourd</a:t>
            </a:r>
            <a:r>
              <a:rPr lang="it-IT" sz="1800" dirty="0" smtClean="0">
                <a:latin typeface="Times New Roman" pitchFamily="18" charset="0"/>
                <a:cs typeface="Times New Roman" pitchFamily="18" charset="0"/>
              </a:rPr>
              <a:t>’</a:t>
            </a:r>
            <a:r>
              <a:rPr lang="it-IT" sz="1800" dirty="0" err="1" smtClean="0">
                <a:latin typeface="Times New Roman" pitchFamily="18" charset="0"/>
                <a:cs typeface="Times New Roman" pitchFamily="18" charset="0"/>
              </a:rPr>
              <a:t>hui</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protégé</a:t>
            </a:r>
            <a:r>
              <a:rPr lang="it-IT" sz="1800" dirty="0" smtClean="0">
                <a:latin typeface="Times New Roman" pitchFamily="18" charset="0"/>
                <a:cs typeface="Times New Roman" pitchFamily="18" charset="0"/>
              </a:rPr>
              <a:t> par la </a:t>
            </a:r>
            <a:r>
              <a:rPr lang="it-IT" sz="1800" dirty="0" err="1" smtClean="0">
                <a:latin typeface="Times New Roman" pitchFamily="18" charset="0"/>
                <a:cs typeface="Times New Roman" pitchFamily="18" charset="0"/>
              </a:rPr>
              <a:t>loi</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et</a:t>
            </a:r>
            <a:r>
              <a:rPr lang="it-IT" sz="1800" dirty="0" smtClean="0">
                <a:latin typeface="Times New Roman" pitchFamily="18" charset="0"/>
                <a:cs typeface="Times New Roman" pitchFamily="18" charset="0"/>
              </a:rPr>
              <a:t> sa  </a:t>
            </a:r>
            <a:r>
              <a:rPr lang="it-IT" sz="1800" dirty="0" err="1" smtClean="0">
                <a:latin typeface="Times New Roman" pitchFamily="18" charset="0"/>
                <a:cs typeface="Times New Roman" pitchFamily="18" charset="0"/>
              </a:rPr>
              <a:t>population</a:t>
            </a:r>
            <a:r>
              <a:rPr lang="it-IT" sz="1800" dirty="0" smtClean="0">
                <a:latin typeface="Times New Roman" pitchFamily="18" charset="0"/>
                <a:cs typeface="Times New Roman" pitchFamily="18" charset="0"/>
              </a:rPr>
              <a:t> est en constante </a:t>
            </a:r>
            <a:r>
              <a:rPr lang="it-IT" sz="1800" dirty="0" err="1" smtClean="0">
                <a:latin typeface="Times New Roman" pitchFamily="18" charset="0"/>
                <a:cs typeface="Times New Roman" pitchFamily="18" charset="0"/>
              </a:rPr>
              <a:t>augmentation</a:t>
            </a:r>
            <a:r>
              <a:rPr lang="it-IT" sz="1800" dirty="0">
                <a:latin typeface="Times New Roman" pitchFamily="18" charset="0"/>
                <a:cs typeface="Times New Roman" pitchFamily="18" charset="0"/>
              </a:rPr>
              <a:t>.</a:t>
            </a:r>
          </a:p>
        </p:txBody>
      </p:sp>
      <p:pic>
        <p:nvPicPr>
          <p:cNvPr id="8" name="Immagine 7" descr="Parco_Nazionale_della_Sila.jpg"/>
          <p:cNvPicPr>
            <a:picLocks noChangeAspect="1"/>
          </p:cNvPicPr>
          <p:nvPr/>
        </p:nvPicPr>
        <p:blipFill>
          <a:blip r:embed="rId3" cstate="print"/>
          <a:stretch>
            <a:fillRect/>
          </a:stretch>
        </p:blipFill>
        <p:spPr>
          <a:xfrm>
            <a:off x="0" y="332656"/>
            <a:ext cx="1967541" cy="18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magine 8" descr="lupo della sila.jpg"/>
          <p:cNvPicPr>
            <a:picLocks noChangeAspect="1"/>
          </p:cNvPicPr>
          <p:nvPr/>
        </p:nvPicPr>
        <p:blipFill>
          <a:blip r:embed="rId4" cstate="print"/>
          <a:stretch>
            <a:fillRect/>
          </a:stretch>
        </p:blipFill>
        <p:spPr>
          <a:xfrm>
            <a:off x="8880311" y="476672"/>
            <a:ext cx="3311692" cy="1844824"/>
          </a:xfrm>
          <a:prstGeom prst="rect">
            <a:avLst/>
          </a:prstGeom>
          <a:ln>
            <a:noFill/>
          </a:ln>
          <a:effectLst>
            <a:outerShdw blurRad="292100" dist="139700" dir="2700000" algn="tl" rotWithShape="0">
              <a:srgbClr val="333333">
                <a:alpha val="65000"/>
              </a:srgbClr>
            </a:outerShdw>
          </a:effectLst>
        </p:spPr>
      </p:pic>
      <p:pic>
        <p:nvPicPr>
          <p:cNvPr id="11" name="Immagine 10" descr="asino_calabrese1.jpg"/>
          <p:cNvPicPr>
            <a:picLocks noChangeAspect="1"/>
          </p:cNvPicPr>
          <p:nvPr/>
        </p:nvPicPr>
        <p:blipFill>
          <a:blip r:embed="rId5" cstate="print"/>
          <a:stretch>
            <a:fillRect/>
          </a:stretch>
        </p:blipFill>
        <p:spPr>
          <a:xfrm>
            <a:off x="4" y="4752980"/>
            <a:ext cx="3023657" cy="1844377"/>
          </a:xfrm>
          <a:prstGeom prst="rect">
            <a:avLst/>
          </a:prstGeom>
        </p:spPr>
      </p:pic>
      <p:pic>
        <p:nvPicPr>
          <p:cNvPr id="12" name="Immagine 11" descr="Fine-Ottocento-in-Romagna.jpg"/>
          <p:cNvPicPr>
            <a:picLocks noChangeAspect="1"/>
          </p:cNvPicPr>
          <p:nvPr/>
        </p:nvPicPr>
        <p:blipFill>
          <a:blip r:embed="rId6" cstate="print"/>
          <a:stretch>
            <a:fillRect/>
          </a:stretch>
        </p:blipFill>
        <p:spPr>
          <a:xfrm>
            <a:off x="9168341" y="4725144"/>
            <a:ext cx="3023659" cy="18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CasellaDiTesto 15"/>
          <p:cNvSpPr txBox="1"/>
          <p:nvPr/>
        </p:nvSpPr>
        <p:spPr>
          <a:xfrm>
            <a:off x="3215680" y="2420888"/>
            <a:ext cx="5472608" cy="2031325"/>
          </a:xfrm>
          <a:prstGeom prst="rect">
            <a:avLst/>
          </a:prstGeom>
          <a:noFill/>
        </p:spPr>
        <p:txBody>
          <a:bodyPr wrap="square" rtlCol="0">
            <a:spAutoFit/>
          </a:bodyPr>
          <a:lstStyle/>
          <a:p>
            <a:pPr algn="just"/>
            <a:r>
              <a:rPr lang="it-IT" dirty="0" smtClean="0">
                <a:latin typeface="Times New Roman" pitchFamily="18" charset="0"/>
                <a:cs typeface="Times New Roman" pitchFamily="18" charset="0"/>
              </a:rPr>
              <a:t>La </a:t>
            </a:r>
            <a:r>
              <a:rPr lang="it-IT" dirty="0" err="1" smtClean="0">
                <a:latin typeface="Times New Roman" pitchFamily="18" charset="0"/>
                <a:cs typeface="Times New Roman" pitchFamily="18" charset="0"/>
              </a:rPr>
              <a:t>tortue</a:t>
            </a:r>
            <a:r>
              <a:rPr lang="it-IT" dirty="0" smtClean="0">
                <a:latin typeface="Times New Roman" pitchFamily="18" charset="0"/>
                <a:cs typeface="Times New Roman" pitchFamily="18" charset="0"/>
              </a:rPr>
              <a:t> Caretta </a:t>
            </a:r>
            <a:r>
              <a:rPr lang="it-IT" dirty="0" err="1" smtClean="0">
                <a:latin typeface="Times New Roman" pitchFamily="18" charset="0"/>
                <a:cs typeface="Times New Roman" pitchFamily="18" charset="0"/>
              </a:rPr>
              <a:t>Caretta</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appartient</a:t>
            </a:r>
            <a:r>
              <a:rPr lang="it-IT" dirty="0" smtClean="0">
                <a:latin typeface="Times New Roman" pitchFamily="18" charset="0"/>
                <a:cs typeface="Times New Roman" pitchFamily="18" charset="0"/>
              </a:rPr>
              <a:t> à une </a:t>
            </a:r>
            <a:r>
              <a:rPr lang="it-IT" dirty="0" err="1" smtClean="0">
                <a:latin typeface="Times New Roman" pitchFamily="18" charset="0"/>
                <a:cs typeface="Times New Roman" pitchFamily="18" charset="0"/>
              </a:rPr>
              <a:t>des</a:t>
            </a:r>
            <a:r>
              <a:rPr lang="it-IT" dirty="0" smtClean="0">
                <a:latin typeface="Times New Roman" pitchFamily="18" charset="0"/>
                <a:cs typeface="Times New Roman" pitchFamily="18" charset="0"/>
              </a:rPr>
              <a:t> 20 </a:t>
            </a:r>
            <a:r>
              <a:rPr lang="it-IT" dirty="0" err="1" smtClean="0">
                <a:latin typeface="Times New Roman" pitchFamily="18" charset="0"/>
                <a:cs typeface="Times New Roman" pitchFamily="18" charset="0"/>
              </a:rPr>
              <a:t>éspèces</a:t>
            </a:r>
            <a:r>
              <a:rPr lang="it-IT" dirty="0" smtClean="0">
                <a:latin typeface="Times New Roman" pitchFamily="18" charset="0"/>
                <a:cs typeface="Times New Roman" pitchFamily="18" charset="0"/>
              </a:rPr>
              <a:t> de </a:t>
            </a:r>
            <a:r>
              <a:rPr lang="it-IT" dirty="0" err="1" smtClean="0">
                <a:latin typeface="Times New Roman" pitchFamily="18" charset="0"/>
                <a:cs typeface="Times New Roman" pitchFamily="18" charset="0"/>
              </a:rPr>
              <a:t>vertébrés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les</a:t>
            </a:r>
            <a:r>
              <a:rPr lang="it-IT" dirty="0" smtClean="0">
                <a:latin typeface="Times New Roman" pitchFamily="18" charset="0"/>
                <a:cs typeface="Times New Roman" pitchFamily="18" charset="0"/>
              </a:rPr>
              <a:t> plus </a:t>
            </a:r>
            <a:r>
              <a:rPr lang="it-IT" dirty="0" err="1" smtClean="0">
                <a:latin typeface="Times New Roman" pitchFamily="18" charset="0"/>
                <a:cs typeface="Times New Roman" pitchFamily="18" charset="0"/>
              </a:rPr>
              <a:t>rares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et</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les</a:t>
            </a:r>
            <a:r>
              <a:rPr lang="it-IT" dirty="0" smtClean="0">
                <a:latin typeface="Times New Roman" pitchFamily="18" charset="0"/>
                <a:cs typeface="Times New Roman" pitchFamily="18" charset="0"/>
              </a:rPr>
              <a:t> plus </a:t>
            </a:r>
            <a:r>
              <a:rPr lang="it-IT" dirty="0" err="1" smtClean="0">
                <a:latin typeface="Times New Roman" pitchFamily="18" charset="0"/>
                <a:cs typeface="Times New Roman" pitchFamily="18" charset="0"/>
              </a:rPr>
              <a:t>menacées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au</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niveau</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national</a:t>
            </a:r>
            <a:r>
              <a:rPr lang="it-IT" dirty="0" smtClean="0">
                <a:latin typeface="Times New Roman" pitchFamily="18" charset="0"/>
                <a:cs typeface="Times New Roman" pitchFamily="18" charset="0"/>
              </a:rPr>
              <a:t>. Il s’</a:t>
            </a:r>
            <a:r>
              <a:rPr lang="it-IT" dirty="0" err="1" smtClean="0">
                <a:latin typeface="Times New Roman" pitchFamily="18" charset="0"/>
                <a:cs typeface="Times New Roman" pitchFamily="18" charset="0"/>
              </a:rPr>
              <a:t>agit</a:t>
            </a:r>
            <a:r>
              <a:rPr lang="it-IT" dirty="0" smtClean="0">
                <a:latin typeface="Times New Roman" pitchFamily="18" charset="0"/>
                <a:cs typeface="Times New Roman" pitchFamily="18" charset="0"/>
              </a:rPr>
              <a:t> d’une </a:t>
            </a:r>
            <a:r>
              <a:rPr lang="it-IT" dirty="0" err="1" smtClean="0">
                <a:latin typeface="Times New Roman" pitchFamily="18" charset="0"/>
                <a:cs typeface="Times New Roman" pitchFamily="18" charset="0"/>
              </a:rPr>
              <a:t>animal</a:t>
            </a:r>
            <a:r>
              <a:rPr lang="it-IT" dirty="0" smtClean="0">
                <a:latin typeface="Times New Roman" pitchFamily="18" charset="0"/>
                <a:cs typeface="Times New Roman" pitchFamily="18" charset="0"/>
              </a:rPr>
              <a:t> en </a:t>
            </a:r>
            <a:r>
              <a:rPr lang="it-IT" dirty="0" err="1" smtClean="0">
                <a:latin typeface="Times New Roman" pitchFamily="18" charset="0"/>
                <a:cs typeface="Times New Roman" pitchFamily="18" charset="0"/>
              </a:rPr>
              <a:t>voie</a:t>
            </a:r>
            <a:r>
              <a:rPr lang="it-IT" dirty="0" smtClean="0">
                <a:latin typeface="Times New Roman" pitchFamily="18" charset="0"/>
                <a:cs typeface="Times New Roman" pitchFamily="18" charset="0"/>
              </a:rPr>
              <a:t> d’</a:t>
            </a:r>
            <a:r>
              <a:rPr lang="it-IT" dirty="0" err="1" smtClean="0">
                <a:latin typeface="Times New Roman" pitchFamily="18" charset="0"/>
                <a:cs typeface="Times New Roman" pitchFamily="18" charset="0"/>
              </a:rPr>
              <a:t>extinction</a:t>
            </a:r>
            <a:r>
              <a:rPr lang="it-IT" dirty="0" smtClean="0">
                <a:latin typeface="Times New Roman" pitchFamily="18" charset="0"/>
                <a:cs typeface="Times New Roman" pitchFamily="18" charset="0"/>
              </a:rPr>
              <a:t>, il est </a:t>
            </a:r>
            <a:r>
              <a:rPr lang="it-IT" dirty="0" err="1" smtClean="0">
                <a:latin typeface="Times New Roman" pitchFamily="18" charset="0"/>
                <a:cs typeface="Times New Roman" pitchFamily="18" charset="0"/>
              </a:rPr>
              <a:t>donc</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protégeépar</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des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normes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nationales</a:t>
            </a:r>
            <a:r>
              <a:rPr lang="it-IT" dirty="0" smtClean="0">
                <a:latin typeface="Times New Roman" pitchFamily="18" charset="0"/>
                <a:cs typeface="Times New Roman" pitchFamily="18" charset="0"/>
              </a:rPr>
              <a:t> et </a:t>
            </a:r>
            <a:r>
              <a:rPr lang="it-IT" dirty="0" err="1" smtClean="0">
                <a:latin typeface="Times New Roman" pitchFamily="18" charset="0"/>
                <a:cs typeface="Times New Roman" pitchFamily="18" charset="0"/>
              </a:rPr>
              <a:t>internationales</a:t>
            </a:r>
            <a:r>
              <a:rPr lang="it-IT" dirty="0" smtClean="0">
                <a:latin typeface="Times New Roman" pitchFamily="18" charset="0"/>
                <a:cs typeface="Times New Roman" pitchFamily="18" charset="0"/>
              </a:rPr>
              <a:t>. La Calabre </a:t>
            </a:r>
            <a:r>
              <a:rPr lang="it-IT" dirty="0" err="1" smtClean="0">
                <a:latin typeface="Times New Roman" pitchFamily="18" charset="0"/>
                <a:cs typeface="Times New Roman" pitchFamily="18" charset="0"/>
              </a:rPr>
              <a:t>Ionique</a:t>
            </a:r>
            <a:r>
              <a:rPr lang="it-IT" dirty="0" smtClean="0">
                <a:latin typeface="Times New Roman" pitchFamily="18" charset="0"/>
                <a:cs typeface="Times New Roman" pitchFamily="18" charset="0"/>
              </a:rPr>
              <a:t> est </a:t>
            </a:r>
            <a:r>
              <a:rPr lang="it-IT" dirty="0" err="1" smtClean="0">
                <a:latin typeface="Times New Roman" pitchFamily="18" charset="0"/>
                <a:cs typeface="Times New Roman" pitchFamily="18" charset="0"/>
              </a:rPr>
              <a:t>aujord</a:t>
            </a:r>
            <a:r>
              <a:rPr lang="it-IT" dirty="0" smtClean="0">
                <a:latin typeface="Times New Roman" pitchFamily="18" charset="0"/>
                <a:cs typeface="Times New Roman" pitchFamily="18" charset="0"/>
              </a:rPr>
              <a:t>’</a:t>
            </a:r>
            <a:r>
              <a:rPr lang="it-IT" dirty="0" err="1" smtClean="0">
                <a:latin typeface="Times New Roman" pitchFamily="18" charset="0"/>
                <a:cs typeface="Times New Roman" pitchFamily="18" charset="0"/>
              </a:rPr>
              <a:t>hui</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considérée</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comme</a:t>
            </a:r>
            <a:r>
              <a:rPr lang="it-IT" dirty="0" smtClean="0">
                <a:latin typeface="Times New Roman" pitchFamily="18" charset="0"/>
                <a:cs typeface="Times New Roman" pitchFamily="18" charset="0"/>
              </a:rPr>
              <a:t> le </a:t>
            </a:r>
            <a:r>
              <a:rPr lang="it-IT" dirty="0" err="1" smtClean="0">
                <a:latin typeface="Times New Roman" pitchFamily="18" charset="0"/>
                <a:cs typeface="Times New Roman" pitchFamily="18" charset="0"/>
              </a:rPr>
              <a:t>principal</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lieu</a:t>
            </a:r>
            <a:r>
              <a:rPr lang="it-IT" dirty="0" smtClean="0">
                <a:latin typeface="Times New Roman" pitchFamily="18" charset="0"/>
                <a:cs typeface="Times New Roman" pitchFamily="18" charset="0"/>
              </a:rPr>
              <a:t> de </a:t>
            </a:r>
            <a:r>
              <a:rPr lang="it-IT" dirty="0" err="1" smtClean="0">
                <a:latin typeface="Times New Roman" pitchFamily="18" charset="0"/>
                <a:cs typeface="Times New Roman" pitchFamily="18" charset="0"/>
              </a:rPr>
              <a:t>nidification</a:t>
            </a:r>
            <a:r>
              <a:rPr lang="it-IT" dirty="0" smtClean="0">
                <a:latin typeface="Times New Roman" pitchFamily="18" charset="0"/>
                <a:cs typeface="Times New Roman" pitchFamily="18" charset="0"/>
              </a:rPr>
              <a:t> de la </a:t>
            </a:r>
            <a:r>
              <a:rPr lang="it-IT" dirty="0" err="1" smtClean="0">
                <a:latin typeface="Times New Roman" pitchFamily="18" charset="0"/>
                <a:cs typeface="Times New Roman" pitchFamily="18" charset="0"/>
              </a:rPr>
              <a:t>tortue</a:t>
            </a:r>
            <a:r>
              <a:rPr lang="it-IT" dirty="0" smtClean="0">
                <a:latin typeface="Times New Roman" pitchFamily="18" charset="0"/>
                <a:cs typeface="Times New Roman" pitchFamily="18" charset="0"/>
              </a:rPr>
              <a:t> Caretta</a:t>
            </a:r>
            <a:endParaRPr lang="it-IT" dirty="0">
              <a:latin typeface="Times New Roman" pitchFamily="18" charset="0"/>
              <a:cs typeface="Times New Roman" pitchFamily="18" charset="0"/>
            </a:endParaRPr>
          </a:p>
        </p:txBody>
      </p:sp>
      <p:sp>
        <p:nvSpPr>
          <p:cNvPr id="17" name="CasellaDiTesto 16"/>
          <p:cNvSpPr txBox="1"/>
          <p:nvPr/>
        </p:nvSpPr>
        <p:spPr>
          <a:xfrm>
            <a:off x="3143672" y="4653140"/>
            <a:ext cx="5616624" cy="2031325"/>
          </a:xfrm>
          <a:prstGeom prst="rect">
            <a:avLst/>
          </a:prstGeom>
          <a:noFill/>
        </p:spPr>
        <p:txBody>
          <a:bodyPr wrap="square" rtlCol="0">
            <a:spAutoFit/>
          </a:bodyPr>
          <a:lstStyle/>
          <a:p>
            <a:pPr algn="just"/>
            <a:r>
              <a:rPr lang="it-IT" dirty="0" smtClean="0">
                <a:latin typeface="Times New Roman" pitchFamily="18" charset="0"/>
                <a:cs typeface="Times New Roman" pitchFamily="18" charset="0"/>
              </a:rPr>
              <a:t>L’</a:t>
            </a:r>
            <a:r>
              <a:rPr lang="it-IT" dirty="0" err="1" smtClean="0">
                <a:latin typeface="Times New Roman" pitchFamily="18" charset="0"/>
                <a:cs typeface="Times New Roman" pitchFamily="18" charset="0"/>
              </a:rPr>
              <a:t>âne</a:t>
            </a:r>
            <a:r>
              <a:rPr lang="it-IT" dirty="0" smtClean="0">
                <a:latin typeface="Times New Roman" pitchFamily="18" charset="0"/>
                <a:cs typeface="Times New Roman" pitchFamily="18" charset="0"/>
              </a:rPr>
              <a:t> de </a:t>
            </a:r>
            <a:r>
              <a:rPr lang="it-IT" dirty="0" err="1" smtClean="0">
                <a:latin typeface="Times New Roman" pitchFamily="18" charset="0"/>
                <a:cs typeface="Times New Roman" pitchFamily="18" charset="0"/>
              </a:rPr>
              <a:t>iace</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calabrais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Equus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asinus</a:t>
            </a:r>
            <a:r>
              <a:rPr lang="it-IT" smtClean="0">
                <a:latin typeface="Times New Roman" pitchFamily="18" charset="0"/>
                <a:cs typeface="Times New Roman" pitchFamily="18" charset="0"/>
              </a:rPr>
              <a:t>) </a:t>
            </a:r>
            <a:r>
              <a:rPr lang="it-IT" dirty="0" smtClean="0">
                <a:latin typeface="Times New Roman" pitchFamily="18" charset="0"/>
                <a:cs typeface="Times New Roman" pitchFamily="18" charset="0"/>
              </a:rPr>
              <a:t>est </a:t>
            </a:r>
            <a:r>
              <a:rPr lang="it-IT" dirty="0" err="1" smtClean="0">
                <a:latin typeface="Times New Roman" pitchFamily="18" charset="0"/>
                <a:cs typeface="Times New Roman" pitchFamily="18" charset="0"/>
              </a:rPr>
              <a:t>présent</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dans</a:t>
            </a:r>
            <a:r>
              <a:rPr lang="it-IT" dirty="0" smtClean="0">
                <a:latin typeface="Times New Roman" pitchFamily="18" charset="0"/>
                <a:cs typeface="Times New Roman" pitchFamily="18" charset="0"/>
              </a:rPr>
              <a:t> la </a:t>
            </a:r>
            <a:r>
              <a:rPr lang="it-IT" dirty="0" err="1" smtClean="0">
                <a:latin typeface="Times New Roman" pitchFamily="18" charset="0"/>
                <a:cs typeface="Times New Roman" pitchFamily="18" charset="0"/>
              </a:rPr>
              <a:t>région</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depuis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très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longtemps</a:t>
            </a:r>
            <a:r>
              <a:rPr lang="it-IT" dirty="0" smtClean="0">
                <a:latin typeface="Times New Roman" pitchFamily="18" charset="0"/>
                <a:cs typeface="Times New Roman" pitchFamily="18" charset="0"/>
              </a:rPr>
              <a:t>. On l’</a:t>
            </a:r>
            <a:r>
              <a:rPr lang="it-IT" dirty="0" err="1" smtClean="0">
                <a:latin typeface="Times New Roman" pitchFamily="18" charset="0"/>
                <a:cs typeface="Times New Roman" pitchFamily="18" charset="0"/>
              </a:rPr>
              <a:t>appelle</a:t>
            </a:r>
            <a:r>
              <a:rPr lang="it-IT" dirty="0" smtClean="0">
                <a:latin typeface="Times New Roman" pitchFamily="18" charset="0"/>
                <a:cs typeface="Times New Roman" pitchFamily="18" charset="0"/>
              </a:rPr>
              <a:t>  CIUCCIO en Calabre </a:t>
            </a:r>
            <a:r>
              <a:rPr lang="it-IT" dirty="0" err="1" smtClean="0">
                <a:latin typeface="Times New Roman" pitchFamily="18" charset="0"/>
                <a:cs typeface="Times New Roman" pitchFamily="18" charset="0"/>
              </a:rPr>
              <a:t>septentrionale</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et</a:t>
            </a:r>
            <a:r>
              <a:rPr lang="it-IT" dirty="0" smtClean="0">
                <a:latin typeface="Times New Roman" pitchFamily="18" charset="0"/>
                <a:cs typeface="Times New Roman" pitchFamily="18" charset="0"/>
              </a:rPr>
              <a:t> SCECCU </a:t>
            </a:r>
            <a:r>
              <a:rPr lang="it-IT" dirty="0" err="1" smtClean="0">
                <a:latin typeface="Times New Roman" pitchFamily="18" charset="0"/>
                <a:cs typeface="Times New Roman" pitchFamily="18" charset="0"/>
              </a:rPr>
              <a:t>dans</a:t>
            </a:r>
            <a:r>
              <a:rPr lang="it-IT" dirty="0" smtClean="0">
                <a:latin typeface="Times New Roman" pitchFamily="18" charset="0"/>
                <a:cs typeface="Times New Roman" pitchFamily="18" charset="0"/>
              </a:rPr>
              <a:t> le sud. L’</a:t>
            </a:r>
            <a:r>
              <a:rPr lang="it-IT" dirty="0" err="1" smtClean="0">
                <a:latin typeface="Times New Roman" pitchFamily="18" charset="0"/>
                <a:cs typeface="Times New Roman" pitchFamily="18" charset="0"/>
              </a:rPr>
              <a:t>âne</a:t>
            </a:r>
            <a:r>
              <a:rPr lang="it-IT" dirty="0" smtClean="0">
                <a:latin typeface="Times New Roman" pitchFamily="18" charset="0"/>
                <a:cs typeface="Times New Roman" pitchFamily="18" charset="0"/>
              </a:rPr>
              <a:t> a </a:t>
            </a:r>
            <a:r>
              <a:rPr lang="it-IT" dirty="0" err="1" smtClean="0">
                <a:latin typeface="Times New Roman" pitchFamily="18" charset="0"/>
                <a:cs typeface="Times New Roman" pitchFamily="18" charset="0"/>
              </a:rPr>
              <a:t>toujours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fait</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partie</a:t>
            </a:r>
            <a:r>
              <a:rPr lang="it-IT" dirty="0" smtClean="0">
                <a:latin typeface="Times New Roman" pitchFamily="18" charset="0"/>
                <a:cs typeface="Times New Roman" pitchFamily="18" charset="0"/>
              </a:rPr>
              <a:t>  de la </a:t>
            </a:r>
            <a:r>
              <a:rPr lang="it-IT" dirty="0" err="1" smtClean="0">
                <a:latin typeface="Times New Roman" pitchFamily="18" charset="0"/>
                <a:cs typeface="Times New Roman" pitchFamily="18" charset="0"/>
              </a:rPr>
              <a:t>société</a:t>
            </a:r>
            <a:r>
              <a:rPr lang="it-IT" dirty="0" smtClean="0">
                <a:latin typeface="Times New Roman" pitchFamily="18" charset="0"/>
                <a:cs typeface="Times New Roman" pitchFamily="18" charset="0"/>
              </a:rPr>
              <a:t> rurale </a:t>
            </a:r>
            <a:r>
              <a:rPr lang="it-IT" dirty="0" err="1" smtClean="0">
                <a:latin typeface="Times New Roman" pitchFamily="18" charset="0"/>
                <a:cs typeface="Times New Roman" pitchFamily="18" charset="0"/>
              </a:rPr>
              <a:t>calabraise</a:t>
            </a:r>
            <a:r>
              <a:rPr lang="it-IT" dirty="0" smtClean="0">
                <a:latin typeface="Times New Roman" pitchFamily="18" charset="0"/>
                <a:cs typeface="Times New Roman" pitchFamily="18" charset="0"/>
              </a:rPr>
              <a:t>, pendant </a:t>
            </a:r>
            <a:r>
              <a:rPr lang="it-IT" dirty="0" err="1" smtClean="0">
                <a:latin typeface="Times New Roman" pitchFamily="18" charset="0"/>
                <a:cs typeface="Times New Roman" pitchFamily="18" charset="0"/>
              </a:rPr>
              <a:t>des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sieclés</a:t>
            </a:r>
            <a:r>
              <a:rPr lang="it-IT" dirty="0" smtClean="0">
                <a:latin typeface="Times New Roman" pitchFamily="18" charset="0"/>
                <a:cs typeface="Times New Roman" pitchFamily="18" charset="0"/>
              </a:rPr>
              <a:t> il a </a:t>
            </a:r>
            <a:r>
              <a:rPr lang="it-IT" dirty="0" err="1" smtClean="0">
                <a:latin typeface="Times New Roman" pitchFamily="18" charset="0"/>
                <a:cs typeface="Times New Roman" pitchFamily="18" charset="0"/>
              </a:rPr>
              <a:t>aidé</a:t>
            </a:r>
            <a:r>
              <a:rPr lang="it-IT" dirty="0" smtClean="0">
                <a:latin typeface="Times New Roman" pitchFamily="18" charset="0"/>
                <a:cs typeface="Times New Roman" pitchFamily="18" charset="0"/>
              </a:rPr>
              <a:t> l’</a:t>
            </a:r>
            <a:r>
              <a:rPr lang="it-IT" dirty="0" err="1" smtClean="0">
                <a:latin typeface="Times New Roman" pitchFamily="18" charset="0"/>
                <a:cs typeface="Times New Roman" pitchFamily="18" charset="0"/>
              </a:rPr>
              <a:t>homme</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dans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ses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travaux</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et</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chaque</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famille</a:t>
            </a:r>
            <a:r>
              <a:rPr lang="it-IT" dirty="0" smtClean="0">
                <a:latin typeface="Times New Roman" pitchFamily="18" charset="0"/>
                <a:cs typeface="Times New Roman" pitchFamily="18" charset="0"/>
              </a:rPr>
              <a:t> en </a:t>
            </a:r>
            <a:r>
              <a:rPr lang="it-IT" dirty="0" err="1" smtClean="0">
                <a:latin typeface="Times New Roman" pitchFamily="18" charset="0"/>
                <a:cs typeface="Times New Roman" pitchFamily="18" charset="0"/>
              </a:rPr>
              <a:t>possédait</a:t>
            </a:r>
            <a:r>
              <a:rPr lang="it-IT" dirty="0" smtClean="0">
                <a:latin typeface="Times New Roman" pitchFamily="18" charset="0"/>
                <a:cs typeface="Times New Roman" pitchFamily="18" charset="0"/>
              </a:rPr>
              <a:t> un. </a:t>
            </a:r>
          </a:p>
          <a:p>
            <a:endParaRPr lang="it-IT" dirty="0"/>
          </a:p>
        </p:txBody>
      </p:sp>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BAA78F-831A-4072-A2F3-C61D34BDC23F}"/>
              </a:ext>
            </a:extLst>
          </p:cNvPr>
          <p:cNvSpPr>
            <a:spLocks noGrp="1"/>
          </p:cNvSpPr>
          <p:nvPr>
            <p:ph type="title" idx="4294967295"/>
          </p:nvPr>
        </p:nvSpPr>
        <p:spPr>
          <a:xfrm>
            <a:off x="0" y="188640"/>
            <a:ext cx="12192000" cy="598487"/>
          </a:xfrm>
        </p:spPr>
        <p:txBody>
          <a:bodyPr>
            <a:noAutofit/>
          </a:bodyPr>
          <a:lstStyle/>
          <a:p>
            <a:pPr algn="ctr"/>
            <a:r>
              <a:rPr lang="it-IT" sz="3600" b="1" dirty="0" smtClean="0">
                <a:solidFill>
                  <a:srgbClr val="FFFF00"/>
                </a:solidFill>
                <a:latin typeface="Times New Roman" pitchFamily="18" charset="0"/>
                <a:cs typeface="Times New Roman" pitchFamily="18" charset="0"/>
              </a:rPr>
              <a:t>LA FLORE RARE:  Le </a:t>
            </a:r>
            <a:r>
              <a:rPr lang="it-IT" sz="3600" b="1" dirty="0">
                <a:solidFill>
                  <a:srgbClr val="FFFF00"/>
                </a:solidFill>
                <a:latin typeface="Times New Roman" pitchFamily="18" charset="0"/>
                <a:cs typeface="Times New Roman" pitchFamily="18" charset="0"/>
              </a:rPr>
              <a:t>Lys de mer et le Pin </a:t>
            </a:r>
            <a:r>
              <a:rPr lang="it-IT" sz="3600" b="1" dirty="0" smtClean="0">
                <a:solidFill>
                  <a:srgbClr val="FFFF00"/>
                </a:solidFill>
                <a:latin typeface="Times New Roman" pitchFamily="18" charset="0"/>
                <a:cs typeface="Times New Roman" pitchFamily="18" charset="0"/>
              </a:rPr>
              <a:t>Loricato</a:t>
            </a:r>
            <a:endParaRPr lang="it-IT" sz="3600" b="1" dirty="0">
              <a:solidFill>
                <a:srgbClr val="FFFF00"/>
              </a:solidFill>
              <a:latin typeface="Times New Roman" pitchFamily="18" charset="0"/>
              <a:cs typeface="Times New Roman" pitchFamily="18" charset="0"/>
            </a:endParaRPr>
          </a:p>
        </p:txBody>
      </p:sp>
      <p:sp>
        <p:nvSpPr>
          <p:cNvPr id="4" name="Content Placeholder 3">
            <a:extLst>
              <a:ext uri="{FF2B5EF4-FFF2-40B4-BE49-F238E27FC236}">
                <a16:creationId xmlns="" xmlns:a16="http://schemas.microsoft.com/office/drawing/2014/main" id="{750EAB42-D9E6-47FB-86DB-E8D32CAA12A7}"/>
              </a:ext>
            </a:extLst>
          </p:cNvPr>
          <p:cNvSpPr>
            <a:spLocks noGrp="1"/>
          </p:cNvSpPr>
          <p:nvPr>
            <p:ph sz="half" idx="4294967295"/>
          </p:nvPr>
        </p:nvSpPr>
        <p:spPr>
          <a:xfrm>
            <a:off x="6545263" y="1125538"/>
            <a:ext cx="5646737" cy="5256212"/>
          </a:xfrm>
        </p:spPr>
        <p:txBody>
          <a:bodyPr>
            <a:normAutofit lnSpcReduction="10000"/>
          </a:bodyPr>
          <a:lstStyle/>
          <a:p>
            <a:pPr algn="just"/>
            <a:r>
              <a:rPr lang="fr-FR" sz="1800" b="1" dirty="0">
                <a:solidFill>
                  <a:schemeClr val="accent2">
                    <a:lumMod val="75000"/>
                  </a:schemeClr>
                </a:solidFill>
                <a:latin typeface="Times New Roman" pitchFamily="18" charset="0"/>
                <a:cs typeface="Times New Roman" pitchFamily="18" charset="0"/>
              </a:rPr>
              <a:t> </a:t>
            </a:r>
            <a:r>
              <a:rPr lang="fr-FR" sz="1800" b="1" dirty="0">
                <a:solidFill>
                  <a:srgbClr val="00B050"/>
                </a:solidFill>
                <a:latin typeface="Times New Roman" pitchFamily="18" charset="0"/>
                <a:cs typeface="Times New Roman" pitchFamily="18" charset="0"/>
              </a:rPr>
              <a:t>Le Lys de mer </a:t>
            </a:r>
            <a:r>
              <a:rPr lang="fr-FR" sz="1800" dirty="0">
                <a:solidFill>
                  <a:schemeClr val="tx1"/>
                </a:solidFill>
                <a:latin typeface="Times New Roman" pitchFamily="18" charset="0"/>
                <a:cs typeface="Times New Roman" pitchFamily="18" charset="0"/>
              </a:rPr>
              <a:t>. C'est une fleur rare</a:t>
            </a:r>
            <a:r>
              <a:rPr lang="fr-FR" sz="1800" dirty="0" smtClean="0">
                <a:solidFill>
                  <a:schemeClr val="tx1"/>
                </a:solidFill>
                <a:latin typeface="Times New Roman" pitchFamily="18" charset="0"/>
                <a:cs typeface="Times New Roman" pitchFamily="18" charset="0"/>
              </a:rPr>
              <a:t>, </a:t>
            </a:r>
            <a:r>
              <a:rPr lang="fr-FR" sz="1800" dirty="0">
                <a:solidFill>
                  <a:schemeClr val="tx1"/>
                </a:solidFill>
                <a:latin typeface="Times New Roman" pitchFamily="18" charset="0"/>
                <a:cs typeface="Times New Roman" pitchFamily="18" charset="0"/>
              </a:rPr>
              <a:t>protégées dans certaines régions, que dans le peu </a:t>
            </a:r>
            <a:r>
              <a:rPr lang="fr-FR" sz="1800" dirty="0" smtClean="0">
                <a:solidFill>
                  <a:schemeClr val="tx1"/>
                </a:solidFill>
                <a:latin typeface="Times New Roman" pitchFamily="18" charset="0"/>
                <a:cs typeface="Times New Roman" pitchFamily="18" charset="0"/>
              </a:rPr>
              <a:t>urbanisée Calabre </a:t>
            </a:r>
            <a:r>
              <a:rPr lang="fr-FR" sz="1800" dirty="0">
                <a:solidFill>
                  <a:schemeClr val="tx1"/>
                </a:solidFill>
                <a:latin typeface="Times New Roman" pitchFamily="18" charset="0"/>
                <a:cs typeface="Times New Roman" pitchFamily="18" charset="0"/>
              </a:rPr>
              <a:t>trouve encore l'habitat idéal à la fois sur les côtes </a:t>
            </a:r>
            <a:r>
              <a:rPr lang="fr-FR" sz="1800" dirty="0" err="1" smtClean="0">
                <a:latin typeface="Times New Roman" pitchFamily="18" charset="0"/>
                <a:cs typeface="Times New Roman" pitchFamily="18" charset="0"/>
              </a:rPr>
              <a:t>T</a:t>
            </a:r>
            <a:r>
              <a:rPr lang="fr-FR" sz="1800" dirty="0" err="1" smtClean="0">
                <a:solidFill>
                  <a:schemeClr val="tx1"/>
                </a:solidFill>
                <a:latin typeface="Times New Roman" pitchFamily="18" charset="0"/>
                <a:cs typeface="Times New Roman" pitchFamily="18" charset="0"/>
              </a:rPr>
              <a:t>yrrenienne</a:t>
            </a:r>
            <a:r>
              <a:rPr lang="fr-FR" sz="1800" dirty="0" smtClean="0">
                <a:solidFill>
                  <a:schemeClr val="tx1"/>
                </a:solidFill>
                <a:latin typeface="Times New Roman" pitchFamily="18" charset="0"/>
                <a:cs typeface="Times New Roman" pitchFamily="18" charset="0"/>
              </a:rPr>
              <a:t> et Ionienne.</a:t>
            </a:r>
            <a:endParaRPr lang="fr-FR" sz="1800" dirty="0">
              <a:solidFill>
                <a:schemeClr val="tx1"/>
              </a:solidFill>
              <a:latin typeface="Times New Roman" pitchFamily="18" charset="0"/>
              <a:cs typeface="Times New Roman" pitchFamily="18" charset="0"/>
            </a:endParaRPr>
          </a:p>
          <a:p>
            <a:pPr algn="just"/>
            <a:r>
              <a:rPr lang="fr-FR" sz="1800" dirty="0">
                <a:solidFill>
                  <a:schemeClr val="tx1"/>
                </a:solidFill>
                <a:latin typeface="Times New Roman" pitchFamily="18" charset="0"/>
                <a:cs typeface="Times New Roman" pitchFamily="18" charset="0"/>
              </a:rPr>
              <a:t>En Calabre cette fleur est étroitement liée à la mythologie grecque, et à la déesse </a:t>
            </a:r>
            <a:r>
              <a:rPr lang="fr-FR" sz="1800" dirty="0" err="1">
                <a:solidFill>
                  <a:schemeClr val="tx1"/>
                </a:solidFill>
                <a:latin typeface="Times New Roman" pitchFamily="18" charset="0"/>
                <a:cs typeface="Times New Roman" pitchFamily="18" charset="0"/>
              </a:rPr>
              <a:t>Hera</a:t>
            </a:r>
            <a:r>
              <a:rPr lang="fr-FR" sz="1800" dirty="0">
                <a:solidFill>
                  <a:schemeClr val="tx1"/>
                </a:solidFill>
                <a:latin typeface="Times New Roman" pitchFamily="18" charset="0"/>
                <a:cs typeface="Times New Roman" pitchFamily="18" charset="0"/>
              </a:rPr>
              <a:t>.</a:t>
            </a:r>
          </a:p>
          <a:p>
            <a:pPr algn="just"/>
            <a:r>
              <a:rPr lang="fr-FR" sz="1800" dirty="0" smtClean="0">
                <a:solidFill>
                  <a:schemeClr val="tx1"/>
                </a:solidFill>
                <a:latin typeface="Times New Roman" pitchFamily="18" charset="0"/>
                <a:cs typeface="Times New Roman" pitchFamily="18" charset="0"/>
              </a:rPr>
              <a:t>Dans</a:t>
            </a:r>
            <a:r>
              <a:rPr lang="fr-FR" sz="1800" dirty="0">
                <a:solidFill>
                  <a:schemeClr val="tx1"/>
                </a:solidFill>
                <a:latin typeface="Times New Roman" pitchFamily="18" charset="0"/>
                <a:cs typeface="Times New Roman" pitchFamily="18" charset="0"/>
              </a:rPr>
              <a:t> » les dunes de </a:t>
            </a:r>
            <a:r>
              <a:rPr lang="fr-FR" sz="1800" dirty="0" err="1">
                <a:solidFill>
                  <a:schemeClr val="tx1"/>
                </a:solidFill>
                <a:latin typeface="Times New Roman" pitchFamily="18" charset="0"/>
                <a:cs typeface="Times New Roman" pitchFamily="18" charset="0"/>
              </a:rPr>
              <a:t>Giovino</a:t>
            </a:r>
            <a:r>
              <a:rPr lang="fr-FR" sz="1800" dirty="0">
                <a:solidFill>
                  <a:schemeClr val="tx1"/>
                </a:solidFill>
                <a:latin typeface="Times New Roman" pitchFamily="18" charset="0"/>
                <a:cs typeface="Times New Roman" pitchFamily="18" charset="0"/>
              </a:rPr>
              <a:t> », oasis </a:t>
            </a:r>
            <a:r>
              <a:rPr lang="fr-FR" sz="1800" dirty="0" smtClean="0">
                <a:solidFill>
                  <a:schemeClr val="tx1"/>
                </a:solidFill>
                <a:latin typeface="Times New Roman" pitchFamily="18" charset="0"/>
                <a:cs typeface="Times New Roman" pitchFamily="18" charset="0"/>
              </a:rPr>
              <a:t>naturel </a:t>
            </a:r>
            <a:r>
              <a:rPr lang="fr-FR" sz="1800" dirty="0">
                <a:solidFill>
                  <a:schemeClr val="tx1"/>
                </a:solidFill>
                <a:latin typeface="Times New Roman" pitchFamily="18" charset="0"/>
                <a:cs typeface="Times New Roman" pitchFamily="18" charset="0"/>
              </a:rPr>
              <a:t>près de Catanzaro Lido, le Lys de mer a trouvé son habitat</a:t>
            </a:r>
            <a:r>
              <a:rPr lang="fr-FR" sz="1800" dirty="0" smtClean="0">
                <a:solidFill>
                  <a:schemeClr val="tx1"/>
                </a:solidFill>
                <a:latin typeface="Times New Roman" pitchFamily="18" charset="0"/>
                <a:cs typeface="Times New Roman" pitchFamily="18" charset="0"/>
              </a:rPr>
              <a:t>.</a:t>
            </a:r>
          </a:p>
          <a:p>
            <a:pPr algn="just"/>
            <a:endParaRPr lang="fr-FR" sz="2300" dirty="0" smtClean="0">
              <a:latin typeface="Times New Roman" pitchFamily="18" charset="0"/>
              <a:cs typeface="Times New Roman" pitchFamily="18" charset="0"/>
            </a:endParaRPr>
          </a:p>
          <a:p>
            <a:pPr lvl="0" algn="just">
              <a:buClr>
                <a:srgbClr val="6EA0B0"/>
              </a:buClr>
            </a:pPr>
            <a:endParaRPr lang="fr-FR" sz="1800" b="1" dirty="0" smtClean="0">
              <a:solidFill>
                <a:srgbClr val="00B050"/>
              </a:solidFill>
              <a:latin typeface="Times New Roman" pitchFamily="18" charset="0"/>
              <a:cs typeface="Times New Roman" pitchFamily="18" charset="0"/>
            </a:endParaRPr>
          </a:p>
          <a:p>
            <a:pPr lvl="0" algn="just">
              <a:buClr>
                <a:srgbClr val="6EA0B0"/>
              </a:buClr>
            </a:pPr>
            <a:r>
              <a:rPr lang="fr-FR" sz="1800" b="1" dirty="0" smtClean="0">
                <a:solidFill>
                  <a:srgbClr val="00B050"/>
                </a:solidFill>
                <a:latin typeface="Times New Roman" pitchFamily="18" charset="0"/>
                <a:cs typeface="Times New Roman" pitchFamily="18" charset="0"/>
              </a:rPr>
              <a:t>Le Pin </a:t>
            </a:r>
            <a:r>
              <a:rPr lang="fr-FR" sz="1800" b="1" dirty="0" err="1" smtClean="0">
                <a:solidFill>
                  <a:srgbClr val="00B050"/>
                </a:solidFill>
                <a:latin typeface="Times New Roman" pitchFamily="18" charset="0"/>
                <a:cs typeface="Times New Roman" pitchFamily="18" charset="0"/>
              </a:rPr>
              <a:t>Loricato</a:t>
            </a:r>
            <a:r>
              <a:rPr lang="fr-FR" sz="1800" b="1" dirty="0" smtClean="0">
                <a:solidFill>
                  <a:srgbClr val="00B050"/>
                </a:solidFill>
                <a:latin typeface="Times New Roman" pitchFamily="18" charset="0"/>
                <a:cs typeface="Times New Roman" pitchFamily="18" charset="0"/>
              </a:rPr>
              <a:t> </a:t>
            </a:r>
            <a:r>
              <a:rPr lang="fr-FR" sz="1800" dirty="0" smtClean="0">
                <a:solidFill>
                  <a:prstClr val="white"/>
                </a:solidFill>
                <a:latin typeface="Times New Roman" pitchFamily="18" charset="0"/>
                <a:cs typeface="Times New Roman" pitchFamily="18" charset="0"/>
              </a:rPr>
              <a:t>(Pin de Bosnie ou </a:t>
            </a:r>
            <a:r>
              <a:rPr lang="fr-FR" sz="1800" dirty="0" err="1" smtClean="0">
                <a:solidFill>
                  <a:prstClr val="white"/>
                </a:solidFill>
                <a:latin typeface="Times New Roman" pitchFamily="18" charset="0"/>
                <a:cs typeface="Times New Roman" pitchFamily="18" charset="0"/>
              </a:rPr>
              <a:t>Pinus</a:t>
            </a:r>
            <a:r>
              <a:rPr lang="fr-FR" sz="1800" dirty="0" smtClean="0">
                <a:solidFill>
                  <a:prstClr val="white"/>
                </a:solidFill>
                <a:latin typeface="Times New Roman" pitchFamily="18" charset="0"/>
                <a:cs typeface="Times New Roman" pitchFamily="18" charset="0"/>
              </a:rPr>
              <a:t> </a:t>
            </a:r>
            <a:r>
              <a:rPr lang="fr-FR" sz="1800" dirty="0" err="1" smtClean="0">
                <a:solidFill>
                  <a:prstClr val="white"/>
                </a:solidFill>
                <a:latin typeface="Times New Roman" pitchFamily="18" charset="0"/>
                <a:cs typeface="Times New Roman" pitchFamily="18" charset="0"/>
              </a:rPr>
              <a:t>leucodermis</a:t>
            </a:r>
            <a:r>
              <a:rPr lang="fr-FR" sz="1800" dirty="0" smtClean="0">
                <a:solidFill>
                  <a:prstClr val="white"/>
                </a:solidFill>
                <a:latin typeface="Times New Roman" pitchFamily="18" charset="0"/>
                <a:cs typeface="Times New Roman" pitchFamily="18" charset="0"/>
              </a:rPr>
              <a:t>) est le symbole du parc national du </a:t>
            </a:r>
            <a:r>
              <a:rPr lang="fr-FR" sz="1800" dirty="0" err="1" smtClean="0">
                <a:solidFill>
                  <a:prstClr val="white"/>
                </a:solidFill>
                <a:latin typeface="Times New Roman" pitchFamily="18" charset="0"/>
                <a:cs typeface="Times New Roman" pitchFamily="18" charset="0"/>
              </a:rPr>
              <a:t>Pollino</a:t>
            </a:r>
            <a:r>
              <a:rPr lang="fr-FR" sz="1800" dirty="0" smtClean="0">
                <a:solidFill>
                  <a:prstClr val="white"/>
                </a:solidFill>
                <a:latin typeface="Times New Roman" pitchFamily="18" charset="0"/>
                <a:cs typeface="Times New Roman" pitchFamily="18" charset="0"/>
              </a:rPr>
              <a:t>.</a:t>
            </a:r>
          </a:p>
          <a:p>
            <a:pPr lvl="0" algn="just">
              <a:buClr>
                <a:srgbClr val="6EA0B0"/>
              </a:buClr>
            </a:pPr>
            <a:r>
              <a:rPr lang="fr-FR" sz="1800" dirty="0" smtClean="0">
                <a:solidFill>
                  <a:prstClr val="white"/>
                </a:solidFill>
                <a:latin typeface="Times New Roman" pitchFamily="18" charset="0"/>
                <a:cs typeface="Times New Roman" pitchFamily="18" charset="0"/>
              </a:rPr>
              <a:t>Il </a:t>
            </a:r>
            <a:r>
              <a:rPr lang="fr-FR" sz="1800" dirty="0" err="1" smtClean="0">
                <a:solidFill>
                  <a:prstClr val="white"/>
                </a:solidFill>
                <a:latin typeface="Times New Roman" pitchFamily="18" charset="0"/>
                <a:cs typeface="Times New Roman" pitchFamily="18" charset="0"/>
              </a:rPr>
              <a:t>Patriarca</a:t>
            </a:r>
            <a:r>
              <a:rPr lang="fr-FR" sz="1800" dirty="0" smtClean="0">
                <a:solidFill>
                  <a:prstClr val="white"/>
                </a:solidFill>
                <a:latin typeface="Times New Roman" pitchFamily="18" charset="0"/>
                <a:cs typeface="Times New Roman" pitchFamily="18" charset="0"/>
              </a:rPr>
              <a:t> </a:t>
            </a:r>
            <a:r>
              <a:rPr lang="fr-FR" sz="1800" dirty="0" err="1" smtClean="0">
                <a:solidFill>
                  <a:prstClr val="white"/>
                </a:solidFill>
                <a:latin typeface="Times New Roman" pitchFamily="18" charset="0"/>
                <a:cs typeface="Times New Roman" pitchFamily="18" charset="0"/>
              </a:rPr>
              <a:t>del</a:t>
            </a:r>
            <a:r>
              <a:rPr lang="fr-FR" sz="1800" dirty="0" smtClean="0">
                <a:solidFill>
                  <a:prstClr val="white"/>
                </a:solidFill>
                <a:latin typeface="Times New Roman" pitchFamily="18" charset="0"/>
                <a:cs typeface="Times New Roman" pitchFamily="18" charset="0"/>
              </a:rPr>
              <a:t> </a:t>
            </a:r>
            <a:r>
              <a:rPr lang="fr-FR" sz="1800" dirty="0" err="1" smtClean="0">
                <a:solidFill>
                  <a:prstClr val="white"/>
                </a:solidFill>
                <a:latin typeface="Times New Roman" pitchFamily="18" charset="0"/>
                <a:cs typeface="Times New Roman" pitchFamily="18" charset="0"/>
              </a:rPr>
              <a:t>Pollino'est</a:t>
            </a:r>
            <a:r>
              <a:rPr lang="fr-FR" sz="1800" dirty="0" smtClean="0">
                <a:solidFill>
                  <a:prstClr val="white"/>
                </a:solidFill>
                <a:latin typeface="Times New Roman" pitchFamily="18" charset="0"/>
                <a:cs typeface="Times New Roman" pitchFamily="18" charset="0"/>
              </a:rPr>
              <a:t> un arbre très ancien, peut-être le plus ancien en Europe, avec ses 1000 ans. Il est situé dans le bois de </a:t>
            </a:r>
            <a:r>
              <a:rPr lang="fr-FR" sz="1800" dirty="0" err="1" smtClean="0">
                <a:solidFill>
                  <a:prstClr val="white"/>
                </a:solidFill>
                <a:latin typeface="Times New Roman" pitchFamily="18" charset="0"/>
                <a:cs typeface="Times New Roman" pitchFamily="18" charset="0"/>
              </a:rPr>
              <a:t>Pollinello</a:t>
            </a:r>
            <a:r>
              <a:rPr lang="fr-FR" sz="1800" dirty="0" smtClean="0">
                <a:solidFill>
                  <a:prstClr val="white"/>
                </a:solidFill>
                <a:latin typeface="Times New Roman" pitchFamily="18" charset="0"/>
                <a:cs typeface="Times New Roman" pitchFamily="18" charset="0"/>
              </a:rPr>
              <a:t>, sur le côté calabrais du Massif du </a:t>
            </a:r>
            <a:r>
              <a:rPr lang="fr-FR" sz="1800" dirty="0" err="1" smtClean="0">
                <a:solidFill>
                  <a:prstClr val="white"/>
                </a:solidFill>
                <a:latin typeface="Times New Roman" pitchFamily="18" charset="0"/>
                <a:cs typeface="Times New Roman" pitchFamily="18" charset="0"/>
              </a:rPr>
              <a:t>Pollino</a:t>
            </a:r>
            <a:r>
              <a:rPr lang="fr-FR" sz="1800" dirty="0" smtClean="0">
                <a:solidFill>
                  <a:prstClr val="white"/>
                </a:solidFill>
                <a:latin typeface="Times New Roman" pitchFamily="18" charset="0"/>
                <a:cs typeface="Times New Roman" pitchFamily="18" charset="0"/>
              </a:rPr>
              <a:t>: il a un diamètre de plus de 2 mètres et il se dresse majestueux accroché aux rochers, protégé par le </a:t>
            </a:r>
            <a:r>
              <a:rPr lang="fr-FR" sz="1800" dirty="0" err="1" smtClean="0">
                <a:solidFill>
                  <a:prstClr val="white"/>
                </a:solidFill>
                <a:latin typeface="Times New Roman" pitchFamily="18" charset="0"/>
                <a:cs typeface="Times New Roman" pitchFamily="18" charset="0"/>
              </a:rPr>
              <a:t>Pollino</a:t>
            </a:r>
            <a:r>
              <a:rPr lang="fr-FR" sz="1800" dirty="0" smtClean="0">
                <a:solidFill>
                  <a:prstClr val="white"/>
                </a:solidFill>
                <a:latin typeface="Times New Roman" pitchFamily="18" charset="0"/>
                <a:cs typeface="Times New Roman" pitchFamily="18" charset="0"/>
              </a:rPr>
              <a:t>, le mont  </a:t>
            </a:r>
            <a:r>
              <a:rPr lang="fr-FR" sz="1800" dirty="0" err="1" smtClean="0">
                <a:solidFill>
                  <a:prstClr val="white"/>
                </a:solidFill>
                <a:latin typeface="Times New Roman" pitchFamily="18" charset="0"/>
                <a:cs typeface="Times New Roman" pitchFamily="18" charset="0"/>
              </a:rPr>
              <a:t>Dolcedorme</a:t>
            </a:r>
            <a:r>
              <a:rPr lang="fr-FR" sz="1800" dirty="0" smtClean="0">
                <a:solidFill>
                  <a:prstClr val="white"/>
                </a:solidFill>
                <a:latin typeface="Times New Roman" pitchFamily="18" charset="0"/>
                <a:cs typeface="Times New Roman" pitchFamily="18" charset="0"/>
              </a:rPr>
              <a:t>, la Vallée du </a:t>
            </a:r>
            <a:r>
              <a:rPr lang="fr-FR" sz="1800" dirty="0" err="1" smtClean="0">
                <a:solidFill>
                  <a:prstClr val="white"/>
                </a:solidFill>
                <a:latin typeface="Times New Roman" pitchFamily="18" charset="0"/>
                <a:cs typeface="Times New Roman" pitchFamily="18" charset="0"/>
              </a:rPr>
              <a:t>Coscile</a:t>
            </a:r>
            <a:r>
              <a:rPr lang="fr-FR" sz="1800" dirty="0" smtClean="0">
                <a:solidFill>
                  <a:prstClr val="white"/>
                </a:solidFill>
                <a:latin typeface="Times New Roman" pitchFamily="18" charset="0"/>
                <a:cs typeface="Times New Roman" pitchFamily="18" charset="0"/>
              </a:rPr>
              <a:t>.</a:t>
            </a:r>
            <a:endParaRPr lang="it-IT" sz="1800" dirty="0" smtClean="0">
              <a:solidFill>
                <a:prstClr val="white"/>
              </a:solidFill>
              <a:latin typeface="Times New Roman" pitchFamily="18" charset="0"/>
              <a:cs typeface="Times New Roman" pitchFamily="18" charset="0"/>
            </a:endParaRPr>
          </a:p>
          <a:p>
            <a:pPr algn="just"/>
            <a:endParaRPr lang="fr-FR" sz="2300" dirty="0">
              <a:solidFill>
                <a:schemeClr val="tx1"/>
              </a:solidFill>
              <a:latin typeface="Times New Roman" pitchFamily="18" charset="0"/>
              <a:cs typeface="Times New Roman" pitchFamily="18" charset="0"/>
            </a:endParaRPr>
          </a:p>
          <a:p>
            <a:endParaRPr lang="it-IT" dirty="0"/>
          </a:p>
        </p:txBody>
      </p:sp>
      <p:pic>
        <p:nvPicPr>
          <p:cNvPr id="7" name="Content Placeholder 3">
            <a:extLst>
              <a:ext uri="{FF2B5EF4-FFF2-40B4-BE49-F238E27FC236}">
                <a16:creationId xmlns="" xmlns:a16="http://schemas.microsoft.com/office/drawing/2014/main" id="{175E0C74-61A5-47E0-843B-5A8C4A4925BD}"/>
              </a:ext>
            </a:extLst>
          </p:cNvPr>
          <p:cNvPicPr>
            <a:picLocks noChangeAspect="1"/>
          </p:cNvPicPr>
          <p:nvPr/>
        </p:nvPicPr>
        <p:blipFill rotWithShape="1">
          <a:blip r:embed="rId2" cstate="print"/>
          <a:srcRect l="37194" t="2206" r="2541" b="13544"/>
          <a:stretch/>
        </p:blipFill>
        <p:spPr>
          <a:xfrm>
            <a:off x="522820" y="1246151"/>
            <a:ext cx="4217859" cy="2345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6" descr="http://parchidellacalabria.it/wp-content/uploads/2013/06/Pino-Loricato.jpg">
            <a:extLst>
              <a:ext uri="{FF2B5EF4-FFF2-40B4-BE49-F238E27FC236}">
                <a16:creationId xmlns="" xmlns:a16="http://schemas.microsoft.com/office/drawing/2014/main" id="{C15DF8DA-5012-47C4-8877-8D0F5C7EE76A}"/>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782" t="16672" r="20365"/>
          <a:stretch/>
        </p:blipFill>
        <p:spPr bwMode="auto">
          <a:xfrm>
            <a:off x="522820" y="3987053"/>
            <a:ext cx="4217859" cy="2725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xmlns="" val="2890607080"/>
      </p:ext>
    </p:extLst>
  </p:cSld>
  <p:clrMapOvr>
    <a:masterClrMapping/>
  </p:clrMapOvr>
  <p:transition>
    <p:comb/>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824192" y="2348880"/>
            <a:ext cx="4157464" cy="2232248"/>
          </a:xfrm>
          <a:prstGeom prst="rect">
            <a:avLst/>
          </a:prstGeom>
        </p:spPr>
      </p:pic>
      <p:pic>
        <p:nvPicPr>
          <p:cNvPr id="3" name="Immagin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824194" y="4725144"/>
            <a:ext cx="4157465" cy="2016224"/>
          </a:xfrm>
          <a:prstGeom prst="rect">
            <a:avLst/>
          </a:prstGeom>
        </p:spPr>
      </p:pic>
      <p:pic>
        <p:nvPicPr>
          <p:cNvPr id="4" name="Immagin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824192" y="188640"/>
            <a:ext cx="4157464" cy="2016224"/>
          </a:xfrm>
          <a:prstGeom prst="rect">
            <a:avLst/>
          </a:prstGeom>
        </p:spPr>
      </p:pic>
      <p:sp>
        <p:nvSpPr>
          <p:cNvPr id="5" name="Rettangolo 4"/>
          <p:cNvSpPr/>
          <p:nvPr/>
        </p:nvSpPr>
        <p:spPr>
          <a:xfrm>
            <a:off x="239352" y="908723"/>
            <a:ext cx="7392821" cy="5909310"/>
          </a:xfrm>
          <a:prstGeom prst="rect">
            <a:avLst/>
          </a:prstGeom>
        </p:spPr>
        <p:txBody>
          <a:bodyPr wrap="square">
            <a:spAutoFit/>
          </a:bodyPr>
          <a:lstStyle/>
          <a:p>
            <a:pPr algn="just"/>
            <a:r>
              <a:rPr lang="en-US" dirty="0">
                <a:latin typeface="Times New Roman" pitchFamily="18" charset="0"/>
                <a:cs typeface="Times New Roman" pitchFamily="18" charset="0"/>
              </a:rPr>
              <a:t>The archaeological Park of Capo Colonna is located ten kilometers far from Crotone,  ancient and powerful Achaean colony of the 6th century B.C.  which  hosted the School of Pythagoras, the medical school  and the gymnastic school. The archaeological site includes the </a:t>
            </a:r>
            <a:r>
              <a:rPr lang="en-US" b="1" dirty="0">
                <a:latin typeface="Times New Roman" pitchFamily="18" charset="0"/>
                <a:cs typeface="Times New Roman" pitchFamily="18" charset="0"/>
              </a:rPr>
              <a:t>Archaeological Museum and Temple of Hera </a:t>
            </a:r>
            <a:r>
              <a:rPr lang="en-US" b="1" dirty="0" err="1">
                <a:latin typeface="Times New Roman" pitchFamily="18" charset="0"/>
                <a:cs typeface="Times New Roman" pitchFamily="18" charset="0"/>
              </a:rPr>
              <a:t>Lacinia</a:t>
            </a:r>
            <a:r>
              <a:rPr lang="en-US" dirty="0">
                <a:latin typeface="Times New Roman" pitchFamily="18" charset="0"/>
                <a:cs typeface="Times New Roman" pitchFamily="18" charset="0"/>
              </a:rPr>
              <a:t> . </a:t>
            </a:r>
            <a:endParaRPr lang="it-IT" dirty="0">
              <a:latin typeface="Times New Roman" pitchFamily="18" charset="0"/>
              <a:cs typeface="Times New Roman" pitchFamily="18" charset="0"/>
            </a:endParaRPr>
          </a:p>
          <a:p>
            <a:pPr marL="285750" indent="-285750" algn="just">
              <a:buFont typeface="Wingdings" pitchFamily="2" charset="2"/>
              <a:buChar char="§"/>
            </a:pPr>
            <a:endParaRPr lang="en-US" dirty="0" smtClean="0">
              <a:latin typeface="Times New Roman" pitchFamily="18" charset="0"/>
              <a:cs typeface="Times New Roman" pitchFamily="18" charset="0"/>
            </a:endParaRPr>
          </a:p>
          <a:p>
            <a:pPr marL="285750" indent="-285750" algn="just">
              <a:buFont typeface="Wingdings" pitchFamily="2" charset="2"/>
              <a:buChar char="§"/>
            </a:pPr>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Archaeological Museum displays remains  brought to light in the  excavation area and the </a:t>
            </a:r>
            <a:r>
              <a:rPr lang="en-US" dirty="0" err="1">
                <a:latin typeface="Times New Roman" pitchFamily="18" charset="0"/>
                <a:cs typeface="Times New Roman" pitchFamily="18" charset="0"/>
              </a:rPr>
              <a:t>Antiquarium</a:t>
            </a:r>
            <a:r>
              <a:rPr lang="en-US" dirty="0">
                <a:latin typeface="Times New Roman" pitchFamily="18" charset="0"/>
                <a:cs typeface="Times New Roman" pitchFamily="18" charset="0"/>
              </a:rPr>
              <a:t> exhibits finds dating back to the Iron Age and the Bronze Age, as well as pieces of underwater archaeology found in the stretch of </a:t>
            </a:r>
            <a:r>
              <a:rPr lang="en-US" dirty="0" smtClean="0">
                <a:latin typeface="Times New Roman" pitchFamily="18" charset="0"/>
                <a:cs typeface="Times New Roman" pitchFamily="18" charset="0"/>
              </a:rPr>
              <a:t>Crotone’s sea </a:t>
            </a:r>
            <a:r>
              <a:rPr lang="en-US" dirty="0">
                <a:latin typeface="Times New Roman" pitchFamily="18" charset="0"/>
                <a:cs typeface="Times New Roman" pitchFamily="18" charset="0"/>
              </a:rPr>
              <a:t>and the promontory of Capo Colonna.</a:t>
            </a:r>
            <a:endParaRPr lang="it-IT" dirty="0">
              <a:latin typeface="Times New Roman" pitchFamily="18" charset="0"/>
              <a:cs typeface="Times New Roman" pitchFamily="18" charset="0"/>
            </a:endParaRPr>
          </a:p>
          <a:p>
            <a:pPr marL="285750" indent="-285750" algn="just">
              <a:buFont typeface="Wingdings" pitchFamily="2" charset="2"/>
              <a:buChar char="§"/>
            </a:pPr>
            <a:endParaRPr lang="en-US" dirty="0" smtClean="0">
              <a:latin typeface="Times New Roman" pitchFamily="18" charset="0"/>
              <a:cs typeface="Times New Roman" pitchFamily="18" charset="0"/>
            </a:endParaRPr>
          </a:p>
          <a:p>
            <a:pPr marL="285750" indent="-285750" algn="just">
              <a:buFont typeface="Wingdings" pitchFamily="2" charset="2"/>
              <a:buChar char="§"/>
            </a:pPr>
            <a:r>
              <a:rPr lang="en-US" dirty="0" smtClean="0">
                <a:latin typeface="Times New Roman" pitchFamily="18" charset="0"/>
                <a:cs typeface="Times New Roman" pitchFamily="18" charset="0"/>
              </a:rPr>
              <a:t>The </a:t>
            </a:r>
            <a:r>
              <a:rPr lang="en-US" b="1" dirty="0">
                <a:latin typeface="Times New Roman" pitchFamily="18" charset="0"/>
                <a:cs typeface="Times New Roman" pitchFamily="18" charset="0"/>
              </a:rPr>
              <a:t>Temple of Hera </a:t>
            </a:r>
            <a:r>
              <a:rPr lang="en-US" b="1" dirty="0" err="1">
                <a:latin typeface="Times New Roman" pitchFamily="18" charset="0"/>
                <a:cs typeface="Times New Roman" pitchFamily="18" charset="0"/>
              </a:rPr>
              <a:t>Lacinia</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was built during the 6</a:t>
            </a:r>
            <a:r>
              <a:rPr lang="en-US" baseline="30000" dirty="0">
                <a:latin typeface="Times New Roman" pitchFamily="18" charset="0"/>
                <a:cs typeface="Times New Roman" pitchFamily="18" charset="0"/>
              </a:rPr>
              <a:t>th</a:t>
            </a:r>
            <a:r>
              <a:rPr lang="en-US" dirty="0">
                <a:latin typeface="Times New Roman" pitchFamily="18" charset="0"/>
                <a:cs typeface="Times New Roman" pitchFamily="18" charset="0"/>
              </a:rPr>
              <a:t>  century </a:t>
            </a:r>
            <a:r>
              <a:rPr lang="en-US" dirty="0" smtClean="0">
                <a:latin typeface="Times New Roman" pitchFamily="18" charset="0"/>
                <a:cs typeface="Times New Roman" pitchFamily="18" charset="0"/>
              </a:rPr>
              <a:t>B.C . </a:t>
            </a:r>
            <a:r>
              <a:rPr lang="en-US" dirty="0">
                <a:latin typeface="Times New Roman" pitchFamily="18" charset="0"/>
                <a:cs typeface="Times New Roman" pitchFamily="18" charset="0"/>
              </a:rPr>
              <a:t>and  was made with several buildings, each dedicated to different rites and </a:t>
            </a:r>
            <a:r>
              <a:rPr lang="en-US" dirty="0" err="1">
                <a:latin typeface="Times New Roman" pitchFamily="18" charset="0"/>
                <a:cs typeface="Times New Roman" pitchFamily="18" charset="0"/>
              </a:rPr>
              <a:t>cerimonies</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This </a:t>
            </a:r>
            <a:r>
              <a:rPr lang="en-US" dirty="0">
                <a:latin typeface="Times New Roman" pitchFamily="18" charset="0"/>
                <a:cs typeface="Times New Roman" pitchFamily="18" charset="0"/>
              </a:rPr>
              <a:t>sanctuary was dedicated to the goddess </a:t>
            </a:r>
            <a:r>
              <a:rPr lang="en-US" b="1" dirty="0">
                <a:latin typeface="Times New Roman" pitchFamily="18" charset="0"/>
                <a:cs typeface="Times New Roman" pitchFamily="18" charset="0"/>
              </a:rPr>
              <a:t>Hera </a:t>
            </a:r>
            <a:r>
              <a:rPr lang="en-US" b="1" dirty="0" err="1">
                <a:latin typeface="Times New Roman" pitchFamily="18" charset="0"/>
                <a:cs typeface="Times New Roman" pitchFamily="18" charset="0"/>
              </a:rPr>
              <a:t>Lacinia</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 wife and sister of Zeus, goddess of pasturelands, women, female fertility, family and marriage. The anterior face had 6 columns made in </a:t>
            </a:r>
            <a:r>
              <a:rPr lang="en-US" dirty="0" err="1">
                <a:latin typeface="Times New Roman" pitchFamily="18" charset="0"/>
                <a:cs typeface="Times New Roman" pitchFamily="18" charset="0"/>
              </a:rPr>
              <a:t>doric</a:t>
            </a:r>
            <a:r>
              <a:rPr lang="en-US" dirty="0">
                <a:latin typeface="Times New Roman" pitchFamily="18" charset="0"/>
                <a:cs typeface="Times New Roman" pitchFamily="18" charset="0"/>
              </a:rPr>
              <a:t> style (with an height of 8 meters) and, like the ancient Greek temples, was oriented to the sea. Of this temple a  single surviving column remains today. It is a Doric column with capital, about 27 ft. in height and it is the symbol of the area.</a:t>
            </a:r>
            <a:endParaRPr lang="it-IT" dirty="0">
              <a:latin typeface="Times New Roman" pitchFamily="18" charset="0"/>
              <a:cs typeface="Times New Roman" pitchFamily="18" charset="0"/>
            </a:endParaRPr>
          </a:p>
          <a:p>
            <a:r>
              <a:rPr lang="en-US" dirty="0"/>
              <a:t> </a:t>
            </a:r>
            <a:endParaRPr lang="it-IT" dirty="0"/>
          </a:p>
        </p:txBody>
      </p:sp>
      <p:sp>
        <p:nvSpPr>
          <p:cNvPr id="6" name="CasellaDiTesto 5"/>
          <p:cNvSpPr txBox="1"/>
          <p:nvPr/>
        </p:nvSpPr>
        <p:spPr>
          <a:xfrm>
            <a:off x="0" y="4"/>
            <a:ext cx="8640960" cy="615553"/>
          </a:xfrm>
          <a:prstGeom prst="rect">
            <a:avLst/>
          </a:prstGeom>
          <a:noFill/>
        </p:spPr>
        <p:txBody>
          <a:bodyPr wrap="square" rtlCol="0">
            <a:spAutoFit/>
          </a:bodyPr>
          <a:lstStyle/>
          <a:p>
            <a:r>
              <a:rPr lang="en-US" sz="3400" b="1" dirty="0">
                <a:solidFill>
                  <a:srgbClr val="FFFF00"/>
                </a:solidFill>
                <a:latin typeface="Times New Roman" pitchFamily="18" charset="0"/>
                <a:cs typeface="Times New Roman" pitchFamily="18" charset="0"/>
              </a:rPr>
              <a:t>The </a:t>
            </a:r>
            <a:r>
              <a:rPr lang="en-US" sz="3400" b="1" dirty="0" smtClean="0">
                <a:solidFill>
                  <a:srgbClr val="FFFF00"/>
                </a:solidFill>
                <a:latin typeface="Times New Roman" pitchFamily="18" charset="0"/>
                <a:cs typeface="Times New Roman" pitchFamily="18" charset="0"/>
              </a:rPr>
              <a:t>Archaeological </a:t>
            </a:r>
            <a:r>
              <a:rPr lang="en-US" sz="3400" b="1" dirty="0">
                <a:solidFill>
                  <a:srgbClr val="FFFF00"/>
                </a:solidFill>
                <a:latin typeface="Times New Roman" pitchFamily="18" charset="0"/>
                <a:cs typeface="Times New Roman" pitchFamily="18" charset="0"/>
              </a:rPr>
              <a:t>Park of Capo Colonna</a:t>
            </a:r>
            <a:r>
              <a:rPr lang="en-US" sz="3400" b="1" dirty="0">
                <a:solidFill>
                  <a:srgbClr val="FF0000"/>
                </a:solidFill>
                <a:latin typeface="Times New Roman" pitchFamily="18" charset="0"/>
                <a:cs typeface="Times New Roman" pitchFamily="18" charset="0"/>
              </a:rPr>
              <a:t> </a:t>
            </a:r>
            <a:endParaRPr lang="it-IT" sz="3400" b="1" dirty="0">
              <a:solidFill>
                <a:srgbClr val="FF0000"/>
              </a:solidFill>
            </a:endParaRPr>
          </a:p>
        </p:txBody>
      </p:sp>
    </p:spTree>
    <p:extLst>
      <p:ext uri="{BB962C8B-B14F-4D97-AF65-F5344CB8AC3E}">
        <p14:creationId xmlns:p14="http://schemas.microsoft.com/office/powerpoint/2010/main" xmlns="" val="4208750170"/>
      </p:ext>
    </p:extLst>
  </p:cSld>
  <p:clrMapOvr>
    <a:masterClrMapping/>
  </p:clrMapOvr>
  <p:transition>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208235" y="260648"/>
            <a:ext cx="3793232" cy="2088232"/>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208238" y="2492896"/>
            <a:ext cx="3823855" cy="2016224"/>
          </a:xfrm>
          <a:prstGeom prst="rect">
            <a:avLst/>
          </a:prstGeom>
        </p:spPr>
      </p:pic>
      <p:pic>
        <p:nvPicPr>
          <p:cNvPr id="4" name="Immagin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208238" y="4653136"/>
            <a:ext cx="3823855" cy="2088232"/>
          </a:xfrm>
          <a:prstGeom prst="rect">
            <a:avLst/>
          </a:prstGeom>
        </p:spPr>
      </p:pic>
      <p:sp>
        <p:nvSpPr>
          <p:cNvPr id="5" name="Rettangolo 4"/>
          <p:cNvSpPr/>
          <p:nvPr/>
        </p:nvSpPr>
        <p:spPr>
          <a:xfrm>
            <a:off x="285709" y="928672"/>
            <a:ext cx="7776864" cy="5103961"/>
          </a:xfrm>
          <a:prstGeom prst="rect">
            <a:avLst/>
          </a:prstGeom>
        </p:spPr>
        <p:txBody>
          <a:bodyPr wrap="square">
            <a:spAutoFit/>
          </a:bodyPr>
          <a:lstStyle/>
          <a:p>
            <a:pPr algn="just">
              <a:lnSpc>
                <a:spcPts val="1680"/>
              </a:lnSpc>
            </a:pPr>
            <a:r>
              <a:rPr lang="en-US" sz="1700" dirty="0">
                <a:latin typeface="Times New Roman" pitchFamily="18" charset="0"/>
                <a:cs typeface="Times New Roman" pitchFamily="18" charset="0"/>
              </a:rPr>
              <a:t>The Archaeological Park of </a:t>
            </a:r>
            <a:r>
              <a:rPr lang="en-US" sz="1700" dirty="0" err="1">
                <a:latin typeface="Times New Roman" pitchFamily="18" charset="0"/>
                <a:cs typeface="Times New Roman" pitchFamily="18" charset="0"/>
              </a:rPr>
              <a:t>Scolacium</a:t>
            </a:r>
            <a:r>
              <a:rPr lang="en-US" sz="1700" dirty="0">
                <a:latin typeface="Times New Roman" pitchFamily="18" charset="0"/>
                <a:cs typeface="Times New Roman" pitchFamily="18" charset="0"/>
              </a:rPr>
              <a:t> is located in </a:t>
            </a:r>
            <a:r>
              <a:rPr lang="en-US" sz="1700" dirty="0" err="1">
                <a:latin typeface="Times New Roman" pitchFamily="18" charset="0"/>
                <a:cs typeface="Times New Roman" pitchFamily="18" charset="0"/>
              </a:rPr>
              <a:t>Roccelletta</a:t>
            </a:r>
            <a:r>
              <a:rPr lang="en-US" sz="1700" dirty="0">
                <a:latin typeface="Times New Roman" pitchFamily="18" charset="0"/>
                <a:cs typeface="Times New Roman" pitchFamily="18" charset="0"/>
              </a:rPr>
              <a:t> di Borgia, a small town facing the Ionian Sea and in a vast land cultivated with olive trees. According to different versions about its foundation,  </a:t>
            </a:r>
            <a:r>
              <a:rPr lang="en-US" sz="1700" dirty="0" err="1">
                <a:latin typeface="Times New Roman" pitchFamily="18" charset="0"/>
                <a:cs typeface="Times New Roman" pitchFamily="18" charset="0"/>
              </a:rPr>
              <a:t>Scolacium</a:t>
            </a:r>
            <a:r>
              <a:rPr lang="en-US" sz="1700" dirty="0">
                <a:latin typeface="Times New Roman" pitchFamily="18" charset="0"/>
                <a:cs typeface="Times New Roman" pitchFamily="18" charset="0"/>
              </a:rPr>
              <a:t> could have been founded or by an </a:t>
            </a:r>
            <a:r>
              <a:rPr lang="en-US" sz="1700" dirty="0" smtClean="0">
                <a:latin typeface="Times New Roman" pitchFamily="18" charset="0"/>
                <a:cs typeface="Times New Roman" pitchFamily="18" charset="0"/>
              </a:rPr>
              <a:t>Athenian colony or </a:t>
            </a:r>
            <a:r>
              <a:rPr lang="en-US" sz="1700" dirty="0">
                <a:latin typeface="Times New Roman" pitchFamily="18" charset="0"/>
                <a:cs typeface="Times New Roman" pitchFamily="18" charset="0"/>
              </a:rPr>
              <a:t>by </a:t>
            </a:r>
            <a:r>
              <a:rPr lang="en-US" sz="1700" dirty="0" smtClean="0">
                <a:latin typeface="Times New Roman" pitchFamily="18" charset="0"/>
                <a:cs typeface="Times New Roman" pitchFamily="18" charset="0"/>
              </a:rPr>
              <a:t>Ulysses.</a:t>
            </a:r>
            <a:r>
              <a:rPr lang="en-US" sz="1700" baseline="30000" dirty="0" smtClean="0">
                <a:latin typeface="Times New Roman" pitchFamily="18" charset="0"/>
                <a:cs typeface="Times New Roman" pitchFamily="18" charset="0"/>
              </a:rPr>
              <a:t> </a:t>
            </a:r>
          </a:p>
          <a:p>
            <a:pPr algn="just">
              <a:lnSpc>
                <a:spcPts val="1680"/>
              </a:lnSpc>
            </a:pPr>
            <a:endParaRPr lang="en-US" sz="1700" dirty="0" smtClean="0">
              <a:latin typeface="Times New Roman" pitchFamily="18" charset="0"/>
              <a:cs typeface="Times New Roman" pitchFamily="18" charset="0"/>
            </a:endParaRPr>
          </a:p>
          <a:p>
            <a:pPr algn="just">
              <a:lnSpc>
                <a:spcPts val="1680"/>
              </a:lnSpc>
            </a:pPr>
            <a:r>
              <a:rPr lang="en-US" sz="1700" dirty="0" smtClean="0">
                <a:latin typeface="Times New Roman" pitchFamily="18" charset="0"/>
                <a:cs typeface="Times New Roman" pitchFamily="18" charset="0"/>
              </a:rPr>
              <a:t>It </a:t>
            </a:r>
            <a:r>
              <a:rPr lang="en-US" sz="1700" dirty="0">
                <a:latin typeface="Times New Roman" pitchFamily="18" charset="0"/>
                <a:cs typeface="Times New Roman" pitchFamily="18" charset="0"/>
              </a:rPr>
              <a:t>includes: </a:t>
            </a:r>
            <a:endParaRPr lang="it-IT" sz="1700" dirty="0">
              <a:latin typeface="Times New Roman" pitchFamily="18" charset="0"/>
              <a:cs typeface="Times New Roman" pitchFamily="18" charset="0"/>
            </a:endParaRPr>
          </a:p>
          <a:p>
            <a:pPr marL="285750" lvl="0" indent="-285750" algn="just">
              <a:lnSpc>
                <a:spcPts val="1680"/>
              </a:lnSpc>
              <a:buFont typeface="Wingdings" pitchFamily="2" charset="2"/>
              <a:buChar char="§"/>
            </a:pPr>
            <a:r>
              <a:rPr lang="en-US" sz="1700" dirty="0">
                <a:latin typeface="Times New Roman" pitchFamily="18" charset="0"/>
                <a:cs typeface="Times New Roman" pitchFamily="18" charset="0"/>
              </a:rPr>
              <a:t>the remains of a Norman Basilica dedicated to St. Mary of the </a:t>
            </a:r>
            <a:r>
              <a:rPr lang="en-US" sz="1700" dirty="0" err="1">
                <a:latin typeface="Times New Roman" pitchFamily="18" charset="0"/>
                <a:cs typeface="Times New Roman" pitchFamily="18" charset="0"/>
              </a:rPr>
              <a:t>Roccella</a:t>
            </a:r>
            <a:r>
              <a:rPr lang="en-US" sz="1700" dirty="0">
                <a:latin typeface="Times New Roman" pitchFamily="18" charset="0"/>
                <a:cs typeface="Times New Roman" pitchFamily="18" charset="0"/>
              </a:rPr>
              <a:t> built by the Normans between the end of the 11</a:t>
            </a:r>
            <a:r>
              <a:rPr lang="en-US" sz="1700" baseline="30000" dirty="0">
                <a:latin typeface="Times New Roman" pitchFamily="18" charset="0"/>
                <a:cs typeface="Times New Roman" pitchFamily="18" charset="0"/>
              </a:rPr>
              <a:t>th</a:t>
            </a:r>
            <a:r>
              <a:rPr lang="en-US" sz="1700" dirty="0">
                <a:latin typeface="Times New Roman" pitchFamily="18" charset="0"/>
                <a:cs typeface="Times New Roman" pitchFamily="18" charset="0"/>
              </a:rPr>
              <a:t>  and the first half of the 12</a:t>
            </a:r>
            <a:r>
              <a:rPr lang="en-US" sz="1700" baseline="30000" dirty="0">
                <a:latin typeface="Times New Roman" pitchFamily="18" charset="0"/>
                <a:cs typeface="Times New Roman" pitchFamily="18" charset="0"/>
              </a:rPr>
              <a:t>th</a:t>
            </a:r>
            <a:r>
              <a:rPr lang="en-US" sz="1700" dirty="0">
                <a:latin typeface="Times New Roman" pitchFamily="18" charset="0"/>
                <a:cs typeface="Times New Roman" pitchFamily="18" charset="0"/>
              </a:rPr>
              <a:t>  century. The church is in Western Romanesque style, but still retains strong Arab and Byzantine </a:t>
            </a:r>
            <a:r>
              <a:rPr lang="en-US" sz="1700" dirty="0" smtClean="0">
                <a:latin typeface="Times New Roman" pitchFamily="18" charset="0"/>
                <a:cs typeface="Times New Roman" pitchFamily="18" charset="0"/>
              </a:rPr>
              <a:t>influences;</a:t>
            </a:r>
          </a:p>
          <a:p>
            <a:pPr marL="285750" lvl="0" indent="-285750" algn="just">
              <a:lnSpc>
                <a:spcPts val="1680"/>
              </a:lnSpc>
              <a:buFont typeface="Wingdings" pitchFamily="2" charset="2"/>
              <a:buChar char="§"/>
            </a:pPr>
            <a:r>
              <a:rPr lang="en-US" sz="1700" dirty="0" smtClean="0">
                <a:latin typeface="Times New Roman" pitchFamily="18" charset="0"/>
                <a:cs typeface="Times New Roman" pitchFamily="18" charset="0"/>
              </a:rPr>
              <a:t>the </a:t>
            </a:r>
            <a:r>
              <a:rPr lang="en-US" sz="1700" dirty="0">
                <a:latin typeface="Times New Roman" pitchFamily="18" charset="0"/>
                <a:cs typeface="Times New Roman" pitchFamily="18" charset="0"/>
              </a:rPr>
              <a:t>remains of the ancient Roman colony of </a:t>
            </a:r>
            <a:r>
              <a:rPr lang="en-US" sz="1700" i="1" dirty="0">
                <a:latin typeface="Times New Roman" pitchFamily="18" charset="0"/>
                <a:cs typeface="Times New Roman" pitchFamily="18" charset="0"/>
              </a:rPr>
              <a:t>Minerva </a:t>
            </a:r>
            <a:r>
              <a:rPr lang="en-US" sz="1700" i="1" dirty="0" err="1">
                <a:latin typeface="Times New Roman" pitchFamily="18" charset="0"/>
                <a:cs typeface="Times New Roman" pitchFamily="18" charset="0"/>
              </a:rPr>
              <a:t>Scolacium</a:t>
            </a:r>
            <a:r>
              <a:rPr lang="en-US" sz="1700" dirty="0">
                <a:latin typeface="Times New Roman" pitchFamily="18" charset="0"/>
                <a:cs typeface="Times New Roman" pitchFamily="18" charset="0"/>
              </a:rPr>
              <a:t>, built in 120 BC over the ruins of the Greek colony of </a:t>
            </a:r>
            <a:r>
              <a:rPr lang="en-US" sz="1700" i="1" dirty="0" err="1">
                <a:latin typeface="Times New Roman" pitchFamily="18" charset="0"/>
                <a:cs typeface="Times New Roman" pitchFamily="18" charset="0"/>
              </a:rPr>
              <a:t>Skylletion</a:t>
            </a:r>
            <a:r>
              <a:rPr lang="en-US" sz="1700" dirty="0">
                <a:latin typeface="Times New Roman" pitchFamily="18" charset="0"/>
                <a:cs typeface="Times New Roman" pitchFamily="18" charset="0"/>
              </a:rPr>
              <a:t>.  In this area there is the Roman forum</a:t>
            </a:r>
            <a:r>
              <a:rPr lang="en-US" sz="1700" dirty="0" smtClean="0">
                <a:latin typeface="Times New Roman" pitchFamily="18" charset="0"/>
                <a:cs typeface="Times New Roman" pitchFamily="18" charset="0"/>
              </a:rPr>
              <a:t>, </a:t>
            </a:r>
            <a:r>
              <a:rPr lang="en-US" sz="1700" dirty="0">
                <a:latin typeface="Times New Roman" pitchFamily="18" charset="0"/>
                <a:cs typeface="Times New Roman" pitchFamily="18" charset="0"/>
              </a:rPr>
              <a:t>paved area with square bricks and surrounded by arcades,  the remains of a small temple, a monumental fountain, a court and a large number of statues and portraits. On the </a:t>
            </a:r>
            <a:r>
              <a:rPr lang="en-US" sz="1700" dirty="0" smtClean="0">
                <a:latin typeface="Times New Roman" pitchFamily="18" charset="0"/>
                <a:cs typeface="Times New Roman" pitchFamily="18" charset="0"/>
              </a:rPr>
              <a:t>hill there </a:t>
            </a:r>
            <a:r>
              <a:rPr lang="en-US" sz="1700" dirty="0">
                <a:latin typeface="Times New Roman" pitchFamily="18" charset="0"/>
                <a:cs typeface="Times New Roman" pitchFamily="18" charset="0"/>
              </a:rPr>
              <a:t>is the theater (built between the 1</a:t>
            </a:r>
            <a:r>
              <a:rPr lang="en-US" sz="1700" baseline="30000" dirty="0">
                <a:latin typeface="Times New Roman" pitchFamily="18" charset="0"/>
                <a:cs typeface="Times New Roman" pitchFamily="18" charset="0"/>
              </a:rPr>
              <a:t>st</a:t>
            </a:r>
            <a:r>
              <a:rPr lang="en-US" sz="1700" dirty="0">
                <a:latin typeface="Times New Roman" pitchFamily="18" charset="0"/>
                <a:cs typeface="Times New Roman" pitchFamily="18" charset="0"/>
              </a:rPr>
              <a:t>  and the 2</a:t>
            </a:r>
            <a:r>
              <a:rPr lang="en-US" sz="1700" baseline="30000" dirty="0">
                <a:latin typeface="Times New Roman" pitchFamily="18" charset="0"/>
                <a:cs typeface="Times New Roman" pitchFamily="18" charset="0"/>
              </a:rPr>
              <a:t>nd</a:t>
            </a:r>
            <a:r>
              <a:rPr lang="en-US" sz="1700" dirty="0">
                <a:latin typeface="Times New Roman" pitchFamily="18" charset="0"/>
                <a:cs typeface="Times New Roman" pitchFamily="18" charset="0"/>
              </a:rPr>
              <a:t> century AD) some heads portrait of Julio-</a:t>
            </a:r>
            <a:r>
              <a:rPr lang="en-US" sz="1700" dirty="0" err="1">
                <a:latin typeface="Times New Roman" pitchFamily="18" charset="0"/>
                <a:cs typeface="Times New Roman" pitchFamily="18" charset="0"/>
              </a:rPr>
              <a:t>Claudian</a:t>
            </a:r>
            <a:r>
              <a:rPr lang="en-US" sz="1700" dirty="0">
                <a:latin typeface="Times New Roman" pitchFamily="18" charset="0"/>
                <a:cs typeface="Times New Roman" pitchFamily="18" charset="0"/>
              </a:rPr>
              <a:t> and </a:t>
            </a:r>
            <a:r>
              <a:rPr lang="en-US" sz="1700" dirty="0" err="1">
                <a:latin typeface="Times New Roman" pitchFamily="18" charset="0"/>
                <a:cs typeface="Times New Roman" pitchFamily="18" charset="0"/>
              </a:rPr>
              <a:t>Flavian</a:t>
            </a:r>
            <a:r>
              <a:rPr lang="en-US" sz="1700" dirty="0">
                <a:latin typeface="Times New Roman" pitchFamily="18" charset="0"/>
                <a:cs typeface="Times New Roman" pitchFamily="18" charset="0"/>
              </a:rPr>
              <a:t> era and </a:t>
            </a:r>
            <a:r>
              <a:rPr lang="en-US" sz="1700" dirty="0" smtClean="0">
                <a:latin typeface="Times New Roman" pitchFamily="18" charset="0"/>
                <a:cs typeface="Times New Roman" pitchFamily="18" charset="0"/>
              </a:rPr>
              <a:t>two </a:t>
            </a:r>
            <a:r>
              <a:rPr lang="en-US" sz="1700" dirty="0">
                <a:latin typeface="Times New Roman" pitchFamily="18" charset="0"/>
                <a:cs typeface="Times New Roman" pitchFamily="18" charset="0"/>
              </a:rPr>
              <a:t>large white marble statues of stipendiary. Over the hill, an amphitheater (2</a:t>
            </a:r>
            <a:r>
              <a:rPr lang="en-US" sz="1700" baseline="30000" dirty="0">
                <a:latin typeface="Times New Roman" pitchFamily="18" charset="0"/>
                <a:cs typeface="Times New Roman" pitchFamily="18" charset="0"/>
              </a:rPr>
              <a:t>nd </a:t>
            </a:r>
            <a:r>
              <a:rPr lang="en-US" sz="1700" dirty="0">
                <a:latin typeface="Times New Roman" pitchFamily="18" charset="0"/>
                <a:cs typeface="Times New Roman" pitchFamily="18" charset="0"/>
              </a:rPr>
              <a:t>century AD), three baths, a necropolis and the aqueduct</a:t>
            </a:r>
            <a:r>
              <a:rPr lang="en-US" sz="1700" dirty="0" smtClean="0">
                <a:latin typeface="Times New Roman" pitchFamily="18" charset="0"/>
                <a:cs typeface="Times New Roman" pitchFamily="18" charset="0"/>
              </a:rPr>
              <a:t>.</a:t>
            </a:r>
          </a:p>
          <a:p>
            <a:pPr marL="285750" lvl="0" indent="-285750" algn="just">
              <a:lnSpc>
                <a:spcPts val="1680"/>
              </a:lnSpc>
              <a:buFont typeface="Wingdings" pitchFamily="2" charset="2"/>
              <a:buChar char="§"/>
            </a:pPr>
            <a:endParaRPr lang="it-IT" sz="1700" dirty="0">
              <a:latin typeface="Times New Roman" pitchFamily="18" charset="0"/>
              <a:cs typeface="Times New Roman" pitchFamily="18" charset="0"/>
            </a:endParaRPr>
          </a:p>
          <a:p>
            <a:pPr algn="just">
              <a:lnSpc>
                <a:spcPts val="1680"/>
              </a:lnSpc>
            </a:pPr>
            <a:r>
              <a:rPr lang="en-US" sz="1700" dirty="0">
                <a:latin typeface="Times New Roman" pitchFamily="18" charset="0"/>
                <a:cs typeface="Times New Roman" pitchFamily="18" charset="0"/>
              </a:rPr>
              <a:t>Near the Archaeological Park there is the Aquarium which host materials recovered during the archaeological excavations and ranging from prehistory, Greek, Roman, up to the Middle Ages.</a:t>
            </a:r>
            <a:endParaRPr lang="it-IT" sz="1700" dirty="0">
              <a:latin typeface="Times New Roman" pitchFamily="18" charset="0"/>
              <a:cs typeface="Times New Roman" pitchFamily="18" charset="0"/>
            </a:endParaRPr>
          </a:p>
          <a:p>
            <a:pPr algn="just"/>
            <a:r>
              <a:rPr lang="en-US" sz="1400" baseline="30000" dirty="0">
                <a:latin typeface="Times New Roman" pitchFamily="18" charset="0"/>
                <a:cs typeface="Times New Roman" pitchFamily="18" charset="0"/>
              </a:rPr>
              <a:t> </a:t>
            </a:r>
            <a:endParaRPr lang="it-IT" sz="1400" dirty="0">
              <a:latin typeface="Times New Roman" pitchFamily="18" charset="0"/>
              <a:cs typeface="Times New Roman" pitchFamily="18" charset="0"/>
            </a:endParaRPr>
          </a:p>
        </p:txBody>
      </p:sp>
      <p:sp>
        <p:nvSpPr>
          <p:cNvPr id="7" name="CasellaDiTesto 6"/>
          <p:cNvSpPr txBox="1"/>
          <p:nvPr/>
        </p:nvSpPr>
        <p:spPr>
          <a:xfrm>
            <a:off x="191344" y="188643"/>
            <a:ext cx="7776864" cy="646331"/>
          </a:xfrm>
          <a:prstGeom prst="rect">
            <a:avLst/>
          </a:prstGeom>
          <a:noFill/>
        </p:spPr>
        <p:txBody>
          <a:bodyPr wrap="square" rtlCol="0">
            <a:spAutoFit/>
          </a:bodyPr>
          <a:lstStyle/>
          <a:p>
            <a:pPr algn="ctr"/>
            <a:r>
              <a:rPr lang="en-US" sz="3600" b="1" dirty="0" smtClean="0">
                <a:solidFill>
                  <a:srgbClr val="FFFF00"/>
                </a:solidFill>
                <a:latin typeface="Times New Roman" pitchFamily="18" charset="0"/>
                <a:cs typeface="Times New Roman" pitchFamily="18" charset="0"/>
              </a:rPr>
              <a:t>The Archaeological Park of </a:t>
            </a:r>
            <a:r>
              <a:rPr lang="en-US" sz="3600" b="1" dirty="0" err="1" smtClean="0">
                <a:solidFill>
                  <a:srgbClr val="FFFF00"/>
                </a:solidFill>
                <a:latin typeface="Times New Roman" pitchFamily="18" charset="0"/>
                <a:cs typeface="Times New Roman" pitchFamily="18" charset="0"/>
              </a:rPr>
              <a:t>Scolacium</a:t>
            </a:r>
            <a:r>
              <a:rPr lang="en-US" sz="3600" b="1" dirty="0" smtClean="0">
                <a:solidFill>
                  <a:srgbClr val="FFFF00"/>
                </a:solidFill>
                <a:latin typeface="Times New Roman" pitchFamily="18" charset="0"/>
                <a:cs typeface="Times New Roman" pitchFamily="18" charset="0"/>
              </a:rPr>
              <a:t> </a:t>
            </a:r>
            <a:endParaRPr lang="it-IT" sz="3600" b="1" dirty="0">
              <a:solidFill>
                <a:srgbClr val="FFFF00"/>
              </a:solidFill>
            </a:endParaRPr>
          </a:p>
        </p:txBody>
      </p:sp>
    </p:spTree>
    <p:extLst>
      <p:ext uri="{BB962C8B-B14F-4D97-AF65-F5344CB8AC3E}">
        <p14:creationId xmlns:p14="http://schemas.microsoft.com/office/powerpoint/2010/main" xmlns="" val="3147673598"/>
      </p:ext>
    </p:extLst>
  </p:cSld>
  <p:clrMapOvr>
    <a:masterClrMapping/>
  </p:clrMapOvr>
  <p:transition>
    <p:blinds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496267" y="116632"/>
            <a:ext cx="3492500" cy="2304256"/>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96270" y="2492896"/>
            <a:ext cx="3463367" cy="1944216"/>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496270" y="4509120"/>
            <a:ext cx="3479423" cy="2232248"/>
          </a:xfrm>
          <a:prstGeom prst="rect">
            <a:avLst/>
          </a:prstGeom>
        </p:spPr>
      </p:pic>
      <p:sp>
        <p:nvSpPr>
          <p:cNvPr id="8" name="Rettangolo 7"/>
          <p:cNvSpPr/>
          <p:nvPr/>
        </p:nvSpPr>
        <p:spPr>
          <a:xfrm>
            <a:off x="285712" y="1000108"/>
            <a:ext cx="7968885" cy="4955203"/>
          </a:xfrm>
          <a:prstGeom prst="rect">
            <a:avLst/>
          </a:prstGeom>
        </p:spPr>
        <p:txBody>
          <a:bodyPr wrap="square">
            <a:spAutoFit/>
          </a:bodyPr>
          <a:lstStyle/>
          <a:p>
            <a:pPr algn="just"/>
            <a:r>
              <a:rPr lang="en-US" dirty="0">
                <a:latin typeface="Times New Roman" pitchFamily="18" charset="0"/>
                <a:cs typeface="Times New Roman" pitchFamily="18" charset="0"/>
              </a:rPr>
              <a:t>The </a:t>
            </a:r>
            <a:r>
              <a:rPr lang="en-US" b="1" dirty="0" err="1">
                <a:latin typeface="Times New Roman" pitchFamily="18" charset="0"/>
                <a:cs typeface="Times New Roman" pitchFamily="18" charset="0"/>
              </a:rPr>
              <a:t>Cattolica</a:t>
            </a:r>
            <a:r>
              <a:rPr lang="en-US" b="1" dirty="0">
                <a:latin typeface="Times New Roman" pitchFamily="18" charset="0"/>
                <a:cs typeface="Times New Roman" pitchFamily="18" charset="0"/>
              </a:rPr>
              <a:t> di </a:t>
            </a:r>
            <a:r>
              <a:rPr lang="en-US" b="1" dirty="0" err="1">
                <a:latin typeface="Times New Roman" pitchFamily="18" charset="0"/>
                <a:cs typeface="Times New Roman" pitchFamily="18" charset="0"/>
              </a:rPr>
              <a:t>Stilo</a:t>
            </a:r>
            <a:r>
              <a:rPr lang="en-US" dirty="0">
                <a:latin typeface="Times New Roman" pitchFamily="18" charset="0"/>
                <a:cs typeface="Times New Roman" pitchFamily="18" charset="0"/>
              </a:rPr>
              <a:t> is a </a:t>
            </a:r>
            <a:r>
              <a:rPr lang="en-US" dirty="0" smtClean="0">
                <a:latin typeface="Times New Roman" pitchFamily="18" charset="0"/>
                <a:cs typeface="Times New Roman" pitchFamily="18" charset="0"/>
              </a:rPr>
              <a:t>Byzantine </a:t>
            </a:r>
            <a:r>
              <a:rPr lang="en-US" dirty="0">
                <a:latin typeface="Times New Roman" pitchFamily="18" charset="0"/>
                <a:cs typeface="Times New Roman" pitchFamily="18" charset="0"/>
              </a:rPr>
              <a:t>church in </a:t>
            </a:r>
            <a:r>
              <a:rPr lang="en-US" dirty="0" err="1" smtClean="0">
                <a:latin typeface="Times New Roman" pitchFamily="18" charset="0"/>
                <a:cs typeface="Times New Roman" pitchFamily="18" charset="0"/>
              </a:rPr>
              <a:t>Stilo</a:t>
            </a:r>
            <a:r>
              <a:rPr lang="en-US" dirty="0" smtClean="0">
                <a:latin typeface="Times New Roman" pitchFamily="18" charset="0"/>
                <a:cs typeface="Times New Roman" pitchFamily="18" charset="0"/>
              </a:rPr>
              <a:t>, a </a:t>
            </a:r>
            <a:r>
              <a:rPr lang="en-US" dirty="0">
                <a:latin typeface="Times New Roman" pitchFamily="18" charset="0"/>
                <a:cs typeface="Times New Roman" pitchFamily="18" charset="0"/>
              </a:rPr>
              <a:t>small village in  </a:t>
            </a:r>
            <a:r>
              <a:rPr lang="en-US" dirty="0" smtClean="0">
                <a:latin typeface="Times New Roman" pitchFamily="18" charset="0"/>
                <a:cs typeface="Times New Roman" pitchFamily="18" charset="0"/>
              </a:rPr>
              <a:t>Calabria.</a:t>
            </a:r>
            <a:endParaRPr lang="it-IT"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The </a:t>
            </a:r>
            <a:r>
              <a:rPr lang="en-US" dirty="0" err="1">
                <a:latin typeface="Times New Roman" pitchFamily="18" charset="0"/>
                <a:cs typeface="Times New Roman" pitchFamily="18" charset="0"/>
              </a:rPr>
              <a:t>Cattolica</a:t>
            </a:r>
            <a:r>
              <a:rPr lang="en-US" dirty="0">
                <a:latin typeface="Times New Roman" pitchFamily="18" charset="0"/>
                <a:cs typeface="Times New Roman" pitchFamily="18" charset="0"/>
              </a:rPr>
              <a:t> was built in the 9th century, when Calabria was part of the Byzantine Empire. The name derives from the Greek word </a:t>
            </a:r>
            <a:r>
              <a:rPr lang="en-US" dirty="0" err="1">
                <a:latin typeface="Times New Roman" pitchFamily="18" charset="0"/>
                <a:cs typeface="Times New Roman" pitchFamily="18" charset="0"/>
              </a:rPr>
              <a:t>katholiki</a:t>
            </a:r>
            <a:r>
              <a:rPr lang="en-US" dirty="0">
                <a:latin typeface="Times New Roman" pitchFamily="18" charset="0"/>
                <a:cs typeface="Times New Roman" pitchFamily="18" charset="0"/>
              </a:rPr>
              <a:t>, which referred to the churches provided with a baptistery</a:t>
            </a:r>
            <a:r>
              <a:rPr lang="en-US" dirty="0" smtClean="0">
                <a:latin typeface="Times New Roman" pitchFamily="18" charset="0"/>
                <a:cs typeface="Times New Roman" pitchFamily="18" charset="0"/>
              </a:rPr>
              <a:t>. </a:t>
            </a:r>
            <a:endParaRPr lang="it-IT"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The church is formed by a cube, surmounted by four small domes, placed at the corners of the facades, and a central one in a higher position.</a:t>
            </a:r>
            <a:endParaRPr lang="it-IT"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The facades of the church are covered with red clay bricks while the roof and the domes are with reddish-yellow </a:t>
            </a:r>
            <a:r>
              <a:rPr lang="en-US" dirty="0" smtClean="0">
                <a:latin typeface="Times New Roman" pitchFamily="18" charset="0"/>
                <a:cs typeface="Times New Roman" pitchFamily="18" charset="0"/>
              </a:rPr>
              <a:t>tiles.</a:t>
            </a:r>
            <a:endParaRPr lang="it-IT"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The interior of the church consists of a square space, divided into nine equal parts by the presence of four </a:t>
            </a:r>
            <a:r>
              <a:rPr lang="en-US" dirty="0" smtClean="0">
                <a:latin typeface="Times New Roman" pitchFamily="18" charset="0"/>
                <a:cs typeface="Times New Roman" pitchFamily="18" charset="0"/>
              </a:rPr>
              <a:t>columns. </a:t>
            </a:r>
            <a:endParaRPr lang="it-IT"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The </a:t>
            </a:r>
            <a:r>
              <a:rPr lang="en-US" dirty="0" smtClean="0">
                <a:latin typeface="Times New Roman" pitchFamily="18" charset="0"/>
                <a:cs typeface="Times New Roman" pitchFamily="18" charset="0"/>
              </a:rPr>
              <a:t>interior  walls are </a:t>
            </a:r>
            <a:r>
              <a:rPr lang="en-US" dirty="0" err="1" smtClean="0">
                <a:latin typeface="Times New Roman" pitchFamily="18" charset="0"/>
                <a:cs typeface="Times New Roman" pitchFamily="18" charset="0"/>
              </a:rPr>
              <a:t>covere</a:t>
            </a:r>
            <a:r>
              <a:rPr lang="en-US" dirty="0" smtClean="0">
                <a:latin typeface="Times New Roman" pitchFamily="18" charset="0"/>
                <a:cs typeface="Times New Roman" pitchFamily="18" charset="0"/>
              </a:rPr>
              <a:t> with  </a:t>
            </a:r>
            <a:r>
              <a:rPr lang="en-US" dirty="0">
                <a:latin typeface="Times New Roman" pitchFamily="18" charset="0"/>
                <a:cs typeface="Times New Roman" pitchFamily="18" charset="0"/>
              </a:rPr>
              <a:t>frescoes </a:t>
            </a:r>
            <a:r>
              <a:rPr lang="en-US" dirty="0" smtClean="0">
                <a:latin typeface="Times New Roman" pitchFamily="18" charset="0"/>
                <a:cs typeface="Times New Roman" pitchFamily="18" charset="0"/>
              </a:rPr>
              <a:t>depicting  Byzantine saint  warriors, St. John Chrysostom, Annunciation, St. John the Baptist and others.</a:t>
            </a:r>
          </a:p>
          <a:p>
            <a:pPr algn="just"/>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three apses of the eastern wall housed the ritual </a:t>
            </a:r>
            <a:r>
              <a:rPr lang="en-US" dirty="0" smtClean="0">
                <a:latin typeface="Times New Roman" pitchFamily="18" charset="0"/>
                <a:cs typeface="Times New Roman" pitchFamily="18" charset="0"/>
              </a:rPr>
              <a:t>functions: </a:t>
            </a:r>
            <a:r>
              <a:rPr lang="en-US" dirty="0">
                <a:latin typeface="Times New Roman" pitchFamily="18" charset="0"/>
                <a:cs typeface="Times New Roman" pitchFamily="18" charset="0"/>
              </a:rPr>
              <a:t>the central one, </a:t>
            </a:r>
            <a:r>
              <a:rPr lang="en-US" b="1" i="1" dirty="0" err="1">
                <a:latin typeface="Times New Roman" pitchFamily="18" charset="0"/>
                <a:cs typeface="Times New Roman" pitchFamily="18" charset="0"/>
              </a:rPr>
              <a:t>bhema</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contained </a:t>
            </a:r>
            <a:r>
              <a:rPr lang="en-US" dirty="0">
                <a:latin typeface="Times New Roman" pitchFamily="18" charset="0"/>
                <a:cs typeface="Times New Roman" pitchFamily="18" charset="0"/>
              </a:rPr>
              <a:t>the altar itself; on the left, the </a:t>
            </a:r>
            <a:r>
              <a:rPr lang="en-US" b="1" i="1" dirty="0" err="1">
                <a:latin typeface="Times New Roman" pitchFamily="18" charset="0"/>
                <a:cs typeface="Times New Roman" pitchFamily="18" charset="0"/>
              </a:rPr>
              <a:t>prothesis</a:t>
            </a:r>
            <a:r>
              <a:rPr lang="en-US" dirty="0">
                <a:latin typeface="Times New Roman" pitchFamily="18" charset="0"/>
                <a:cs typeface="Times New Roman" pitchFamily="18" charset="0"/>
              </a:rPr>
              <a:t>, welcomed the preparatory ritual of bread and wine; the one on the right, the </a:t>
            </a:r>
            <a:r>
              <a:rPr lang="en-US" b="1" i="1" dirty="0" err="1">
                <a:latin typeface="Times New Roman" pitchFamily="18" charset="0"/>
                <a:cs typeface="Times New Roman" pitchFamily="18" charset="0"/>
              </a:rPr>
              <a:t>diakonikon</a:t>
            </a:r>
            <a:r>
              <a:rPr lang="en-US" b="1" i="1" dirty="0">
                <a:latin typeface="Times New Roman" pitchFamily="18" charset="0"/>
                <a:cs typeface="Times New Roman" pitchFamily="18" charset="0"/>
              </a:rPr>
              <a:t>,</a:t>
            </a:r>
            <a:r>
              <a:rPr lang="en-US" dirty="0">
                <a:latin typeface="Times New Roman" pitchFamily="18" charset="0"/>
                <a:cs typeface="Times New Roman" pitchFamily="18" charset="0"/>
              </a:rPr>
              <a:t> the dressing of the priests.</a:t>
            </a:r>
            <a:endParaRPr lang="it-IT" dirty="0">
              <a:latin typeface="Times New Roman" pitchFamily="18" charset="0"/>
              <a:cs typeface="Times New Roman" pitchFamily="18" charset="0"/>
            </a:endParaRPr>
          </a:p>
          <a:p>
            <a:pPr algn="just"/>
            <a:endParaRPr lang="it-IT" sz="1400" dirty="0">
              <a:latin typeface="Times New Roman" pitchFamily="18" charset="0"/>
              <a:cs typeface="Times New Roman" pitchFamily="18" charset="0"/>
            </a:endParaRPr>
          </a:p>
          <a:p>
            <a:pPr algn="just"/>
            <a:r>
              <a:rPr lang="en-US" sz="1400" dirty="0">
                <a:latin typeface="Times New Roman" pitchFamily="18" charset="0"/>
                <a:cs typeface="Times New Roman" pitchFamily="18" charset="0"/>
              </a:rPr>
              <a:t> </a:t>
            </a:r>
            <a:endParaRPr lang="it-IT" sz="1400" dirty="0">
              <a:latin typeface="Times New Roman" pitchFamily="18" charset="0"/>
              <a:cs typeface="Times New Roman" pitchFamily="18" charset="0"/>
            </a:endParaRPr>
          </a:p>
        </p:txBody>
      </p:sp>
      <p:sp>
        <p:nvSpPr>
          <p:cNvPr id="9" name="CasellaDiTesto 8"/>
          <p:cNvSpPr txBox="1"/>
          <p:nvPr/>
        </p:nvSpPr>
        <p:spPr>
          <a:xfrm>
            <a:off x="190461" y="142853"/>
            <a:ext cx="7872875"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The </a:t>
            </a:r>
            <a:r>
              <a:rPr lang="en-US" sz="36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Cattolica</a:t>
            </a:r>
            <a:r>
              <a:rPr lang="en-US" sz="3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di </a:t>
            </a:r>
            <a:r>
              <a:rPr lang="en-US" sz="36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Stilo</a:t>
            </a:r>
            <a:r>
              <a:rPr lang="en-US" sz="3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endParaRPr lang="it-IT"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194322028"/>
      </p:ext>
    </p:extLst>
  </p:cSld>
  <p:clrMapOvr>
    <a:masterClrMapping/>
  </p:clrMapOvr>
  <p:transition>
    <p:zoom dir="in"/>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920205" y="341046"/>
            <a:ext cx="3840427" cy="2007839"/>
          </a:xfrm>
          <a:prstGeom prst="rect">
            <a:avLst/>
          </a:prstGeom>
        </p:spPr>
      </p:pic>
      <p:sp>
        <p:nvSpPr>
          <p:cNvPr id="5" name="Rectangle 1"/>
          <p:cNvSpPr>
            <a:spLocks noChangeArrowheads="1"/>
          </p:cNvSpPr>
          <p:nvPr/>
        </p:nvSpPr>
        <p:spPr bwMode="auto">
          <a:xfrm>
            <a:off x="191344" y="980728"/>
            <a:ext cx="6816757" cy="57554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MuSaBa</a:t>
            </a:r>
            <a:r>
              <a:rPr kumimoji="0" lang="en-US" sz="17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is a museum park laboratory of contemporary art located  in </a:t>
            </a:r>
            <a:r>
              <a:rPr kumimoji="0" lang="en-US" sz="17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Mammola</a:t>
            </a:r>
            <a:r>
              <a:rPr kumimoji="0" lang="en-US" sz="17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 small village in  the heart of Calabria and in an area that is of exceptional cultural and environmental importance especially  for a number of interesting archaeological remains.</a:t>
            </a:r>
            <a:endParaRPr kumimoji="0" lang="it-IT" sz="17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The acronym means “</a:t>
            </a:r>
            <a:r>
              <a:rPr kumimoji="0" lang="en-US" sz="17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Mu</a:t>
            </a:r>
            <a:r>
              <a:rPr kumimoji="0" lang="en-US" sz="17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seo</a:t>
            </a:r>
            <a:r>
              <a:rPr kumimoji="0" lang="en-US" sz="17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di </a:t>
            </a:r>
            <a:r>
              <a:rPr kumimoji="0" lang="en-US" sz="17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Sa</a:t>
            </a:r>
            <a:r>
              <a:rPr kumimoji="0" lang="en-US" sz="17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nta </a:t>
            </a:r>
            <a:r>
              <a:rPr kumimoji="0" lang="en-US" sz="17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Ba</a:t>
            </a:r>
            <a:r>
              <a:rPr kumimoji="0" lang="en-US" sz="17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rbara” because the museum has been developed around the remains of an ancient monastery.</a:t>
            </a:r>
            <a:endParaRPr kumimoji="0" lang="it-IT" sz="17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It was founded by Nick </a:t>
            </a:r>
            <a:r>
              <a:rPr kumimoji="0" lang="en-US" sz="17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Spatary</a:t>
            </a:r>
            <a:r>
              <a:rPr kumimoji="0" lang="en-US" sz="17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an Italian painter, architect and sculptor, and his wife </a:t>
            </a:r>
            <a:r>
              <a:rPr kumimoji="0" lang="en-US" sz="17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Hiske</a:t>
            </a:r>
            <a:r>
              <a:rPr kumimoji="0" lang="en-US" sz="17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Masse in 1969.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Their idea was to create </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an open-air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museum</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real</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park-</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laboratory</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with a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program</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of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interactive</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and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experimental</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activities</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to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know</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deeply</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the art,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architecture</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environment</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archeology</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and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all</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the cultural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values</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of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our</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region</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it-IT" sz="1700" b="0" i="0" u="none" strike="noStrike" cap="none" normalizeH="0" baseline="0" dirty="0" smtClean="0">
                <a:ln>
                  <a:noFill/>
                </a:ln>
                <a:solidFill>
                  <a:schemeClr val="tx1"/>
                </a:solidFill>
                <a:effectLst/>
                <a:latin typeface="Times New Roman" pitchFamily="18"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Inside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you</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can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find</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paintings</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drawings</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graphics</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sculptures</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and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mosaic</a:t>
            </a:r>
            <a:r>
              <a:rPr kumimoji="0" lang="en-US"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by </a:t>
            </a:r>
            <a:r>
              <a:rPr kumimoji="0" lang="en-US"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Nik</a:t>
            </a:r>
            <a:r>
              <a:rPr kumimoji="0" lang="en-US"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Spatari</a:t>
            </a:r>
            <a:r>
              <a:rPr kumimoji="0" lang="en-US"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and other 39 international artists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One of the best known </a:t>
            </a:r>
            <a:r>
              <a:rPr kumimoji="0" lang="en-US"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Spatari’s</a:t>
            </a:r>
            <a:r>
              <a:rPr kumimoji="0" lang="en-US"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work is </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Jacob’s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dream</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in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which</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he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uses</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an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original</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17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technique</a:t>
            </a:r>
            <a:r>
              <a:rPr kumimoji="0" lang="it-IT"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en-US" sz="17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the figures are cut onto light wooden sheets, called “silhouettes”,</a:t>
            </a:r>
            <a:r>
              <a:rPr kumimoji="0" lang="en-US" sz="17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17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then painted on and used as reliefs suspended in the air.</a:t>
            </a:r>
            <a:r>
              <a:rPr kumimoji="0" lang="it-IT" sz="1700" b="0" i="0" u="none" strike="noStrike" cap="none" normalizeH="0" baseline="0" dirty="0" smtClean="0">
                <a:ln>
                  <a:noFill/>
                </a:ln>
                <a:solidFill>
                  <a:schemeClr val="tx1"/>
                </a:solidFill>
                <a:effectLst/>
                <a:latin typeface="Times New Roman" pitchFamily="18"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Since 2008 he has been working to “the</a:t>
            </a:r>
            <a:r>
              <a:rPr kumimoji="0" lang="en-US" sz="17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7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Wind Rose”, an architectural work inspired by geometric shapes        (triangles and hexagons)  of the ancient Egyptians and  built with materials recovered on site, old stones from the former complex, beams and timber from the nearby woods.</a:t>
            </a:r>
            <a:endParaRPr kumimoji="0" lang="it-IT" sz="17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7" name="CasellaDiTesto 6"/>
          <p:cNvSpPr txBox="1"/>
          <p:nvPr/>
        </p:nvSpPr>
        <p:spPr>
          <a:xfrm>
            <a:off x="239349" y="341044"/>
            <a:ext cx="6816757" cy="646331"/>
          </a:xfrm>
          <a:prstGeom prst="rect">
            <a:avLst/>
          </a:prstGeom>
          <a:noFill/>
        </p:spPr>
        <p:txBody>
          <a:bodyPr wrap="square" rtlCol="0">
            <a:spAutoFit/>
          </a:bodyPr>
          <a:lstStyle/>
          <a:p>
            <a:pPr algn="ctr"/>
            <a:r>
              <a:rPr lang="it-IT" sz="3600" b="1"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MuSaBa</a:t>
            </a:r>
            <a:endParaRPr lang="it-IT" sz="3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 name="Immagin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20207" y="2420889"/>
            <a:ext cx="3840428" cy="2088232"/>
          </a:xfrm>
          <a:prstGeom prst="rect">
            <a:avLst/>
          </a:prstGeom>
        </p:spPr>
      </p:pic>
      <p:pic>
        <p:nvPicPr>
          <p:cNvPr id="9" name="Immagin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920205" y="4581133"/>
            <a:ext cx="3840427" cy="2175123"/>
          </a:xfrm>
          <a:prstGeom prst="rect">
            <a:avLst/>
          </a:prstGeom>
        </p:spPr>
      </p:pic>
    </p:spTree>
    <p:extLst>
      <p:ext uri="{BB962C8B-B14F-4D97-AF65-F5344CB8AC3E}">
        <p14:creationId xmlns:p14="http://schemas.microsoft.com/office/powerpoint/2010/main" xmlns="" val="2585760182"/>
      </p:ext>
    </p:extLst>
  </p:cSld>
  <p:clrMapOvr>
    <a:masterClrMapping/>
  </p:clrMapOvr>
  <p:transition>
    <p:cover dir="l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567608" y="2564904"/>
            <a:ext cx="669674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3600" dirty="0" smtClean="0">
                <a:latin typeface="Times New Roman" pitchFamily="18" charset="0"/>
                <a:cs typeface="Times New Roman" pitchFamily="18" charset="0"/>
              </a:rPr>
              <a:t>PATRIMOINE IMMATÉRIEL</a:t>
            </a:r>
            <a:endParaRPr lang="it-IT" sz="3600" dirty="0">
              <a:latin typeface="Times New Roman" pitchFamily="18" charset="0"/>
              <a:cs typeface="Times New Roman" pitchFamily="18" charset="0"/>
            </a:endParaRPr>
          </a:p>
        </p:txBody>
      </p:sp>
      <p:cxnSp>
        <p:nvCxnSpPr>
          <p:cNvPr id="5" name="Connettore 2 4"/>
          <p:cNvCxnSpPr/>
          <p:nvPr/>
        </p:nvCxnSpPr>
        <p:spPr>
          <a:xfrm flipV="1">
            <a:off x="5879976" y="1700808"/>
            <a:ext cx="0" cy="7920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 name="CasellaDiTesto 6">
            <a:hlinkClick r:id="rId2" action="ppaction://hlinksldjump"/>
          </p:cNvPr>
          <p:cNvSpPr txBox="1"/>
          <p:nvPr/>
        </p:nvSpPr>
        <p:spPr>
          <a:xfrm>
            <a:off x="3935760" y="1124744"/>
            <a:ext cx="396044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LANGUES MINORITAIRES</a:t>
            </a:r>
            <a:endParaRPr lang="it-IT" dirty="0"/>
          </a:p>
        </p:txBody>
      </p:sp>
      <p:cxnSp>
        <p:nvCxnSpPr>
          <p:cNvPr id="9" name="Connettore 2 8"/>
          <p:cNvCxnSpPr/>
          <p:nvPr/>
        </p:nvCxnSpPr>
        <p:spPr>
          <a:xfrm flipV="1">
            <a:off x="9264352" y="1772816"/>
            <a:ext cx="504056" cy="7920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CasellaDiTesto 10"/>
          <p:cNvSpPr txBox="1"/>
          <p:nvPr/>
        </p:nvSpPr>
        <p:spPr>
          <a:xfrm>
            <a:off x="8760296" y="1340768"/>
            <a:ext cx="3096344"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it-IT" b="1" dirty="0" smtClean="0">
                <a:solidFill>
                  <a:srgbClr val="FFFF00"/>
                </a:solidFill>
                <a:latin typeface="Times New Roman" pitchFamily="18" charset="0"/>
                <a:cs typeface="Times New Roman" pitchFamily="18" charset="0"/>
              </a:rPr>
              <a:t>ARTISANAT EN CALABRE</a:t>
            </a:r>
            <a:endParaRPr lang="it-IT" b="1" dirty="0">
              <a:solidFill>
                <a:srgbClr val="FFFF00"/>
              </a:solidFill>
              <a:latin typeface="Times New Roman" pitchFamily="18" charset="0"/>
              <a:cs typeface="Times New Roman" pitchFamily="18" charset="0"/>
            </a:endParaRPr>
          </a:p>
        </p:txBody>
      </p:sp>
      <p:cxnSp>
        <p:nvCxnSpPr>
          <p:cNvPr id="13" name="Connettore 2 12"/>
          <p:cNvCxnSpPr/>
          <p:nvPr/>
        </p:nvCxnSpPr>
        <p:spPr>
          <a:xfrm>
            <a:off x="9264352" y="3212976"/>
            <a:ext cx="914400" cy="914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CasellaDiTesto 13">
            <a:hlinkClick r:id="rId3" action="ppaction://hlinksldjump"/>
          </p:cNvPr>
          <p:cNvSpPr txBox="1"/>
          <p:nvPr/>
        </p:nvSpPr>
        <p:spPr>
          <a:xfrm>
            <a:off x="9696400" y="4221088"/>
            <a:ext cx="1944216"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it-IT" b="1" dirty="0">
                <a:ln w="12700">
                  <a:noFill/>
                  <a:prstDash val="solid"/>
                </a:ln>
                <a:solidFill>
                  <a:srgbClr val="FFFF00"/>
                </a:solidFill>
                <a:latin typeface="Times New Roman" pitchFamily="18" charset="0"/>
                <a:cs typeface="Times New Roman" pitchFamily="18" charset="0"/>
              </a:rPr>
              <a:t>LA MUSIQUE</a:t>
            </a:r>
            <a:endParaRPr lang="it-IT" dirty="0">
              <a:ln w="12700">
                <a:noFill/>
                <a:prstDash val="solid"/>
              </a:ln>
              <a:solidFill>
                <a:srgbClr val="00B0F0"/>
              </a:solidFill>
            </a:endParaRPr>
          </a:p>
        </p:txBody>
      </p:sp>
      <p:cxnSp>
        <p:nvCxnSpPr>
          <p:cNvPr id="23" name="Connettore 2 22"/>
          <p:cNvCxnSpPr/>
          <p:nvPr/>
        </p:nvCxnSpPr>
        <p:spPr>
          <a:xfrm>
            <a:off x="5879976" y="3212976"/>
            <a:ext cx="0" cy="93610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9" name="CasellaDiTesto 28">
            <a:hlinkClick r:id="rId4" action="ppaction://hlinksldjump"/>
          </p:cNvPr>
          <p:cNvSpPr txBox="1"/>
          <p:nvPr/>
        </p:nvSpPr>
        <p:spPr>
          <a:xfrm>
            <a:off x="3467708" y="4293096"/>
            <a:ext cx="4824536"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it-IT" b="1" dirty="0" smtClean="0">
                <a:solidFill>
                  <a:srgbClr val="FFFF00"/>
                </a:solidFill>
                <a:latin typeface="Times New Roman" pitchFamily="18" charset="0"/>
                <a:cs typeface="Times New Roman" pitchFamily="18" charset="0"/>
              </a:rPr>
              <a:t>LES VÊTEMENTS TYPIQUES CALABRAIS</a:t>
            </a:r>
            <a:endParaRPr lang="it-IT" b="1" dirty="0">
              <a:solidFill>
                <a:schemeClr val="bg2">
                  <a:lumMod val="20000"/>
                  <a:lumOff val="80000"/>
                </a:schemeClr>
              </a:solidFill>
            </a:endParaRPr>
          </a:p>
        </p:txBody>
      </p:sp>
      <p:cxnSp>
        <p:nvCxnSpPr>
          <p:cNvPr id="32" name="Connettore 2 31"/>
          <p:cNvCxnSpPr/>
          <p:nvPr/>
        </p:nvCxnSpPr>
        <p:spPr>
          <a:xfrm flipH="1">
            <a:off x="2436752" y="2913140"/>
            <a:ext cx="124400" cy="65987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3" name="CasellaDiTesto 32">
            <a:hlinkClick r:id="rId5" action="ppaction://hlinksldjump"/>
          </p:cNvPr>
          <p:cNvSpPr txBox="1"/>
          <p:nvPr/>
        </p:nvSpPr>
        <p:spPr>
          <a:xfrm>
            <a:off x="540880" y="3681028"/>
            <a:ext cx="3791744"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just"/>
            <a:r>
              <a:rPr lang="fr-FR" b="1" dirty="0" smtClean="0">
                <a:solidFill>
                  <a:srgbClr val="FFFF00"/>
                </a:solidFill>
                <a:effectLst>
                  <a:outerShdw blurRad="38100" dist="38100" dir="2700000" algn="tl">
                    <a:srgbClr val="000000">
                      <a:alpha val="43137"/>
                    </a:srgbClr>
                  </a:outerShdw>
                </a:effectLst>
                <a:latin typeface="Times New Roman" pitchFamily="18" charset="0"/>
                <a:ea typeface="Calibri"/>
                <a:cs typeface="Times New Roman" pitchFamily="18" charset="0"/>
              </a:rPr>
              <a:t>LE RÉGIME MÉDITERRANÉEN</a:t>
            </a:r>
            <a:endParaRPr lang="it-IT" dirty="0"/>
          </a:p>
        </p:txBody>
      </p:sp>
    </p:spTree>
    <p:extLst>
      <p:ext uri="{BB962C8B-B14F-4D97-AF65-F5344CB8AC3E}">
        <p14:creationId xmlns:p14="http://schemas.microsoft.com/office/powerpoint/2010/main" xmlns="" val="239816457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4)">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ox(i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0.70"/>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dissolv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randombar(horizontal)">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iterate type="lt">
                                    <p:tmPct val="5000"/>
                                  </p:iterate>
                                  <p:childTnLst>
                                    <p:set>
                                      <p:cBhvr>
                                        <p:cTn id="53" dur="1" fill="hold">
                                          <p:stCondLst>
                                            <p:cond delay="0"/>
                                          </p:stCondLst>
                                        </p:cTn>
                                        <p:tgtEl>
                                          <p:spTgt spid="32"/>
                                        </p:tgtEl>
                                        <p:attrNameLst>
                                          <p:attrName>style.visibility</p:attrName>
                                        </p:attrNameLst>
                                      </p:cBhvr>
                                      <p:to>
                                        <p:strVal val="visible"/>
                                      </p:to>
                                    </p:set>
                                    <p:anim calcmode="lin" valueType="num">
                                      <p:cBhvr>
                                        <p:cTn id="54" dur="1000" fill="hold"/>
                                        <p:tgtEl>
                                          <p:spTgt spid="32"/>
                                        </p:tgtEl>
                                        <p:attrNameLst>
                                          <p:attrName>ppt_w</p:attrName>
                                        </p:attrNameLst>
                                      </p:cBhvr>
                                      <p:tavLst>
                                        <p:tav tm="0">
                                          <p:val>
                                            <p:fltVal val="0"/>
                                          </p:val>
                                        </p:tav>
                                        <p:tav tm="100000">
                                          <p:val>
                                            <p:strVal val="#ppt_w"/>
                                          </p:val>
                                        </p:tav>
                                      </p:tavLst>
                                    </p:anim>
                                    <p:anim calcmode="lin" valueType="num">
                                      <p:cBhvr>
                                        <p:cTn id="55" dur="1000" fill="hold"/>
                                        <p:tgtEl>
                                          <p:spTgt spid="32"/>
                                        </p:tgtEl>
                                        <p:attrNameLst>
                                          <p:attrName>ppt_h</p:attrName>
                                        </p:attrNameLst>
                                      </p:cBhvr>
                                      <p:tavLst>
                                        <p:tav tm="0">
                                          <p:val>
                                            <p:fltVal val="0"/>
                                          </p:val>
                                        </p:tav>
                                        <p:tav tm="100000">
                                          <p:val>
                                            <p:strVal val="#ppt_h"/>
                                          </p:val>
                                        </p:tav>
                                      </p:tavLst>
                                    </p:anim>
                                    <p:anim calcmode="lin" valueType="num">
                                      <p:cBhvr>
                                        <p:cTn id="56" dur="1000" fill="hold"/>
                                        <p:tgtEl>
                                          <p:spTgt spid="32"/>
                                        </p:tgtEl>
                                        <p:attrNameLst>
                                          <p:attrName>style.rotation</p:attrName>
                                        </p:attrNameLst>
                                      </p:cBhvr>
                                      <p:tavLst>
                                        <p:tav tm="0">
                                          <p:val>
                                            <p:fltVal val="90"/>
                                          </p:val>
                                        </p:tav>
                                        <p:tav tm="100000">
                                          <p:val>
                                            <p:fltVal val="0"/>
                                          </p:val>
                                        </p:tav>
                                      </p:tavLst>
                                    </p:anim>
                                    <p:animEffect transition="in" filter="fade">
                                      <p:cBhvr>
                                        <p:cTn id="57" dur="10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9" presetClass="entr" presetSubtype="1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p:cTn id="62" dur="5000" fill="hold"/>
                                        <p:tgtEl>
                                          <p:spTgt spid="33"/>
                                        </p:tgtEl>
                                        <p:attrNameLst>
                                          <p:attrName>ppt_w</p:attrName>
                                        </p:attrNameLst>
                                      </p:cBhvr>
                                      <p:tavLst>
                                        <p:tav tm="0" fmla="#ppt_w*sin(2.5*pi*$)">
                                          <p:val>
                                            <p:fltVal val="0"/>
                                          </p:val>
                                        </p:tav>
                                        <p:tav tm="100000">
                                          <p:val>
                                            <p:fltVal val="1"/>
                                          </p:val>
                                        </p:tav>
                                      </p:tavLst>
                                    </p:anim>
                                    <p:anim calcmode="lin" valueType="num">
                                      <p:cBhvr>
                                        <p:cTn id="63" dur="5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animBg="1"/>
      <p:bldP spid="14" grpId="0" animBg="1"/>
      <p:bldP spid="29"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703512" y="260648"/>
            <a:ext cx="7920038" cy="549275"/>
          </a:xfrm>
        </p:spPr>
        <p:txBody>
          <a:bodyPr>
            <a:noAutofit/>
          </a:bodyPr>
          <a:lstStyle/>
          <a:p>
            <a:pPr algn="ctr"/>
            <a:r>
              <a:rPr lang="it-IT" sz="36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LANGUES MINORITAIRES</a:t>
            </a:r>
            <a:endParaRPr lang="it-IT" sz="3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Segnaposto contenuto 2"/>
          <p:cNvSpPr>
            <a:spLocks noGrp="1"/>
          </p:cNvSpPr>
          <p:nvPr>
            <p:ph idx="4294967295"/>
          </p:nvPr>
        </p:nvSpPr>
        <p:spPr>
          <a:xfrm>
            <a:off x="5376863" y="1004888"/>
            <a:ext cx="6815137" cy="5853112"/>
          </a:xfrm>
        </p:spPr>
        <p:txBody>
          <a:bodyPr>
            <a:normAutofit/>
          </a:bodyPr>
          <a:lstStyle/>
          <a:p>
            <a:pPr marL="0" algn="just">
              <a:spcBef>
                <a:spcPts val="0"/>
              </a:spcBef>
              <a:buNone/>
            </a:pPr>
            <a:r>
              <a:rPr lang="it-IT" sz="1800" dirty="0" smtClean="0">
                <a:latin typeface="Times New Roman" pitchFamily="18" charset="0"/>
                <a:cs typeface="Times New Roman" pitchFamily="18" charset="0"/>
              </a:rPr>
              <a:t>En Calabre il y a </a:t>
            </a:r>
            <a:r>
              <a:rPr lang="it-IT" sz="1800" dirty="0" err="1" smtClean="0">
                <a:latin typeface="Times New Roman" pitchFamily="18" charset="0"/>
                <a:cs typeface="Times New Roman" pitchFamily="18" charset="0"/>
              </a:rPr>
              <a:t>trois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mInorités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linguistiques</a:t>
            </a:r>
            <a:r>
              <a:rPr lang="it-IT" sz="1800" dirty="0" smtClean="0">
                <a:latin typeface="Times New Roman" pitchFamily="18" charset="0"/>
                <a:cs typeface="Times New Roman" pitchFamily="18" charset="0"/>
              </a:rPr>
              <a:t>: l’</a:t>
            </a:r>
            <a:r>
              <a:rPr lang="it-IT" sz="1800" dirty="0" err="1" smtClean="0">
                <a:latin typeface="Times New Roman" pitchFamily="18" charset="0"/>
                <a:cs typeface="Times New Roman" pitchFamily="18" charset="0"/>
              </a:rPr>
              <a:t>albanais</a:t>
            </a:r>
            <a:r>
              <a:rPr lang="it-IT" sz="1800" dirty="0" smtClean="0">
                <a:latin typeface="Times New Roman" pitchFamily="18" charset="0"/>
                <a:cs typeface="Times New Roman" pitchFamily="18" charset="0"/>
              </a:rPr>
              <a:t>, le </a:t>
            </a:r>
            <a:r>
              <a:rPr lang="it-IT" sz="1800" dirty="0" err="1" smtClean="0">
                <a:latin typeface="Times New Roman" pitchFamily="18" charset="0"/>
                <a:cs typeface="Times New Roman" pitchFamily="18" charset="0"/>
              </a:rPr>
              <a:t>grec</a:t>
            </a:r>
            <a:r>
              <a:rPr lang="it-IT" sz="1800" dirty="0" smtClean="0">
                <a:latin typeface="Times New Roman" pitchFamily="18" charset="0"/>
                <a:cs typeface="Times New Roman" pitchFamily="18" charset="0"/>
              </a:rPr>
              <a:t>, l’</a:t>
            </a:r>
            <a:r>
              <a:rPr lang="it-IT" sz="1800" dirty="0" err="1" smtClean="0">
                <a:latin typeface="Times New Roman" pitchFamily="18" charset="0"/>
                <a:cs typeface="Times New Roman" pitchFamily="18" charset="0"/>
              </a:rPr>
              <a:t>occitan</a:t>
            </a:r>
            <a:r>
              <a:rPr lang="it-IT" sz="1800" dirty="0" smtClean="0">
                <a:latin typeface="Times New Roman" pitchFamily="18" charset="0"/>
                <a:cs typeface="Times New Roman" pitchFamily="18" charset="0"/>
              </a:rPr>
              <a:t>.</a:t>
            </a:r>
          </a:p>
          <a:p>
            <a:pPr marL="0" indent="0" algn="just">
              <a:buNone/>
            </a:pPr>
            <a:endParaRPr lang="it-IT" sz="1800" dirty="0" smtClean="0">
              <a:latin typeface="Times New Roman" pitchFamily="18" charset="0"/>
              <a:cs typeface="Times New Roman" pitchFamily="18" charset="0"/>
            </a:endParaRPr>
          </a:p>
          <a:p>
            <a:pPr marL="0" indent="0" algn="just"/>
            <a:r>
              <a:rPr lang="it-IT" sz="1800" dirty="0" smtClean="0">
                <a:latin typeface="Times New Roman" pitchFamily="18" charset="0"/>
                <a:cs typeface="Times New Roman" pitchFamily="18" charset="0"/>
              </a:rPr>
              <a:t> L’</a:t>
            </a:r>
            <a:r>
              <a:rPr lang="it-IT" sz="1800" dirty="0" err="1" smtClean="0">
                <a:latin typeface="Times New Roman" pitchFamily="18" charset="0"/>
                <a:cs typeface="Times New Roman" pitchFamily="18" charset="0"/>
              </a:rPr>
              <a:t>albanais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ou</a:t>
            </a:r>
            <a:r>
              <a:rPr lang="it-IT" sz="1800" dirty="0" smtClean="0">
                <a:latin typeface="Times New Roman" pitchFamily="18" charset="0"/>
                <a:cs typeface="Times New Roman" pitchFamily="18" charset="0"/>
              </a:rPr>
              <a:t> </a:t>
            </a:r>
            <a:r>
              <a:rPr lang="it-IT" sz="1800" i="1" dirty="0" err="1" smtClean="0">
                <a:latin typeface="Times New Roman" pitchFamily="18" charset="0"/>
                <a:cs typeface="Times New Roman" pitchFamily="18" charset="0"/>
              </a:rPr>
              <a:t>Arbëresh</a:t>
            </a:r>
            <a:r>
              <a:rPr lang="it-IT" sz="1800" i="1" dirty="0" smtClean="0">
                <a:latin typeface="Times New Roman" pitchFamily="18" charset="0"/>
                <a:cs typeface="Times New Roman" pitchFamily="18" charset="0"/>
              </a:rPr>
              <a:t>,</a:t>
            </a:r>
            <a:r>
              <a:rPr lang="it-IT" sz="1800" dirty="0" smtClean="0">
                <a:latin typeface="Times New Roman" pitchFamily="18" charset="0"/>
                <a:cs typeface="Times New Roman" pitchFamily="18" charset="0"/>
              </a:rPr>
              <a:t> est </a:t>
            </a:r>
            <a:r>
              <a:rPr lang="it-IT" sz="1800" dirty="0" err="1" smtClean="0">
                <a:latin typeface="Times New Roman" pitchFamily="18" charset="0"/>
                <a:cs typeface="Times New Roman" pitchFamily="18" charset="0"/>
              </a:rPr>
              <a:t>parlé</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dans</a:t>
            </a:r>
            <a:r>
              <a:rPr lang="it-IT" sz="1800" dirty="0" smtClean="0">
                <a:latin typeface="Times New Roman" pitchFamily="18" charset="0"/>
                <a:cs typeface="Times New Roman" pitchFamily="18" charset="0"/>
              </a:rPr>
              <a:t> 32 </a:t>
            </a:r>
            <a:r>
              <a:rPr lang="it-IT" sz="1800" dirty="0" err="1" smtClean="0">
                <a:latin typeface="Times New Roman" pitchFamily="18" charset="0"/>
                <a:cs typeface="Times New Roman" pitchFamily="18" charset="0"/>
              </a:rPr>
              <a:t>municipalités</a:t>
            </a:r>
            <a:r>
              <a:rPr lang="it-IT" sz="1800" dirty="0" smtClean="0">
                <a:latin typeface="Times New Roman" pitchFamily="18" charset="0"/>
                <a:cs typeface="Times New Roman" pitchFamily="18" charset="0"/>
              </a:rPr>
              <a:t>. L’</a:t>
            </a:r>
            <a:r>
              <a:rPr lang="it-IT" sz="1800" dirty="0" err="1" smtClean="0">
                <a:latin typeface="Times New Roman" pitchFamily="18" charset="0"/>
                <a:cs typeface="Times New Roman" pitchFamily="18" charset="0"/>
              </a:rPr>
              <a:t>albanais</a:t>
            </a:r>
            <a:r>
              <a:rPr lang="it-IT" sz="1800" dirty="0" smtClean="0">
                <a:latin typeface="Times New Roman" pitchFamily="18" charset="0"/>
                <a:cs typeface="Times New Roman" pitchFamily="18" charset="0"/>
              </a:rPr>
              <a:t> est </a:t>
            </a:r>
            <a:r>
              <a:rPr lang="it-IT" sz="1800" dirty="0" err="1" smtClean="0">
                <a:latin typeface="Times New Roman" pitchFamily="18" charset="0"/>
                <a:cs typeface="Times New Roman" pitchFamily="18" charset="0"/>
              </a:rPr>
              <a:t>parlé</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parce</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que</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les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Albanais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sont</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arrivés</a:t>
            </a:r>
            <a:r>
              <a:rPr lang="it-IT" sz="1800" dirty="0" smtClean="0">
                <a:latin typeface="Times New Roman" pitchFamily="18" charset="0"/>
                <a:cs typeface="Times New Roman" pitchFamily="18" charset="0"/>
              </a:rPr>
              <a:t> en Calabre </a:t>
            </a:r>
            <a:r>
              <a:rPr lang="it-IT" sz="1800" dirty="0" err="1" smtClean="0">
                <a:latin typeface="Times New Roman" pitchFamily="18" charset="0"/>
                <a:cs typeface="Times New Roman" pitchFamily="18" charset="0"/>
              </a:rPr>
              <a:t>après</a:t>
            </a:r>
            <a:r>
              <a:rPr lang="it-IT" sz="1800" dirty="0" smtClean="0">
                <a:latin typeface="Times New Roman" pitchFamily="18" charset="0"/>
                <a:cs typeface="Times New Roman" pitchFamily="18" charset="0"/>
              </a:rPr>
              <a:t> la </a:t>
            </a:r>
            <a:r>
              <a:rPr lang="it-IT" sz="1800" dirty="0" err="1" smtClean="0">
                <a:latin typeface="Times New Roman" pitchFamily="18" charset="0"/>
                <a:cs typeface="Times New Roman" pitchFamily="18" charset="0"/>
              </a:rPr>
              <a:t>chute</a:t>
            </a:r>
            <a:r>
              <a:rPr lang="it-IT" sz="1800" dirty="0" smtClean="0">
                <a:latin typeface="Times New Roman" pitchFamily="18" charset="0"/>
                <a:cs typeface="Times New Roman" pitchFamily="18" charset="0"/>
              </a:rPr>
              <a:t> de </a:t>
            </a:r>
            <a:r>
              <a:rPr lang="it-IT" sz="1800" dirty="0" err="1" smtClean="0">
                <a:latin typeface="Times New Roman" pitchFamily="18" charset="0"/>
                <a:cs typeface="Times New Roman" pitchFamily="18" charset="0"/>
              </a:rPr>
              <a:t>Costantinoples</a:t>
            </a:r>
            <a:r>
              <a:rPr lang="it-IT" sz="1800" dirty="0" smtClean="0">
                <a:latin typeface="Times New Roman" pitchFamily="18" charset="0"/>
                <a:cs typeface="Times New Roman" pitchFamily="18" charset="0"/>
              </a:rPr>
              <a:t> en 1453.</a:t>
            </a:r>
          </a:p>
          <a:p>
            <a:pPr marL="0" indent="0" algn="just">
              <a:buNone/>
            </a:pPr>
            <a:endParaRPr lang="it-IT" sz="1800" dirty="0" smtClean="0">
              <a:latin typeface="Times New Roman" pitchFamily="18" charset="0"/>
              <a:cs typeface="Times New Roman" pitchFamily="18" charset="0"/>
            </a:endParaRPr>
          </a:p>
          <a:p>
            <a:pPr marL="0" indent="0" algn="just"/>
            <a:r>
              <a:rPr lang="it-IT" sz="1800" dirty="0" smtClean="0">
                <a:latin typeface="Times New Roman" pitchFamily="18" charset="0"/>
                <a:cs typeface="Times New Roman" pitchFamily="18" charset="0"/>
              </a:rPr>
              <a:t> Le </a:t>
            </a:r>
            <a:r>
              <a:rPr lang="it-IT" sz="1800" dirty="0" err="1" smtClean="0">
                <a:latin typeface="Times New Roman" pitchFamily="18" charset="0"/>
                <a:cs typeface="Times New Roman" pitchFamily="18" charset="0"/>
              </a:rPr>
              <a:t>grec</a:t>
            </a:r>
            <a:r>
              <a:rPr lang="it-IT" sz="1800" dirty="0" smtClean="0">
                <a:latin typeface="Times New Roman" pitchFamily="18" charset="0"/>
                <a:cs typeface="Times New Roman" pitchFamily="18" charset="0"/>
              </a:rPr>
              <a:t> de Calabre, </a:t>
            </a:r>
            <a:r>
              <a:rPr lang="it-IT" sz="1800" dirty="0" err="1" smtClean="0">
                <a:latin typeface="Times New Roman" pitchFamily="18" charset="0"/>
                <a:cs typeface="Times New Roman" pitchFamily="18" charset="0"/>
              </a:rPr>
              <a:t>ou</a:t>
            </a:r>
            <a:r>
              <a:rPr lang="it-IT" sz="1800" dirty="0" smtClean="0">
                <a:latin typeface="Times New Roman" pitchFamily="18" charset="0"/>
                <a:cs typeface="Times New Roman" pitchFamily="18" charset="0"/>
              </a:rPr>
              <a:t> </a:t>
            </a:r>
            <a:r>
              <a:rPr lang="it-IT" sz="1800" i="1" dirty="0" err="1" smtClean="0">
                <a:latin typeface="Times New Roman" pitchFamily="18" charset="0"/>
                <a:cs typeface="Times New Roman" pitchFamily="18" charset="0"/>
              </a:rPr>
              <a:t>griko</a:t>
            </a:r>
            <a:r>
              <a:rPr lang="it-IT" sz="1800" i="1" dirty="0" smtClean="0">
                <a:latin typeface="Times New Roman" pitchFamily="18" charset="0"/>
                <a:cs typeface="Times New Roman" pitchFamily="18" charset="0"/>
              </a:rPr>
              <a:t>,</a:t>
            </a:r>
            <a:r>
              <a:rPr lang="it-IT" sz="1800" dirty="0" smtClean="0">
                <a:latin typeface="Times New Roman" pitchFamily="18" charset="0"/>
                <a:cs typeface="Times New Roman" pitchFamily="18" charset="0"/>
              </a:rPr>
              <a:t> est </a:t>
            </a:r>
            <a:r>
              <a:rPr lang="it-IT" sz="1800" dirty="0" err="1" smtClean="0">
                <a:latin typeface="Times New Roman" pitchFamily="18" charset="0"/>
                <a:cs typeface="Times New Roman" pitchFamily="18" charset="0"/>
              </a:rPr>
              <a:t>parlé</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dans</a:t>
            </a:r>
            <a:r>
              <a:rPr lang="it-IT" sz="1800" dirty="0" smtClean="0">
                <a:latin typeface="Times New Roman" pitchFamily="18" charset="0"/>
                <a:cs typeface="Times New Roman" pitchFamily="18" charset="0"/>
              </a:rPr>
              <a:t> 10 </a:t>
            </a:r>
            <a:r>
              <a:rPr lang="it-IT" sz="1800" dirty="0" err="1" smtClean="0">
                <a:latin typeface="Times New Roman" pitchFamily="18" charset="0"/>
                <a:cs typeface="Times New Roman" pitchFamily="18" charset="0"/>
              </a:rPr>
              <a:t>municipalités</a:t>
            </a:r>
            <a:r>
              <a:rPr lang="it-IT" sz="1800" dirty="0" smtClean="0">
                <a:latin typeface="Times New Roman" pitchFamily="18" charset="0"/>
                <a:cs typeface="Times New Roman" pitchFamily="18" charset="0"/>
              </a:rPr>
              <a:t>. Le </a:t>
            </a:r>
            <a:r>
              <a:rPr lang="it-IT" sz="1800" dirty="0" err="1" smtClean="0">
                <a:latin typeface="Times New Roman" pitchFamily="18" charset="0"/>
                <a:cs typeface="Times New Roman" pitchFamily="18" charset="0"/>
              </a:rPr>
              <a:t>griko</a:t>
            </a:r>
            <a:r>
              <a:rPr lang="it-IT" sz="1800" dirty="0" smtClean="0">
                <a:latin typeface="Times New Roman" pitchFamily="18" charset="0"/>
                <a:cs typeface="Times New Roman" pitchFamily="18" charset="0"/>
              </a:rPr>
              <a:t> derive </a:t>
            </a:r>
            <a:r>
              <a:rPr lang="it-IT" sz="1800" dirty="0" err="1" smtClean="0">
                <a:latin typeface="Times New Roman" pitchFamily="18" charset="0"/>
                <a:cs typeface="Times New Roman" pitchFamily="18" charset="0"/>
              </a:rPr>
              <a:t>peut-etre</a:t>
            </a:r>
            <a:r>
              <a:rPr lang="it-IT" sz="1800" dirty="0" smtClean="0">
                <a:latin typeface="Times New Roman" pitchFamily="18" charset="0"/>
                <a:cs typeface="Times New Roman" pitchFamily="18" charset="0"/>
              </a:rPr>
              <a:t> de la </a:t>
            </a:r>
            <a:r>
              <a:rPr lang="it-IT" sz="1800" dirty="0" err="1" smtClean="0">
                <a:latin typeface="Times New Roman" pitchFamily="18" charset="0"/>
                <a:cs typeface="Times New Roman" pitchFamily="18" charset="0"/>
              </a:rPr>
              <a:t>colonisation</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des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Grecs</a:t>
            </a:r>
            <a:r>
              <a:rPr lang="it-IT" sz="1800" dirty="0" smtClean="0">
                <a:latin typeface="Times New Roman" pitchFamily="18" charset="0"/>
                <a:cs typeface="Times New Roman" pitchFamily="18" charset="0"/>
              </a:rPr>
              <a:t> qui à partir </a:t>
            </a:r>
            <a:r>
              <a:rPr lang="it-IT" sz="1800" dirty="0" err="1" smtClean="0">
                <a:latin typeface="Times New Roman" pitchFamily="18" charset="0"/>
                <a:cs typeface="Times New Roman" pitchFamily="18" charset="0"/>
              </a:rPr>
              <a:t>du</a:t>
            </a:r>
            <a:r>
              <a:rPr lang="it-IT" sz="1800" dirty="0" smtClean="0">
                <a:latin typeface="Times New Roman" pitchFamily="18" charset="0"/>
                <a:cs typeface="Times New Roman" pitchFamily="18" charset="0"/>
              </a:rPr>
              <a:t> VIII siècle av. J. C. </a:t>
            </a:r>
            <a:r>
              <a:rPr lang="it-IT" sz="1800" dirty="0" err="1" smtClean="0">
                <a:latin typeface="Times New Roman" pitchFamily="18" charset="0"/>
                <a:cs typeface="Times New Roman" pitchFamily="18" charset="0"/>
              </a:rPr>
              <a:t>ont</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fondé</a:t>
            </a:r>
            <a:r>
              <a:rPr lang="it-IT" sz="1800" dirty="0" smtClean="0">
                <a:latin typeface="Times New Roman" pitchFamily="18" charset="0"/>
                <a:cs typeface="Times New Roman" pitchFamily="18" charset="0"/>
              </a:rPr>
              <a:t> la Grande </a:t>
            </a:r>
            <a:r>
              <a:rPr lang="it-IT" sz="1800" dirty="0" err="1" smtClean="0">
                <a:latin typeface="Times New Roman" pitchFamily="18" charset="0"/>
                <a:cs typeface="Times New Roman" pitchFamily="18" charset="0"/>
              </a:rPr>
              <a:t>Grèce</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ou</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du</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grec</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bizantin</a:t>
            </a:r>
            <a:r>
              <a:rPr lang="it-IT" sz="1800" dirty="0" smtClean="0">
                <a:latin typeface="Times New Roman" pitchFamily="18" charset="0"/>
                <a:cs typeface="Times New Roman" pitchFamily="18" charset="0"/>
              </a:rPr>
              <a:t>.</a:t>
            </a:r>
          </a:p>
          <a:p>
            <a:pPr marL="0" indent="0" algn="just">
              <a:buNone/>
            </a:pPr>
            <a:endParaRPr lang="it-IT" sz="1800" dirty="0" smtClean="0">
              <a:latin typeface="Times New Roman" pitchFamily="18" charset="0"/>
              <a:cs typeface="Times New Roman" pitchFamily="18" charset="0"/>
            </a:endParaRPr>
          </a:p>
          <a:p>
            <a:pPr marL="0" indent="0" algn="just"/>
            <a:r>
              <a:rPr lang="it-IT" sz="1800" dirty="0" smtClean="0">
                <a:latin typeface="Times New Roman" pitchFamily="18" charset="0"/>
                <a:cs typeface="Times New Roman" pitchFamily="18" charset="0"/>
              </a:rPr>
              <a:t> L’</a:t>
            </a:r>
            <a:r>
              <a:rPr lang="it-IT" sz="1800" dirty="0" err="1" smtClean="0">
                <a:latin typeface="Times New Roman" pitchFamily="18" charset="0"/>
                <a:cs typeface="Times New Roman" pitchFamily="18" charset="0"/>
              </a:rPr>
              <a:t>occitan</a:t>
            </a:r>
            <a:r>
              <a:rPr lang="it-IT" sz="1800" dirty="0" smtClean="0">
                <a:latin typeface="Times New Roman" pitchFamily="18" charset="0"/>
                <a:cs typeface="Times New Roman" pitchFamily="18" charset="0"/>
              </a:rPr>
              <a:t> est </a:t>
            </a:r>
            <a:r>
              <a:rPr lang="it-IT" sz="1800" dirty="0" err="1" smtClean="0">
                <a:latin typeface="Times New Roman" pitchFamily="18" charset="0"/>
                <a:cs typeface="Times New Roman" pitchFamily="18" charset="0"/>
              </a:rPr>
              <a:t>parlé</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dans</a:t>
            </a:r>
            <a:r>
              <a:rPr lang="it-IT" sz="1800" dirty="0" smtClean="0">
                <a:latin typeface="Times New Roman" pitchFamily="18" charset="0"/>
                <a:cs typeface="Times New Roman" pitchFamily="18" charset="0"/>
              </a:rPr>
              <a:t> 1 </a:t>
            </a:r>
            <a:r>
              <a:rPr lang="it-IT" sz="1800" dirty="0" err="1" smtClean="0">
                <a:latin typeface="Times New Roman" pitchFamily="18" charset="0"/>
                <a:cs typeface="Times New Roman" pitchFamily="18" charset="0"/>
              </a:rPr>
              <a:t>municipalité</a:t>
            </a:r>
            <a:r>
              <a:rPr lang="it-IT" sz="1800" dirty="0" smtClean="0">
                <a:latin typeface="Times New Roman" pitchFamily="18" charset="0"/>
                <a:cs typeface="Times New Roman" pitchFamily="18" charset="0"/>
              </a:rPr>
              <a:t>, à Guardia Piemontese (CS). L’</a:t>
            </a:r>
            <a:r>
              <a:rPr lang="it-IT" sz="1800" dirty="0" err="1" smtClean="0">
                <a:latin typeface="Times New Roman" pitchFamily="18" charset="0"/>
                <a:cs typeface="Times New Roman" pitchFamily="18" charset="0"/>
              </a:rPr>
              <a:t>occitan</a:t>
            </a:r>
            <a:r>
              <a:rPr lang="it-IT" sz="1800" dirty="0" smtClean="0">
                <a:latin typeface="Times New Roman" pitchFamily="18" charset="0"/>
                <a:cs typeface="Times New Roman" pitchFamily="18" charset="0"/>
              </a:rPr>
              <a:t> est </a:t>
            </a:r>
            <a:r>
              <a:rPr lang="it-IT" sz="1800" dirty="0" err="1" smtClean="0">
                <a:latin typeface="Times New Roman" pitchFamily="18" charset="0"/>
                <a:cs typeface="Times New Roman" pitchFamily="18" charset="0"/>
              </a:rPr>
              <a:t>parlé</a:t>
            </a:r>
            <a:r>
              <a:rPr lang="it-IT" sz="1800" dirty="0" smtClean="0">
                <a:latin typeface="Times New Roman" pitchFamily="18" charset="0"/>
                <a:cs typeface="Times New Roman" pitchFamily="18" charset="0"/>
              </a:rPr>
              <a:t> en Calabre </a:t>
            </a:r>
            <a:r>
              <a:rPr lang="it-IT" sz="1800" dirty="0" err="1" smtClean="0">
                <a:latin typeface="Times New Roman" pitchFamily="18" charset="0"/>
                <a:cs typeface="Times New Roman" pitchFamily="18" charset="0"/>
              </a:rPr>
              <a:t>parce</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que</a:t>
            </a:r>
            <a:r>
              <a:rPr lang="it-IT" sz="1800" dirty="0" smtClean="0">
                <a:latin typeface="Times New Roman" pitchFamily="18" charset="0"/>
                <a:cs typeface="Times New Roman" pitchFamily="18" charset="0"/>
              </a:rPr>
              <a:t> c’est ici qui se </a:t>
            </a:r>
            <a:r>
              <a:rPr lang="it-IT" sz="1800" dirty="0" err="1" smtClean="0">
                <a:latin typeface="Times New Roman" pitchFamily="18" charset="0"/>
                <a:cs typeface="Times New Roman" pitchFamily="18" charset="0"/>
              </a:rPr>
              <a:t>sont</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installés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les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Vaudois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des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vallées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du</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Piemont</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parlant</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occitan</a:t>
            </a:r>
            <a:r>
              <a:rPr lang="it-IT" sz="1800" dirty="0" smtClean="0">
                <a:latin typeface="Times New Roman" pitchFamily="18" charset="0"/>
                <a:cs typeface="Times New Roman" pitchFamily="18" charset="0"/>
              </a:rPr>
              <a:t>) pour </a:t>
            </a:r>
            <a:r>
              <a:rPr lang="it-IT" sz="1800" dirty="0" err="1" smtClean="0">
                <a:latin typeface="Times New Roman" pitchFamily="18" charset="0"/>
                <a:cs typeface="Times New Roman" pitchFamily="18" charset="0"/>
              </a:rPr>
              <a:t>échapper</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aux</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persecutions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religieuses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entre</a:t>
            </a:r>
            <a:r>
              <a:rPr lang="it-IT" sz="1800" dirty="0" smtClean="0">
                <a:latin typeface="Times New Roman" pitchFamily="18" charset="0"/>
                <a:cs typeface="Times New Roman" pitchFamily="18" charset="0"/>
              </a:rPr>
              <a:t> le XII </a:t>
            </a:r>
            <a:r>
              <a:rPr lang="it-IT" sz="1800" dirty="0" err="1" smtClean="0">
                <a:latin typeface="Times New Roman" pitchFamily="18" charset="0"/>
                <a:cs typeface="Times New Roman" pitchFamily="18" charset="0"/>
              </a:rPr>
              <a:t>et</a:t>
            </a:r>
            <a:r>
              <a:rPr lang="it-IT" sz="1800" dirty="0" smtClean="0">
                <a:latin typeface="Times New Roman" pitchFamily="18" charset="0"/>
                <a:cs typeface="Times New Roman" pitchFamily="18" charset="0"/>
              </a:rPr>
              <a:t> le XIII siècle.</a:t>
            </a:r>
          </a:p>
          <a:p>
            <a:pPr>
              <a:buNone/>
            </a:pPr>
            <a:endParaRPr lang="it-IT"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51384" y="1052736"/>
            <a:ext cx="2362200" cy="16753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1386" y="2852936"/>
            <a:ext cx="2214561" cy="1428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51385" y="4509124"/>
            <a:ext cx="2116139" cy="1292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09997255"/>
      </p:ext>
    </p:extLst>
  </p:cSld>
  <p:clrMapOvr>
    <a:masterClrMapping/>
  </p:clrMapOvr>
  <p:transition>
    <p:newsfla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
        <p:cNvGrpSpPr/>
        <p:nvPr/>
      </p:nvGrpSpPr>
      <p:grpSpPr>
        <a:xfrm>
          <a:off x="0" y="0"/>
          <a:ext cx="0" cy="0"/>
          <a:chOff x="0" y="0"/>
          <a:chExt cx="0" cy="0"/>
        </a:xfrm>
      </p:grpSpPr>
      <p:sp>
        <p:nvSpPr>
          <p:cNvPr id="20" name="Google Shape;20;p1"/>
          <p:cNvSpPr txBox="1">
            <a:spLocks noGrp="1"/>
          </p:cNvSpPr>
          <p:nvPr>
            <p:ph type="title"/>
          </p:nvPr>
        </p:nvSpPr>
        <p:spPr>
          <a:xfrm>
            <a:off x="3" y="260648"/>
            <a:ext cx="5040559" cy="57150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C00000"/>
              </a:buClr>
              <a:buSzPts val="2880"/>
              <a:buFont typeface="Bell MT"/>
              <a:buNone/>
            </a:pPr>
            <a:r>
              <a:rPr lang="fr-FR" sz="3600" b="1" dirty="0">
                <a:solidFill>
                  <a:srgbClr val="FFFF00"/>
                </a:solidFill>
                <a:effectLst>
                  <a:outerShdw blurRad="38100" dist="38100" dir="2700000" algn="tl">
                    <a:srgbClr val="000000">
                      <a:alpha val="43137"/>
                    </a:srgbClr>
                  </a:outerShdw>
                </a:effectLst>
                <a:latin typeface="Times New Roman" pitchFamily="18" charset="0"/>
                <a:ea typeface="Bell MT"/>
                <a:cs typeface="Times New Roman" pitchFamily="18" charset="0"/>
                <a:sym typeface="Bell MT"/>
              </a:rPr>
              <a:t>Artisanat en Calabre</a:t>
            </a:r>
            <a:endParaRPr sz="3600" b="1" dirty="0">
              <a:solidFill>
                <a:srgbClr val="FFFF00"/>
              </a:solidFill>
              <a:effectLst>
                <a:outerShdw blurRad="38100" dist="38100" dir="2700000" algn="tl">
                  <a:srgbClr val="000000">
                    <a:alpha val="43137"/>
                  </a:srgbClr>
                </a:outerShdw>
              </a:effectLst>
              <a:latin typeface="Times New Roman" pitchFamily="18" charset="0"/>
              <a:ea typeface="Bell MT"/>
              <a:cs typeface="Times New Roman" pitchFamily="18" charset="0"/>
              <a:sym typeface="Bell MT"/>
            </a:endParaRPr>
          </a:p>
        </p:txBody>
      </p:sp>
      <p:pic>
        <p:nvPicPr>
          <p:cNvPr id="12" name="Segnaposto immagine 11" descr="seminara.jpg"/>
          <p:cNvPicPr>
            <a:picLocks noGrp="1" noChangeAspect="1"/>
          </p:cNvPicPr>
          <p:nvPr>
            <p:ph type="pic" idx="1"/>
          </p:nvPr>
        </p:nvPicPr>
        <p:blipFill>
          <a:blip r:embed="rId2"/>
          <a:srcRect l="12500" r="12500"/>
          <a:stretch>
            <a:fillRect/>
          </a:stretch>
        </p:blipFill>
        <p:spPr>
          <a:xfrm>
            <a:off x="4799856" y="4293096"/>
            <a:ext cx="3419872" cy="2564904"/>
          </a:xfrm>
        </p:spPr>
      </p:pic>
      <p:sp>
        <p:nvSpPr>
          <p:cNvPr id="22" name="Google Shape;22;p1"/>
          <p:cNvSpPr txBox="1">
            <a:spLocks noGrp="1"/>
          </p:cNvSpPr>
          <p:nvPr>
            <p:ph type="body" sz="half" idx="2"/>
          </p:nvPr>
        </p:nvSpPr>
        <p:spPr>
          <a:xfrm>
            <a:off x="238084" y="1142984"/>
            <a:ext cx="4572032" cy="2786082"/>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2000"/>
              <a:buNone/>
            </a:pPr>
            <a:r>
              <a:rPr lang="fr-FR" sz="1800" dirty="0">
                <a:latin typeface="Times New Roman" pitchFamily="18" charset="0"/>
                <a:ea typeface="Bell MT"/>
                <a:cs typeface="Times New Roman" pitchFamily="18" charset="0"/>
                <a:sym typeface="Bell MT"/>
              </a:rPr>
              <a:t>L’artisanat en Calabre est un art très ancien. </a:t>
            </a:r>
            <a:r>
              <a:rPr lang="fr-FR" sz="1800" dirty="0" smtClean="0">
                <a:latin typeface="Times New Roman" pitchFamily="18" charset="0"/>
                <a:ea typeface="Bell MT"/>
                <a:cs typeface="Times New Roman" pitchFamily="18" charset="0"/>
                <a:sym typeface="Bell MT"/>
              </a:rPr>
              <a:t>Il y a des </a:t>
            </a:r>
            <a:r>
              <a:rPr lang="fr-FR" sz="1800" dirty="0">
                <a:latin typeface="Times New Roman" pitchFamily="18" charset="0"/>
                <a:ea typeface="Bell MT"/>
                <a:cs typeface="Times New Roman" pitchFamily="18" charset="0"/>
                <a:sym typeface="Bell MT"/>
              </a:rPr>
              <a:t>produits artisanaux en </a:t>
            </a:r>
            <a:r>
              <a:rPr lang="fr-FR" sz="1800" dirty="0" smtClean="0">
                <a:latin typeface="Times New Roman" pitchFamily="18" charset="0"/>
                <a:ea typeface="Bell MT"/>
                <a:cs typeface="Times New Roman" pitchFamily="18" charset="0"/>
                <a:sym typeface="Bell MT"/>
              </a:rPr>
              <a:t>terre cuite, bois,  </a:t>
            </a:r>
            <a:r>
              <a:rPr lang="fr-FR" sz="1800" dirty="0">
                <a:latin typeface="Times New Roman" pitchFamily="18" charset="0"/>
                <a:ea typeface="Bell MT"/>
                <a:cs typeface="Times New Roman" pitchFamily="18" charset="0"/>
                <a:sym typeface="Bell MT"/>
              </a:rPr>
              <a:t>et </a:t>
            </a:r>
            <a:r>
              <a:rPr lang="fr-FR" sz="1800" dirty="0" smtClean="0">
                <a:latin typeface="Times New Roman" pitchFamily="18" charset="0"/>
                <a:ea typeface="Bell MT"/>
                <a:cs typeface="Times New Roman" pitchFamily="18" charset="0"/>
                <a:sym typeface="Bell MT"/>
              </a:rPr>
              <a:t>tissu. On fabrique </a:t>
            </a:r>
            <a:r>
              <a:rPr lang="fr-FR" sz="1800" dirty="0">
                <a:latin typeface="Times New Roman" pitchFamily="18" charset="0"/>
                <a:ea typeface="Bell MT"/>
                <a:cs typeface="Times New Roman" pitchFamily="18" charset="0"/>
                <a:sym typeface="Bell MT"/>
              </a:rPr>
              <a:t>des objets </a:t>
            </a:r>
            <a:r>
              <a:rPr lang="fr-FR" sz="1800" dirty="0" smtClean="0">
                <a:latin typeface="Times New Roman" pitchFamily="18" charset="0"/>
                <a:ea typeface="Bell MT"/>
                <a:cs typeface="Times New Roman" pitchFamily="18" charset="0"/>
                <a:sym typeface="Bell MT"/>
              </a:rPr>
              <a:t>comme pots, masques, </a:t>
            </a:r>
            <a:r>
              <a:rPr lang="fr-FR" sz="1800" dirty="0">
                <a:latin typeface="Times New Roman" pitchFamily="18" charset="0"/>
                <a:ea typeface="Bell MT"/>
                <a:cs typeface="Times New Roman" pitchFamily="18" charset="0"/>
                <a:sym typeface="Bell MT"/>
              </a:rPr>
              <a:t>paniers, </a:t>
            </a:r>
            <a:r>
              <a:rPr lang="fr-FR" sz="1800" dirty="0" smtClean="0">
                <a:latin typeface="Times New Roman" pitchFamily="18" charset="0"/>
                <a:ea typeface="Bell MT"/>
                <a:cs typeface="Times New Roman" pitchFamily="18" charset="0"/>
                <a:sym typeface="Bell MT"/>
              </a:rPr>
              <a:t>tissus </a:t>
            </a:r>
            <a:r>
              <a:rPr lang="fr-FR" sz="1800" dirty="0" err="1">
                <a:latin typeface="Times New Roman" pitchFamily="18" charset="0"/>
                <a:ea typeface="Bell MT"/>
                <a:cs typeface="Times New Roman" pitchFamily="18" charset="0"/>
                <a:sym typeface="Bell MT"/>
              </a:rPr>
              <a:t>etc</a:t>
            </a:r>
            <a:r>
              <a:rPr lang="fr-FR" sz="1800" dirty="0">
                <a:latin typeface="Times New Roman" pitchFamily="18" charset="0"/>
                <a:ea typeface="Bell MT"/>
                <a:cs typeface="Times New Roman" pitchFamily="18" charset="0"/>
                <a:sym typeface="Bell MT"/>
              </a:rPr>
              <a:t>…                </a:t>
            </a:r>
            <a:endParaRPr lang="fr-FR" sz="1800" dirty="0" smtClean="0">
              <a:latin typeface="Times New Roman" pitchFamily="18" charset="0"/>
              <a:ea typeface="Bell MT"/>
              <a:cs typeface="Times New Roman" pitchFamily="18" charset="0"/>
              <a:sym typeface="Bell MT"/>
            </a:endParaRPr>
          </a:p>
          <a:p>
            <a:pPr marL="0" lvl="0" indent="0" algn="just" rtl="0">
              <a:lnSpc>
                <a:spcPct val="90000"/>
              </a:lnSpc>
              <a:spcBef>
                <a:spcPts val="0"/>
              </a:spcBef>
              <a:spcAft>
                <a:spcPts val="0"/>
              </a:spcAft>
              <a:buClr>
                <a:schemeClr val="dk1"/>
              </a:buClr>
              <a:buSzPts val="2000"/>
              <a:buNone/>
            </a:pPr>
            <a:r>
              <a:rPr lang="fr-FR" sz="1800" dirty="0" smtClean="0">
                <a:latin typeface="Times New Roman" pitchFamily="18" charset="0"/>
                <a:ea typeface="Bell MT"/>
                <a:cs typeface="Times New Roman" pitchFamily="18" charset="0"/>
                <a:sym typeface="Bell MT"/>
              </a:rPr>
              <a:t>  Les </a:t>
            </a:r>
            <a:r>
              <a:rPr lang="fr-FR" sz="1800" dirty="0">
                <a:latin typeface="Times New Roman" pitchFamily="18" charset="0"/>
                <a:ea typeface="Bell MT"/>
                <a:cs typeface="Times New Roman" pitchFamily="18" charset="0"/>
                <a:sym typeface="Bell MT"/>
              </a:rPr>
              <a:t>créations sont une expression de la vie </a:t>
            </a:r>
            <a:r>
              <a:rPr lang="fr-FR" sz="1800" dirty="0" err="1" smtClean="0">
                <a:latin typeface="Times New Roman" pitchFamily="18" charset="0"/>
                <a:ea typeface="Bell MT"/>
                <a:cs typeface="Times New Roman" pitchFamily="18" charset="0"/>
                <a:sym typeface="Bell MT"/>
              </a:rPr>
              <a:t>paysanne.ainsi</a:t>
            </a:r>
            <a:r>
              <a:rPr lang="fr-FR" sz="1800" dirty="0" smtClean="0">
                <a:latin typeface="Times New Roman" pitchFamily="18" charset="0"/>
                <a:ea typeface="Bell MT"/>
                <a:cs typeface="Times New Roman" pitchFamily="18" charset="0"/>
                <a:sym typeface="Bell MT"/>
              </a:rPr>
              <a:t> que des dominations grecque et romaine du passé. </a:t>
            </a:r>
          </a:p>
          <a:p>
            <a:pPr marL="0" lvl="0" indent="0" algn="just" rtl="0">
              <a:lnSpc>
                <a:spcPct val="90000"/>
              </a:lnSpc>
              <a:spcBef>
                <a:spcPts val="0"/>
              </a:spcBef>
              <a:spcAft>
                <a:spcPts val="0"/>
              </a:spcAft>
              <a:buClr>
                <a:schemeClr val="dk1"/>
              </a:buClr>
              <a:buSzPts val="2000"/>
              <a:buNone/>
            </a:pPr>
            <a:r>
              <a:rPr lang="fr-FR" sz="1800" dirty="0" smtClean="0">
                <a:latin typeface="Times New Roman" pitchFamily="18" charset="0"/>
                <a:ea typeface="Bell MT"/>
                <a:cs typeface="Times New Roman" pitchFamily="18" charset="0"/>
                <a:sym typeface="Bell MT"/>
              </a:rPr>
              <a:t>Les chaises calabraises en paille sont </a:t>
            </a:r>
            <a:r>
              <a:rPr lang="fr-FR" sz="1800" dirty="0">
                <a:latin typeface="Times New Roman" pitchFamily="18" charset="0"/>
                <a:ea typeface="Bell MT"/>
                <a:cs typeface="Times New Roman" pitchFamily="18" charset="0"/>
                <a:sym typeface="Bell MT"/>
              </a:rPr>
              <a:t>très réputées sur le marché national et international</a:t>
            </a:r>
            <a:r>
              <a:rPr lang="fr-FR" sz="1800" i="1" dirty="0">
                <a:latin typeface="Times New Roman" pitchFamily="18" charset="0"/>
                <a:ea typeface="Bell MT"/>
                <a:cs typeface="Times New Roman" pitchFamily="18" charset="0"/>
                <a:sym typeface="Bell MT"/>
              </a:rPr>
              <a:t>.</a:t>
            </a:r>
            <a:endParaRPr sz="1800" i="1" dirty="0">
              <a:latin typeface="Times New Roman" pitchFamily="18" charset="0"/>
              <a:ea typeface="Bell MT"/>
              <a:cs typeface="Times New Roman" pitchFamily="18" charset="0"/>
              <a:sym typeface="Bell MT"/>
            </a:endParaRPr>
          </a:p>
          <a:p>
            <a:pPr marL="0" lvl="0" indent="0" algn="l" rtl="0">
              <a:lnSpc>
                <a:spcPct val="90000"/>
              </a:lnSpc>
              <a:spcBef>
                <a:spcPts val="1000"/>
              </a:spcBef>
              <a:spcAft>
                <a:spcPts val="0"/>
              </a:spcAft>
              <a:buClr>
                <a:schemeClr val="dk1"/>
              </a:buClr>
              <a:buSzPts val="2000"/>
              <a:buNone/>
            </a:pPr>
            <a:endParaRPr sz="2000" dirty="0">
              <a:latin typeface="Bell MT"/>
              <a:ea typeface="Bell MT"/>
              <a:cs typeface="Bell MT"/>
              <a:sym typeface="Bell MT"/>
            </a:endParaRPr>
          </a:p>
          <a:p>
            <a:pPr marL="0" lvl="0" indent="0" algn="l" rtl="0">
              <a:lnSpc>
                <a:spcPct val="90000"/>
              </a:lnSpc>
              <a:spcBef>
                <a:spcPts val="1000"/>
              </a:spcBef>
              <a:spcAft>
                <a:spcPts val="0"/>
              </a:spcAft>
              <a:buClr>
                <a:schemeClr val="dk1"/>
              </a:buClr>
              <a:buSzPts val="1600"/>
              <a:buNone/>
            </a:pPr>
            <a:endParaRPr dirty="0"/>
          </a:p>
          <a:p>
            <a:pPr marL="0" lvl="0" indent="0" algn="l" rtl="0">
              <a:lnSpc>
                <a:spcPct val="90000"/>
              </a:lnSpc>
              <a:spcBef>
                <a:spcPts val="1000"/>
              </a:spcBef>
              <a:spcAft>
                <a:spcPts val="0"/>
              </a:spcAft>
              <a:buClr>
                <a:schemeClr val="dk1"/>
              </a:buClr>
              <a:buSzPts val="1600"/>
              <a:buNone/>
            </a:pPr>
            <a:endParaRPr dirty="0"/>
          </a:p>
          <a:p>
            <a:pPr marL="0" lvl="0" indent="0" algn="l" rtl="0">
              <a:lnSpc>
                <a:spcPct val="90000"/>
              </a:lnSpc>
              <a:spcBef>
                <a:spcPts val="1000"/>
              </a:spcBef>
              <a:spcAft>
                <a:spcPts val="0"/>
              </a:spcAft>
              <a:buClr>
                <a:schemeClr val="dk1"/>
              </a:buClr>
              <a:buSzPts val="1600"/>
              <a:buNone/>
            </a:pPr>
            <a:endParaRPr dirty="0"/>
          </a:p>
        </p:txBody>
      </p:sp>
      <p:pic>
        <p:nvPicPr>
          <p:cNvPr id="23" name="Google Shape;23;p1"/>
          <p:cNvPicPr preferRelativeResize="0"/>
          <p:nvPr/>
        </p:nvPicPr>
        <p:blipFill rotWithShape="1">
          <a:blip r:embed="rId3">
            <a:alphaModFix/>
          </a:blip>
          <a:srcRect/>
          <a:stretch/>
        </p:blipFill>
        <p:spPr>
          <a:xfrm>
            <a:off x="4943873" y="188640"/>
            <a:ext cx="3332347" cy="2008268"/>
          </a:xfrm>
          <a:prstGeom prst="rect">
            <a:avLst/>
          </a:prstGeom>
          <a:noFill/>
          <a:ln>
            <a:noFill/>
          </a:ln>
        </p:spPr>
      </p:pic>
      <p:pic>
        <p:nvPicPr>
          <p:cNvPr id="24" name="Google Shape;24;p1"/>
          <p:cNvPicPr preferRelativeResize="0"/>
          <p:nvPr/>
        </p:nvPicPr>
        <p:blipFill rotWithShape="1">
          <a:blip r:embed="rId4">
            <a:alphaModFix/>
          </a:blip>
          <a:srcRect/>
          <a:stretch/>
        </p:blipFill>
        <p:spPr>
          <a:xfrm>
            <a:off x="4943873" y="2348880"/>
            <a:ext cx="3332347" cy="1754326"/>
          </a:xfrm>
          <a:prstGeom prst="rect">
            <a:avLst/>
          </a:prstGeom>
          <a:noFill/>
          <a:ln>
            <a:noFill/>
          </a:ln>
        </p:spPr>
      </p:pic>
      <p:sp>
        <p:nvSpPr>
          <p:cNvPr id="25" name="Google Shape;25;p1"/>
          <p:cNvSpPr/>
          <p:nvPr/>
        </p:nvSpPr>
        <p:spPr>
          <a:xfrm>
            <a:off x="8400256" y="4509122"/>
            <a:ext cx="3791744" cy="147728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800" b="0" i="0" u="none" strike="noStrike" cap="none" dirty="0">
                <a:latin typeface="Times New Roman" pitchFamily="18" charset="0"/>
                <a:ea typeface="Bell MT"/>
                <a:cs typeface="Times New Roman" pitchFamily="18" charset="0"/>
                <a:sym typeface="Bell MT"/>
              </a:rPr>
              <a:t>Les terres cuites de </a:t>
            </a:r>
            <a:r>
              <a:rPr lang="fr-FR" sz="1800" b="0" i="0" u="none" strike="noStrike" cap="none" dirty="0" err="1">
                <a:latin typeface="Times New Roman" pitchFamily="18" charset="0"/>
                <a:ea typeface="Bell MT"/>
                <a:cs typeface="Times New Roman" pitchFamily="18" charset="0"/>
                <a:sym typeface="Bell MT"/>
              </a:rPr>
              <a:t>Gerace</a:t>
            </a:r>
            <a:r>
              <a:rPr lang="fr-FR" sz="1800" b="0" i="0" u="none" strike="noStrike" cap="none" dirty="0">
                <a:latin typeface="Times New Roman" pitchFamily="18" charset="0"/>
                <a:ea typeface="Bell MT"/>
                <a:cs typeface="Times New Roman" pitchFamily="18" charset="0"/>
                <a:sym typeface="Bell MT"/>
              </a:rPr>
              <a:t> et </a:t>
            </a:r>
            <a:r>
              <a:rPr lang="fr-FR" sz="1800" b="0" i="0" u="none" strike="noStrike" cap="none" dirty="0" err="1">
                <a:latin typeface="Times New Roman" pitchFamily="18" charset="0"/>
                <a:ea typeface="Bell MT"/>
                <a:cs typeface="Times New Roman" pitchFamily="18" charset="0"/>
                <a:sym typeface="Bell MT"/>
              </a:rPr>
              <a:t>Seminara</a:t>
            </a:r>
            <a:r>
              <a:rPr lang="fr-FR" sz="1800" b="0" i="0" u="none" strike="noStrike" cap="none" dirty="0">
                <a:latin typeface="Times New Roman" pitchFamily="18" charset="0"/>
                <a:ea typeface="Bell MT"/>
                <a:cs typeface="Times New Roman" pitchFamily="18" charset="0"/>
                <a:sym typeface="Bell MT"/>
              </a:rPr>
              <a:t>, les jarres de Roccella </a:t>
            </a:r>
            <a:r>
              <a:rPr lang="fr-FR" sz="1800" b="0" i="0" u="none" strike="noStrike" cap="none" dirty="0" err="1">
                <a:latin typeface="Times New Roman" pitchFamily="18" charset="0"/>
                <a:ea typeface="Bell MT"/>
                <a:cs typeface="Times New Roman" pitchFamily="18" charset="0"/>
                <a:sym typeface="Bell MT"/>
              </a:rPr>
              <a:t>Jonica</a:t>
            </a:r>
            <a:r>
              <a:rPr lang="fr-FR" sz="1800" b="0" i="0" u="none" strike="noStrike" cap="none" dirty="0">
                <a:latin typeface="Times New Roman" pitchFamily="18" charset="0"/>
                <a:ea typeface="Bell MT"/>
                <a:cs typeface="Times New Roman" pitchFamily="18" charset="0"/>
                <a:sym typeface="Bell MT"/>
              </a:rPr>
              <a:t>, sont très </a:t>
            </a:r>
            <a:r>
              <a:rPr lang="fr-FR" dirty="0" smtClean="0">
                <a:latin typeface="Times New Roman" pitchFamily="18" charset="0"/>
                <a:ea typeface="Bell MT"/>
                <a:cs typeface="Times New Roman" pitchFamily="18" charset="0"/>
                <a:sym typeface="Bell MT"/>
              </a:rPr>
              <a:t>célèbres</a:t>
            </a:r>
            <a:r>
              <a:rPr lang="fr-FR" sz="1800" b="0" i="0" u="none" strike="noStrike" cap="none" dirty="0" smtClean="0">
                <a:latin typeface="Times New Roman" pitchFamily="18" charset="0"/>
                <a:ea typeface="Bell MT"/>
                <a:cs typeface="Times New Roman" pitchFamily="18" charset="0"/>
                <a:sym typeface="Bell MT"/>
              </a:rPr>
              <a:t>.</a:t>
            </a:r>
            <a:endParaRPr dirty="0">
              <a:latin typeface="Times New Roman" pitchFamily="18" charset="0"/>
              <a:cs typeface="Times New Roman" pitchFamily="18" charset="0"/>
            </a:endParaRPr>
          </a:p>
          <a:p>
            <a:pPr marL="0" marR="0" lvl="0" indent="0" algn="just" rtl="0">
              <a:spcBef>
                <a:spcPts val="0"/>
              </a:spcBef>
              <a:spcAft>
                <a:spcPts val="0"/>
              </a:spcAft>
              <a:buNone/>
            </a:pPr>
            <a:r>
              <a:rPr lang="fr-FR" sz="1800" dirty="0">
                <a:latin typeface="Times New Roman" pitchFamily="18" charset="0"/>
                <a:ea typeface="Bell MT"/>
                <a:cs typeface="Times New Roman" pitchFamily="18" charset="0"/>
                <a:sym typeface="Bell MT"/>
              </a:rPr>
              <a:t>Les éléments principaux sont: l'eau, l'argile et le feu.</a:t>
            </a:r>
            <a:endParaRPr sz="1800" dirty="0">
              <a:latin typeface="Times New Roman" pitchFamily="18" charset="0"/>
              <a:ea typeface="Bell MT"/>
              <a:cs typeface="Times New Roman" pitchFamily="18" charset="0"/>
              <a:sym typeface="Bell MT"/>
            </a:endParaRPr>
          </a:p>
        </p:txBody>
      </p:sp>
      <p:sp>
        <p:nvSpPr>
          <p:cNvPr id="26" name="Google Shape;26;p1"/>
          <p:cNvSpPr/>
          <p:nvPr/>
        </p:nvSpPr>
        <p:spPr>
          <a:xfrm>
            <a:off x="8345102" y="188642"/>
            <a:ext cx="3846900" cy="17542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800" dirty="0">
                <a:latin typeface="Times New Roman" pitchFamily="18" charset="0"/>
                <a:ea typeface="Bell MT"/>
                <a:cs typeface="Times New Roman" pitchFamily="18" charset="0"/>
                <a:sym typeface="Bell MT"/>
              </a:rPr>
              <a:t>La grande quantité de bois présente dans la région calabraise a permis un développement de l'artisanat en bois.</a:t>
            </a:r>
            <a:endParaRPr dirty="0">
              <a:latin typeface="Times New Roman" pitchFamily="18" charset="0"/>
              <a:cs typeface="Times New Roman" pitchFamily="18" charset="0"/>
            </a:endParaRPr>
          </a:p>
          <a:p>
            <a:pPr marL="0" marR="0" lvl="0" indent="0" algn="just" rtl="0">
              <a:spcBef>
                <a:spcPts val="0"/>
              </a:spcBef>
              <a:spcAft>
                <a:spcPts val="0"/>
              </a:spcAft>
              <a:buNone/>
            </a:pPr>
            <a:r>
              <a:rPr lang="fr-FR" sz="1800" dirty="0">
                <a:latin typeface="Times New Roman" pitchFamily="18" charset="0"/>
                <a:ea typeface="Bell MT"/>
                <a:cs typeface="Times New Roman" pitchFamily="18" charset="0"/>
                <a:sym typeface="Bell MT"/>
              </a:rPr>
              <a:t>L'une des formes les plus originales de la production de bois est appelée "art des bergers’’.</a:t>
            </a:r>
            <a:endParaRPr sz="1800" dirty="0">
              <a:latin typeface="Times New Roman" pitchFamily="18" charset="0"/>
              <a:ea typeface="Calibri"/>
              <a:cs typeface="Times New Roman" pitchFamily="18" charset="0"/>
              <a:sym typeface="Calibri"/>
            </a:endParaRPr>
          </a:p>
        </p:txBody>
      </p:sp>
      <p:sp>
        <p:nvSpPr>
          <p:cNvPr id="27" name="Google Shape;27;p1"/>
          <p:cNvSpPr/>
          <p:nvPr/>
        </p:nvSpPr>
        <p:spPr>
          <a:xfrm>
            <a:off x="8400256" y="2276872"/>
            <a:ext cx="3664800" cy="17542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800" dirty="0">
                <a:latin typeface="Times New Roman" pitchFamily="18" charset="0"/>
                <a:ea typeface="Bell MT"/>
                <a:cs typeface="Times New Roman" pitchFamily="18" charset="0"/>
                <a:sym typeface="Bell MT"/>
              </a:rPr>
              <a:t>Les tissus sont </a:t>
            </a:r>
            <a:r>
              <a:rPr lang="fr-FR" dirty="0" smtClean="0">
                <a:latin typeface="Times New Roman" pitchFamily="18" charset="0"/>
                <a:ea typeface="Bell MT"/>
                <a:cs typeface="Times New Roman" pitchFamily="18" charset="0"/>
                <a:sym typeface="Bell MT"/>
              </a:rPr>
              <a:t>réalisés avec de vieux  métiers à tisser, Les tissus sont en</a:t>
            </a:r>
            <a:r>
              <a:rPr lang="fr-FR" sz="1800" dirty="0" smtClean="0">
                <a:latin typeface="Times New Roman" pitchFamily="18" charset="0"/>
                <a:ea typeface="Bell MT"/>
                <a:cs typeface="Times New Roman" pitchFamily="18" charset="0"/>
                <a:sym typeface="Bell MT"/>
              </a:rPr>
              <a:t> </a:t>
            </a:r>
            <a:r>
              <a:rPr lang="fr-FR" sz="1800" dirty="0">
                <a:latin typeface="Times New Roman" pitchFamily="18" charset="0"/>
                <a:ea typeface="Bell MT"/>
                <a:cs typeface="Times New Roman" pitchFamily="18" charset="0"/>
                <a:sym typeface="Bell MT"/>
              </a:rPr>
              <a:t>laine, </a:t>
            </a:r>
            <a:r>
              <a:rPr lang="fr-FR" sz="1800" dirty="0" smtClean="0">
                <a:latin typeface="Times New Roman" pitchFamily="18" charset="0"/>
                <a:ea typeface="Bell MT"/>
                <a:cs typeface="Times New Roman" pitchFamily="18" charset="0"/>
                <a:sym typeface="Bell MT"/>
              </a:rPr>
              <a:t>en coton ou en soie </a:t>
            </a:r>
            <a:endParaRPr sz="1800" dirty="0">
              <a:latin typeface="Times New Roman" pitchFamily="18" charset="0"/>
              <a:ea typeface="Bell MT"/>
              <a:cs typeface="Times New Roman" pitchFamily="18" charset="0"/>
              <a:sym typeface="Bell MT"/>
            </a:endParaRPr>
          </a:p>
          <a:p>
            <a:pPr marL="0" marR="0" lvl="0" indent="0" algn="just" rtl="0">
              <a:spcBef>
                <a:spcPts val="0"/>
              </a:spcBef>
              <a:spcAft>
                <a:spcPts val="0"/>
              </a:spcAft>
              <a:buNone/>
            </a:pPr>
            <a:r>
              <a:rPr lang="fr-FR" sz="1800" dirty="0">
                <a:latin typeface="Times New Roman" pitchFamily="18" charset="0"/>
                <a:ea typeface="Bell MT"/>
                <a:cs typeface="Times New Roman" pitchFamily="18" charset="0"/>
                <a:sym typeface="Bell MT"/>
              </a:rPr>
              <a:t>Tous les produits sont finis à la main </a:t>
            </a:r>
            <a:r>
              <a:rPr lang="fr-FR" sz="1800" dirty="0" smtClean="0">
                <a:latin typeface="Times New Roman" pitchFamily="18" charset="0"/>
                <a:ea typeface="Bell MT"/>
                <a:cs typeface="Times New Roman" pitchFamily="18" charset="0"/>
                <a:sym typeface="Bell MT"/>
              </a:rPr>
              <a:t>avec </a:t>
            </a:r>
            <a:r>
              <a:rPr lang="fr-FR" sz="1800" dirty="0">
                <a:latin typeface="Times New Roman" pitchFamily="18" charset="0"/>
                <a:ea typeface="Bell MT"/>
                <a:cs typeface="Times New Roman" pitchFamily="18" charset="0"/>
                <a:sym typeface="Bell MT"/>
              </a:rPr>
              <a:t>des franges nouées </a:t>
            </a:r>
            <a:r>
              <a:rPr lang="fr-FR" dirty="0" smtClean="0">
                <a:latin typeface="Times New Roman" pitchFamily="18" charset="0"/>
                <a:ea typeface="Bell MT"/>
                <a:cs typeface="Times New Roman" pitchFamily="18" charset="0"/>
                <a:sym typeface="Bell MT"/>
              </a:rPr>
              <a:t>ou </a:t>
            </a:r>
            <a:r>
              <a:rPr lang="fr-FR" sz="1800" dirty="0" smtClean="0">
                <a:latin typeface="Times New Roman" pitchFamily="18" charset="0"/>
                <a:ea typeface="Bell MT"/>
                <a:cs typeface="Times New Roman" pitchFamily="18" charset="0"/>
                <a:sym typeface="Bell MT"/>
              </a:rPr>
              <a:t>du </a:t>
            </a:r>
            <a:r>
              <a:rPr lang="fr-FR" sz="1800" dirty="0">
                <a:latin typeface="Times New Roman" pitchFamily="18" charset="0"/>
                <a:ea typeface="Bell MT"/>
                <a:cs typeface="Times New Roman" pitchFamily="18" charset="0"/>
                <a:sym typeface="Bell MT"/>
              </a:rPr>
              <a:t>macramé et de la dentelle.</a:t>
            </a:r>
            <a:endParaRPr sz="1800" dirty="0">
              <a:latin typeface="Times New Roman" pitchFamily="18" charset="0"/>
              <a:ea typeface="Bell MT"/>
              <a:cs typeface="Times New Roman" pitchFamily="18" charset="0"/>
              <a:sym typeface="Bell MT"/>
            </a:endParaRPr>
          </a:p>
        </p:txBody>
      </p:sp>
      <p:pic>
        <p:nvPicPr>
          <p:cNvPr id="10" name="Immagine 9" descr="sedie impagliate.png"/>
          <p:cNvPicPr>
            <a:picLocks noChangeAspect="1"/>
          </p:cNvPicPr>
          <p:nvPr/>
        </p:nvPicPr>
        <p:blipFill>
          <a:blip r:embed="rId5"/>
          <a:stretch>
            <a:fillRect/>
          </a:stretch>
        </p:blipFill>
        <p:spPr>
          <a:xfrm>
            <a:off x="809588" y="4143380"/>
            <a:ext cx="3143272" cy="2354420"/>
          </a:xfrm>
          <a:prstGeom prst="rect">
            <a:avLst/>
          </a:prstGeom>
        </p:spPr>
      </p:pic>
    </p:spTree>
  </p:cSld>
  <p:clrMapOvr>
    <a:masterClrMapping/>
  </p:clrMapOvr>
  <p:transition>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xmlns="" id="{9DCEDAA6-9ABD-4B50-A3CE-761F3CBF27D2}"/>
              </a:ext>
            </a:extLst>
          </p:cNvPr>
          <p:cNvSpPr>
            <a:spLocks noGrp="1"/>
          </p:cNvSpPr>
          <p:nvPr>
            <p:ph type="title"/>
          </p:nvPr>
        </p:nvSpPr>
        <p:spPr>
          <a:xfrm>
            <a:off x="2495600" y="0"/>
            <a:ext cx="5314536" cy="1325563"/>
          </a:xfrm>
        </p:spPr>
        <p:txBody>
          <a:bodyPr>
            <a:normAutofit/>
          </a:bodyPr>
          <a:lstStyle/>
          <a:p>
            <a:pPr algn="ctr"/>
            <a:r>
              <a:rPr lang="it-IT" sz="3600" b="1"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Times New Roman" pitchFamily="18" charset="0"/>
                <a:cs typeface="Times New Roman" pitchFamily="18" charset="0"/>
              </a:rPr>
              <a:t>LA MUSIQUE</a:t>
            </a:r>
          </a:p>
        </p:txBody>
      </p:sp>
      <p:sp>
        <p:nvSpPr>
          <p:cNvPr id="5" name="Segnaposto contenuto 4">
            <a:extLst>
              <a:ext uri="{FF2B5EF4-FFF2-40B4-BE49-F238E27FC236}">
                <a16:creationId xmlns:a16="http://schemas.microsoft.com/office/drawing/2014/main" xmlns="" id="{F5FBD687-5D34-4F6C-A652-4266C042A170}"/>
              </a:ext>
            </a:extLst>
          </p:cNvPr>
          <p:cNvSpPr>
            <a:spLocks noGrp="1"/>
          </p:cNvSpPr>
          <p:nvPr>
            <p:ph idx="1"/>
          </p:nvPr>
        </p:nvSpPr>
        <p:spPr>
          <a:xfrm>
            <a:off x="2" y="942560"/>
            <a:ext cx="6582780" cy="2236738"/>
          </a:xfrm>
        </p:spPr>
        <p:txBody>
          <a:bodyPr anchor="t">
            <a:normAutofit/>
          </a:bodyPr>
          <a:lstStyle/>
          <a:p>
            <a:pPr marL="0" indent="0" algn="just">
              <a:spcBef>
                <a:spcPts val="0"/>
              </a:spcBef>
              <a:buNone/>
            </a:pPr>
            <a:r>
              <a:rPr lang="it-IT" sz="1800" dirty="0">
                <a:latin typeface="Times New Roman" pitchFamily="18" charset="0"/>
                <a:cs typeface="Times New Roman" pitchFamily="18" charset="0"/>
              </a:rPr>
              <a:t>En </a:t>
            </a:r>
            <a:r>
              <a:rPr lang="it-IT" sz="1800" dirty="0" err="1">
                <a:latin typeface="Times New Roman" pitchFamily="18" charset="0"/>
                <a:cs typeface="Times New Roman" pitchFamily="18" charset="0"/>
              </a:rPr>
              <a:t>Calabrie</a:t>
            </a:r>
            <a:r>
              <a:rPr lang="it-IT" sz="1800" dirty="0">
                <a:latin typeface="Times New Roman" pitchFamily="18" charset="0"/>
                <a:cs typeface="Times New Roman" pitchFamily="18" charset="0"/>
              </a:rPr>
              <a:t>, la </a:t>
            </a:r>
            <a:r>
              <a:rPr lang="it-IT" sz="1800" dirty="0" err="1">
                <a:latin typeface="Times New Roman" pitchFamily="18" charset="0"/>
                <a:cs typeface="Times New Roman" pitchFamily="18" charset="0"/>
              </a:rPr>
              <a:t>musique</a:t>
            </a:r>
            <a:r>
              <a:rPr lang="it-IT" sz="1800" dirty="0">
                <a:latin typeface="Times New Roman" pitchFamily="18" charset="0"/>
                <a:cs typeface="Times New Roman" pitchFamily="18" charset="0"/>
              </a:rPr>
              <a:t> </a:t>
            </a:r>
            <a:r>
              <a:rPr lang="it-IT" sz="1800" dirty="0" err="1">
                <a:latin typeface="Times New Roman" pitchFamily="18" charset="0"/>
                <a:cs typeface="Times New Roman" pitchFamily="18" charset="0"/>
              </a:rPr>
              <a:t>typique</a:t>
            </a:r>
            <a:r>
              <a:rPr lang="it-IT" sz="1800" dirty="0">
                <a:latin typeface="Times New Roman" pitchFamily="18" charset="0"/>
                <a:cs typeface="Times New Roman" pitchFamily="18" charset="0"/>
              </a:rPr>
              <a:t> est </a:t>
            </a:r>
            <a:r>
              <a:rPr lang="it-IT" sz="1800" b="1" i="1" dirty="0">
                <a:latin typeface="Times New Roman" pitchFamily="18" charset="0"/>
                <a:cs typeface="Times New Roman" pitchFamily="18" charset="0"/>
              </a:rPr>
              <a:t>La Tarantella</a:t>
            </a:r>
            <a:r>
              <a:rPr lang="it-IT" sz="1800" dirty="0">
                <a:latin typeface="Times New Roman" pitchFamily="18" charset="0"/>
                <a:cs typeface="Times New Roman" pitchFamily="18" charset="0"/>
              </a:rPr>
              <a:t>.</a:t>
            </a:r>
          </a:p>
          <a:p>
            <a:pPr marL="0" indent="0" algn="just">
              <a:spcBef>
                <a:spcPts val="0"/>
              </a:spcBef>
              <a:buNone/>
            </a:pPr>
            <a:r>
              <a:rPr lang="it-IT" sz="1800" dirty="0">
                <a:latin typeface="Times New Roman" pitchFamily="18" charset="0"/>
                <a:cs typeface="Times New Roman" pitchFamily="18" charset="0"/>
              </a:rPr>
              <a:t>Elle est </a:t>
            </a:r>
            <a:r>
              <a:rPr lang="it-IT" sz="1800" dirty="0" err="1">
                <a:latin typeface="Times New Roman" pitchFamily="18" charset="0"/>
                <a:cs typeface="Times New Roman" pitchFamily="18" charset="0"/>
              </a:rPr>
              <a:t>jouée</a:t>
            </a:r>
            <a:r>
              <a:rPr lang="it-IT" sz="1800" dirty="0">
                <a:latin typeface="Times New Roman" pitchFamily="18" charset="0"/>
                <a:cs typeface="Times New Roman" pitchFamily="18" charset="0"/>
              </a:rPr>
              <a:t> et </a:t>
            </a:r>
            <a:r>
              <a:rPr lang="it-IT" sz="1800" dirty="0" err="1">
                <a:latin typeface="Times New Roman" pitchFamily="18" charset="0"/>
                <a:cs typeface="Times New Roman" pitchFamily="18" charset="0"/>
              </a:rPr>
              <a:t>dansée</a:t>
            </a:r>
            <a:r>
              <a:rPr lang="it-IT" sz="1800" dirty="0">
                <a:latin typeface="Times New Roman" pitchFamily="18" charset="0"/>
                <a:cs typeface="Times New Roman" pitchFamily="18" charset="0"/>
              </a:rPr>
              <a:t> </a:t>
            </a:r>
            <a:r>
              <a:rPr lang="it-IT" sz="1800" dirty="0" err="1">
                <a:latin typeface="Times New Roman" pitchFamily="18" charset="0"/>
                <a:cs typeface="Times New Roman" pitchFamily="18" charset="0"/>
              </a:rPr>
              <a:t>dans</a:t>
            </a:r>
            <a:r>
              <a:rPr lang="it-IT" sz="1800" dirty="0">
                <a:latin typeface="Times New Roman" pitchFamily="18" charset="0"/>
                <a:cs typeface="Times New Roman" pitchFamily="18" charset="0"/>
              </a:rPr>
              <a:t> </a:t>
            </a:r>
            <a:r>
              <a:rPr lang="it-IT" sz="1800" dirty="0" err="1">
                <a:latin typeface="Times New Roman" pitchFamily="18" charset="0"/>
                <a:cs typeface="Times New Roman" pitchFamily="18" charset="0"/>
              </a:rPr>
              <a:t>les</a:t>
            </a:r>
            <a:r>
              <a:rPr lang="it-IT" sz="1800" dirty="0">
                <a:latin typeface="Times New Roman" pitchFamily="18" charset="0"/>
                <a:cs typeface="Times New Roman" pitchFamily="18" charset="0"/>
              </a:rPr>
              <a:t> places </a:t>
            </a:r>
            <a:r>
              <a:rPr lang="it-IT" sz="1800" dirty="0" err="1">
                <a:latin typeface="Times New Roman" pitchFamily="18" charset="0"/>
                <a:cs typeface="Times New Roman" pitchFamily="18" charset="0"/>
              </a:rPr>
              <a:t>des</a:t>
            </a:r>
            <a:r>
              <a:rPr lang="it-IT" sz="1800" dirty="0">
                <a:latin typeface="Times New Roman" pitchFamily="18" charset="0"/>
                <a:cs typeface="Times New Roman" pitchFamily="18" charset="0"/>
              </a:rPr>
              <a:t> </a:t>
            </a:r>
            <a:r>
              <a:rPr lang="it-IT" sz="1800" dirty="0" err="1">
                <a:latin typeface="Times New Roman" pitchFamily="18" charset="0"/>
                <a:cs typeface="Times New Roman" pitchFamily="18" charset="0"/>
              </a:rPr>
              <a:t>villes</a:t>
            </a:r>
            <a:r>
              <a:rPr lang="it-IT" sz="1800" dirty="0">
                <a:latin typeface="Times New Roman" pitchFamily="18" charset="0"/>
                <a:cs typeface="Times New Roman" pitchFamily="18" charset="0"/>
              </a:rPr>
              <a:t> pendant </a:t>
            </a:r>
            <a:r>
              <a:rPr lang="it-IT" sz="1800" dirty="0" err="1">
                <a:latin typeface="Times New Roman" pitchFamily="18" charset="0"/>
                <a:cs typeface="Times New Roman" pitchFamily="18" charset="0"/>
              </a:rPr>
              <a:t>les</a:t>
            </a:r>
            <a:r>
              <a:rPr lang="it-IT" sz="1800" dirty="0">
                <a:latin typeface="Times New Roman" pitchFamily="18" charset="0"/>
                <a:cs typeface="Times New Roman" pitchFamily="18" charset="0"/>
              </a:rPr>
              <a:t> </a:t>
            </a:r>
            <a:r>
              <a:rPr lang="it-IT" sz="1800" dirty="0" err="1" smtClean="0">
                <a:latin typeface="Times New Roman" pitchFamily="18" charset="0"/>
                <a:cs typeface="Times New Roman" pitchFamily="18" charset="0"/>
              </a:rPr>
              <a:t>fêtes</a:t>
            </a:r>
            <a:r>
              <a:rPr lang="it-IT" sz="1800" dirty="0" smtClean="0">
                <a:latin typeface="Times New Roman" pitchFamily="18" charset="0"/>
                <a:cs typeface="Times New Roman" pitchFamily="18" charset="0"/>
              </a:rPr>
              <a:t> </a:t>
            </a:r>
            <a:r>
              <a:rPr lang="it-IT" sz="1800" dirty="0" err="1">
                <a:latin typeface="Times New Roman" pitchFamily="18" charset="0"/>
                <a:cs typeface="Times New Roman" pitchFamily="18" charset="0"/>
              </a:rPr>
              <a:t>traditionnelles</a:t>
            </a:r>
            <a:r>
              <a:rPr lang="it-IT" sz="1800" dirty="0">
                <a:latin typeface="Times New Roman" pitchFamily="18" charset="0"/>
                <a:cs typeface="Times New Roman" pitchFamily="18" charset="0"/>
              </a:rPr>
              <a:t>. </a:t>
            </a:r>
          </a:p>
          <a:p>
            <a:pPr marL="0" indent="0" algn="just">
              <a:spcBef>
                <a:spcPts val="0"/>
              </a:spcBef>
              <a:buNone/>
            </a:pPr>
            <a:r>
              <a:rPr lang="it-IT" sz="1800" dirty="0" err="1">
                <a:latin typeface="Times New Roman" pitchFamily="18" charset="0"/>
                <a:cs typeface="Times New Roman" pitchFamily="18" charset="0"/>
              </a:rPr>
              <a:t>Cette</a:t>
            </a:r>
            <a:r>
              <a:rPr lang="it-IT" sz="1800" dirty="0">
                <a:latin typeface="Times New Roman" pitchFamily="18" charset="0"/>
                <a:cs typeface="Times New Roman" pitchFamily="18" charset="0"/>
              </a:rPr>
              <a:t> </a:t>
            </a:r>
            <a:r>
              <a:rPr lang="it-IT" sz="1800" dirty="0" err="1">
                <a:latin typeface="Times New Roman" pitchFamily="18" charset="0"/>
                <a:cs typeface="Times New Roman" pitchFamily="18" charset="0"/>
              </a:rPr>
              <a:t>musique</a:t>
            </a:r>
            <a:r>
              <a:rPr lang="it-IT" sz="1800" dirty="0">
                <a:latin typeface="Times New Roman" pitchFamily="18" charset="0"/>
                <a:cs typeface="Times New Roman" pitchFamily="18" charset="0"/>
              </a:rPr>
              <a:t> est </a:t>
            </a:r>
            <a:r>
              <a:rPr lang="it-IT" sz="1800" dirty="0" err="1">
                <a:latin typeface="Times New Roman" pitchFamily="18" charset="0"/>
                <a:cs typeface="Times New Roman" pitchFamily="18" charset="0"/>
              </a:rPr>
              <a:t>jouée</a:t>
            </a:r>
            <a:r>
              <a:rPr lang="it-IT" sz="1800" dirty="0">
                <a:latin typeface="Times New Roman" pitchFamily="18" charset="0"/>
                <a:cs typeface="Times New Roman" pitchFamily="18" charset="0"/>
              </a:rPr>
              <a:t> </a:t>
            </a:r>
            <a:r>
              <a:rPr lang="it-IT" sz="1800" dirty="0" err="1">
                <a:latin typeface="Times New Roman" pitchFamily="18" charset="0"/>
                <a:cs typeface="Times New Roman" pitchFamily="18" charset="0"/>
              </a:rPr>
              <a:t>avec</a:t>
            </a:r>
            <a:r>
              <a:rPr lang="it-IT" sz="1800" dirty="0">
                <a:latin typeface="Times New Roman" pitchFamily="18" charset="0"/>
                <a:cs typeface="Times New Roman" pitchFamily="18" charset="0"/>
              </a:rPr>
              <a:t> la </a:t>
            </a:r>
            <a:r>
              <a:rPr lang="it-IT" sz="1800" i="1" dirty="0">
                <a:latin typeface="Times New Roman" pitchFamily="18" charset="0"/>
                <a:cs typeface="Times New Roman" pitchFamily="18" charset="0"/>
              </a:rPr>
              <a:t>fisarmonica</a:t>
            </a:r>
            <a:r>
              <a:rPr lang="it-IT" sz="1800" dirty="0">
                <a:latin typeface="Times New Roman" pitchFamily="18" charset="0"/>
                <a:cs typeface="Times New Roman" pitchFamily="18" charset="0"/>
              </a:rPr>
              <a:t>, le </a:t>
            </a:r>
            <a:r>
              <a:rPr lang="it-IT" sz="1800" i="1" dirty="0">
                <a:latin typeface="Times New Roman" pitchFamily="18" charset="0"/>
                <a:cs typeface="Times New Roman" pitchFamily="18" charset="0"/>
              </a:rPr>
              <a:t>tamburello</a:t>
            </a:r>
            <a:r>
              <a:rPr lang="it-IT" sz="1800" dirty="0">
                <a:latin typeface="Times New Roman" pitchFamily="18" charset="0"/>
                <a:cs typeface="Times New Roman" pitchFamily="18" charset="0"/>
              </a:rPr>
              <a:t> et l’</a:t>
            </a:r>
            <a:r>
              <a:rPr lang="it-IT" sz="1800" i="1" dirty="0">
                <a:latin typeface="Times New Roman" pitchFamily="18" charset="0"/>
                <a:cs typeface="Times New Roman" pitchFamily="18" charset="0"/>
              </a:rPr>
              <a:t>organetto</a:t>
            </a:r>
            <a:r>
              <a:rPr lang="it-IT" sz="1800" dirty="0">
                <a:latin typeface="Times New Roman" pitchFamily="18" charset="0"/>
                <a:cs typeface="Times New Roman" pitchFamily="18" charset="0"/>
              </a:rPr>
              <a:t>.</a:t>
            </a:r>
          </a:p>
        </p:txBody>
      </p:sp>
      <p:pic>
        <p:nvPicPr>
          <p:cNvPr id="7" name="Immagine 6">
            <a:extLst>
              <a:ext uri="{FF2B5EF4-FFF2-40B4-BE49-F238E27FC236}">
                <a16:creationId xmlns:a16="http://schemas.microsoft.com/office/drawing/2014/main" xmlns="" id="{F7870F0C-0228-4792-965B-1C53CA66B50D}"/>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3766" b="-2"/>
          <a:stretch/>
        </p:blipFill>
        <p:spPr>
          <a:xfrm>
            <a:off x="8747661" y="0"/>
            <a:ext cx="3444339" cy="3579203"/>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8" name="CasellaDiTesto 7">
            <a:extLst>
              <a:ext uri="{FF2B5EF4-FFF2-40B4-BE49-F238E27FC236}">
                <a16:creationId xmlns:a16="http://schemas.microsoft.com/office/drawing/2014/main" xmlns="" id="{ECA2A767-5F0C-40D8-B400-67ACBE604055}"/>
              </a:ext>
            </a:extLst>
          </p:cNvPr>
          <p:cNvSpPr txBox="1"/>
          <p:nvPr/>
        </p:nvSpPr>
        <p:spPr>
          <a:xfrm>
            <a:off x="8060788" y="3573016"/>
            <a:ext cx="4131212" cy="1754326"/>
          </a:xfrm>
          <a:prstGeom prst="rect">
            <a:avLst/>
          </a:prstGeom>
          <a:noFill/>
        </p:spPr>
        <p:txBody>
          <a:bodyPr wrap="square" rtlCol="0">
            <a:spAutoFit/>
          </a:bodyPr>
          <a:lstStyle/>
          <a:p>
            <a:pPr algn="r"/>
            <a:r>
              <a:rPr lang="it-IT" dirty="0">
                <a:ln w="0"/>
                <a:effectLst>
                  <a:outerShdw blurRad="38100" dist="25400" dir="5400000" algn="ctr" rotWithShape="0">
                    <a:srgbClr val="6E747A">
                      <a:alpha val="43000"/>
                    </a:srgbClr>
                  </a:outerShdw>
                </a:effectLst>
                <a:latin typeface="Times New Roman" pitchFamily="18" charset="0"/>
                <a:cs typeface="Times New Roman" pitchFamily="18" charset="0"/>
              </a:rPr>
              <a:t>Ce </a:t>
            </a:r>
            <a:r>
              <a:rPr lang="it-IT" dirty="0" err="1">
                <a:ln w="0"/>
                <a:effectLst>
                  <a:outerShdw blurRad="38100" dist="25400" dir="5400000" algn="ctr" rotWithShape="0">
                    <a:srgbClr val="6E747A">
                      <a:alpha val="43000"/>
                    </a:srgbClr>
                  </a:outerShdw>
                </a:effectLst>
                <a:latin typeface="Times New Roman" pitchFamily="18" charset="0"/>
                <a:cs typeface="Times New Roman" pitchFamily="18" charset="0"/>
              </a:rPr>
              <a:t>sont</a:t>
            </a:r>
            <a:r>
              <a:rPr lang="it-IT" dirty="0">
                <a:ln w="0"/>
                <a:effectLst>
                  <a:outerShdw blurRad="38100" dist="25400" dir="5400000" algn="ctr" rotWithShape="0">
                    <a:srgbClr val="6E747A">
                      <a:alpha val="43000"/>
                    </a:srgbClr>
                  </a:outerShdw>
                </a:effectLst>
                <a:latin typeface="Times New Roman" pitchFamily="18" charset="0"/>
                <a:cs typeface="Times New Roman" pitchFamily="18" charset="0"/>
              </a:rPr>
              <a:t> </a:t>
            </a:r>
            <a:r>
              <a:rPr lang="it-IT" dirty="0" err="1">
                <a:ln w="0"/>
                <a:effectLst>
                  <a:outerShdw blurRad="38100" dist="25400" dir="5400000" algn="ctr" rotWithShape="0">
                    <a:srgbClr val="6E747A">
                      <a:alpha val="43000"/>
                    </a:srgbClr>
                  </a:outerShdw>
                </a:effectLst>
                <a:latin typeface="Times New Roman" pitchFamily="18" charset="0"/>
                <a:cs typeface="Times New Roman" pitchFamily="18" charset="0"/>
              </a:rPr>
              <a:t>les</a:t>
            </a:r>
            <a:r>
              <a:rPr lang="it-IT" dirty="0">
                <a:ln w="0"/>
                <a:effectLst>
                  <a:outerShdw blurRad="38100" dist="25400" dir="5400000" algn="ctr" rotWithShape="0">
                    <a:srgbClr val="6E747A">
                      <a:alpha val="43000"/>
                    </a:srgbClr>
                  </a:outerShdw>
                </a:effectLst>
                <a:latin typeface="Times New Roman" pitchFamily="18" charset="0"/>
                <a:cs typeface="Times New Roman" pitchFamily="18" charset="0"/>
              </a:rPr>
              <a:t> </a:t>
            </a:r>
            <a:r>
              <a:rPr lang="it-IT" dirty="0" err="1">
                <a:ln w="0"/>
                <a:effectLst>
                  <a:outerShdw blurRad="38100" dist="25400" dir="5400000" algn="ctr" rotWithShape="0">
                    <a:srgbClr val="6E747A">
                      <a:alpha val="43000"/>
                    </a:srgbClr>
                  </a:outerShdw>
                </a:effectLst>
                <a:latin typeface="Times New Roman" pitchFamily="18" charset="0"/>
                <a:cs typeface="Times New Roman" pitchFamily="18" charset="0"/>
              </a:rPr>
              <a:t>instruments</a:t>
            </a:r>
            <a:r>
              <a:rPr lang="it-IT" dirty="0">
                <a:ln w="0"/>
                <a:effectLst>
                  <a:outerShdw blurRad="38100" dist="25400" dir="5400000" algn="ctr" rotWithShape="0">
                    <a:srgbClr val="6E747A">
                      <a:alpha val="43000"/>
                    </a:srgbClr>
                  </a:outerShdw>
                </a:effectLst>
                <a:latin typeface="Times New Roman" pitchFamily="18" charset="0"/>
                <a:cs typeface="Times New Roman" pitchFamily="18" charset="0"/>
              </a:rPr>
              <a:t> </a:t>
            </a:r>
            <a:r>
              <a:rPr lang="it-IT" dirty="0" err="1">
                <a:ln w="0"/>
                <a:effectLst>
                  <a:outerShdw blurRad="38100" dist="25400" dir="5400000" algn="ctr" rotWithShape="0">
                    <a:srgbClr val="6E747A">
                      <a:alpha val="43000"/>
                    </a:srgbClr>
                  </a:outerShdw>
                </a:effectLst>
                <a:latin typeface="Times New Roman" pitchFamily="18" charset="0"/>
                <a:cs typeface="Times New Roman" pitchFamily="18" charset="0"/>
              </a:rPr>
              <a:t>typiques</a:t>
            </a:r>
            <a:r>
              <a:rPr lang="it-IT" dirty="0">
                <a:ln w="0"/>
                <a:effectLst>
                  <a:outerShdw blurRad="38100" dist="25400" dir="5400000" algn="ctr" rotWithShape="0">
                    <a:srgbClr val="6E747A">
                      <a:alpha val="43000"/>
                    </a:srgbClr>
                  </a:outerShdw>
                </a:effectLst>
                <a:latin typeface="Times New Roman" pitchFamily="18" charset="0"/>
                <a:cs typeface="Times New Roman" pitchFamily="18" charset="0"/>
              </a:rPr>
              <a:t>:</a:t>
            </a:r>
          </a:p>
          <a:p>
            <a:pPr marL="285750" indent="-285750" algn="r">
              <a:buFont typeface="Arial" panose="020B0604020202020204" pitchFamily="34" charset="0"/>
              <a:buChar char="•"/>
            </a:pPr>
            <a:r>
              <a:rPr lang="it-IT" dirty="0">
                <a:ln w="0"/>
                <a:effectLst>
                  <a:outerShdw blurRad="38100" dist="25400" dir="5400000" algn="ctr" rotWithShape="0">
                    <a:srgbClr val="6E747A">
                      <a:alpha val="43000"/>
                    </a:srgbClr>
                  </a:outerShdw>
                </a:effectLst>
                <a:latin typeface="Times New Roman" pitchFamily="18" charset="0"/>
                <a:cs typeface="Times New Roman" pitchFamily="18" charset="0"/>
              </a:rPr>
              <a:t>Tamburello</a:t>
            </a:r>
          </a:p>
          <a:p>
            <a:pPr marL="285750" indent="-285750" algn="r">
              <a:buFont typeface="Arial" panose="020B0604020202020204" pitchFamily="34" charset="0"/>
              <a:buChar char="•"/>
            </a:pPr>
            <a:r>
              <a:rPr lang="it-IT" dirty="0">
                <a:ln w="0"/>
                <a:effectLst>
                  <a:outerShdw blurRad="38100" dist="25400" dir="5400000" algn="ctr" rotWithShape="0">
                    <a:srgbClr val="6E747A">
                      <a:alpha val="43000"/>
                    </a:srgbClr>
                  </a:outerShdw>
                </a:effectLst>
                <a:latin typeface="Times New Roman" pitchFamily="18" charset="0"/>
                <a:cs typeface="Times New Roman" pitchFamily="18" charset="0"/>
              </a:rPr>
              <a:t>Zampogna</a:t>
            </a:r>
          </a:p>
          <a:p>
            <a:pPr marL="285750" indent="-285750" algn="r">
              <a:buFont typeface="Arial" panose="020B0604020202020204" pitchFamily="34" charset="0"/>
              <a:buChar char="•"/>
            </a:pPr>
            <a:r>
              <a:rPr lang="it-IT" dirty="0">
                <a:ln w="0"/>
                <a:effectLst>
                  <a:outerShdw blurRad="38100" dist="25400" dir="5400000" algn="ctr" rotWithShape="0">
                    <a:srgbClr val="6E747A">
                      <a:alpha val="43000"/>
                    </a:srgbClr>
                  </a:outerShdw>
                </a:effectLst>
                <a:latin typeface="Times New Roman" pitchFamily="18" charset="0"/>
                <a:cs typeface="Times New Roman" pitchFamily="18" charset="0"/>
              </a:rPr>
              <a:t>Pipita</a:t>
            </a:r>
          </a:p>
          <a:p>
            <a:pPr marL="285750" indent="-285750" algn="r">
              <a:buFont typeface="Arial" panose="020B0604020202020204" pitchFamily="34" charset="0"/>
              <a:buChar char="•"/>
            </a:pPr>
            <a:r>
              <a:rPr lang="it-IT" dirty="0">
                <a:ln w="0"/>
                <a:effectLst>
                  <a:outerShdw blurRad="38100" dist="25400" dir="5400000" algn="ctr" rotWithShape="0">
                    <a:srgbClr val="6E747A">
                      <a:alpha val="43000"/>
                    </a:srgbClr>
                  </a:outerShdw>
                </a:effectLst>
                <a:latin typeface="Times New Roman" pitchFamily="18" charset="0"/>
                <a:cs typeface="Times New Roman" pitchFamily="18" charset="0"/>
              </a:rPr>
              <a:t>Fischioni</a:t>
            </a:r>
          </a:p>
          <a:p>
            <a:pPr marL="285750" indent="-285750" algn="r">
              <a:buFont typeface="Arial" panose="020B0604020202020204" pitchFamily="34" charset="0"/>
              <a:buChar char="•"/>
            </a:pPr>
            <a:r>
              <a:rPr lang="it-IT" dirty="0">
                <a:ln w="0"/>
                <a:effectLst>
                  <a:outerShdw blurRad="38100" dist="25400" dir="5400000" algn="ctr" rotWithShape="0">
                    <a:srgbClr val="6E747A">
                      <a:alpha val="43000"/>
                    </a:srgbClr>
                  </a:outerShdw>
                </a:effectLst>
                <a:latin typeface="Times New Roman" pitchFamily="18" charset="0"/>
                <a:cs typeface="Times New Roman" pitchFamily="18" charset="0"/>
              </a:rPr>
              <a:t>Organetto</a:t>
            </a:r>
          </a:p>
        </p:txBody>
      </p:sp>
      <p:pic>
        <p:nvPicPr>
          <p:cNvPr id="9" name="WhatsApp Video 2019-01-22 at 18.27.27">
            <a:hlinkClick r:id="" action="ppaction://media"/>
            <a:extLst>
              <a:ext uri="{FF2B5EF4-FFF2-40B4-BE49-F238E27FC236}">
                <a16:creationId xmlns:a16="http://schemas.microsoft.com/office/drawing/2014/main" xmlns="" id="{E9899315-91C0-46AD-885E-635F71F63229}"/>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91344" y="2708920"/>
            <a:ext cx="4301344" cy="3226008"/>
          </a:xfrm>
          <a:prstGeom prst="rect">
            <a:avLst/>
          </a:prstGeom>
          <a:ln>
            <a:noFill/>
          </a:ln>
          <a:effectLst>
            <a:outerShdw blurRad="190500" algn="tl" rotWithShape="0">
              <a:srgbClr val="000000">
                <a:alpha val="70000"/>
              </a:srgbClr>
            </a:outerShdw>
          </a:effectLst>
        </p:spPr>
      </p:pic>
      <p:pic>
        <p:nvPicPr>
          <p:cNvPr id="11" name="Immagine 10">
            <a:extLst>
              <a:ext uri="{FF2B5EF4-FFF2-40B4-BE49-F238E27FC236}">
                <a16:creationId xmlns:a16="http://schemas.microsoft.com/office/drawing/2014/main" xmlns="" id="{F7320E54-EF68-4013-8D82-3B76462CD62E}"/>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6973" t="14186" r="5982" b="12914"/>
          <a:stretch/>
        </p:blipFill>
        <p:spPr>
          <a:xfrm>
            <a:off x="5015880" y="2780928"/>
            <a:ext cx="3531764" cy="2957800"/>
          </a:xfrm>
          <a:prstGeom prst="rect">
            <a:avLst/>
          </a:prstGeom>
          <a:ln>
            <a:noFill/>
          </a:ln>
          <a:effectLst>
            <a:softEdge rad="112500"/>
          </a:effectLst>
        </p:spPr>
      </p:pic>
      <p:sp>
        <p:nvSpPr>
          <p:cNvPr id="13" name="CasellaDiTesto 12">
            <a:extLst>
              <a:ext uri="{FF2B5EF4-FFF2-40B4-BE49-F238E27FC236}">
                <a16:creationId xmlns:a16="http://schemas.microsoft.com/office/drawing/2014/main" xmlns="" id="{FB219F5E-0EB4-47F2-95C4-B4083EFAAC86}"/>
              </a:ext>
            </a:extLst>
          </p:cNvPr>
          <p:cNvSpPr txBox="1"/>
          <p:nvPr/>
        </p:nvSpPr>
        <p:spPr>
          <a:xfrm>
            <a:off x="4511824" y="5733256"/>
            <a:ext cx="4412504" cy="923330"/>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Quand oo joue </a:t>
            </a:r>
            <a:r>
              <a:rPr lang="it-IT" dirty="0" smtClean="0">
                <a:latin typeface="Times New Roman" pitchFamily="18" charset="0"/>
                <a:cs typeface="Times New Roman" pitchFamily="18" charset="0"/>
              </a:rPr>
              <a:t>la </a:t>
            </a:r>
            <a:r>
              <a:rPr lang="it-IT" dirty="0" smtClean="0">
                <a:latin typeface="Times New Roman" pitchFamily="18" charset="0"/>
                <a:cs typeface="Times New Roman" pitchFamily="18" charset="0"/>
              </a:rPr>
              <a:t>tarantella, les femmes, </a:t>
            </a:r>
            <a:r>
              <a:rPr lang="it-IT" i="1" dirty="0" smtClean="0">
                <a:latin typeface="Times New Roman" pitchFamily="18" charset="0"/>
                <a:cs typeface="Times New Roman" pitchFamily="18" charset="0"/>
              </a:rPr>
              <a:t>l</a:t>
            </a:r>
            <a:r>
              <a:rPr lang="it-IT" b="1" i="1" dirty="0" smtClean="0">
                <a:latin typeface="Times New Roman" pitchFamily="18" charset="0"/>
                <a:cs typeface="Times New Roman" pitchFamily="18" charset="0"/>
              </a:rPr>
              <a:t>es pacchiane</a:t>
            </a:r>
            <a:r>
              <a:rPr lang="it-IT" dirty="0" smtClean="0">
                <a:latin typeface="Times New Roman" pitchFamily="18" charset="0"/>
                <a:cs typeface="Times New Roman" pitchFamily="18" charset="0"/>
              </a:rPr>
              <a:t>, portent </a:t>
            </a:r>
            <a:r>
              <a:rPr lang="it-IT" dirty="0" smtClean="0">
                <a:latin typeface="Times New Roman" pitchFamily="18" charset="0"/>
                <a:cs typeface="Times New Roman" pitchFamily="18" charset="0"/>
              </a:rPr>
              <a:t>des </a:t>
            </a:r>
            <a:r>
              <a:rPr lang="it-IT" dirty="0">
                <a:latin typeface="Times New Roman" pitchFamily="18" charset="0"/>
                <a:cs typeface="Times New Roman" pitchFamily="18" charset="0"/>
              </a:rPr>
              <a:t>vêtements </a:t>
            </a:r>
            <a:r>
              <a:rPr lang="it-IT" dirty="0" smtClean="0">
                <a:latin typeface="Times New Roman" pitchFamily="18" charset="0"/>
                <a:cs typeface="Times New Roman" pitchFamily="18" charset="0"/>
              </a:rPr>
              <a:t>caractéristiques</a:t>
            </a:r>
            <a:endParaRPr lang="it-IT" b="1" i="1" dirty="0">
              <a:latin typeface="Times New Roman" pitchFamily="18" charset="0"/>
              <a:cs typeface="Times New Roman" pitchFamily="18" charset="0"/>
            </a:endParaRPr>
          </a:p>
        </p:txBody>
      </p:sp>
    </p:spTree>
    <p:extLst>
      <p:ext uri="{BB962C8B-B14F-4D97-AF65-F5344CB8AC3E}">
        <p14:creationId xmlns:p14="http://schemas.microsoft.com/office/powerpoint/2010/main" xmlns="" val="338396921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80">
                                          <p:stCondLst>
                                            <p:cond delay="0"/>
                                          </p:stCondLst>
                                        </p:cTn>
                                        <p:tgtEl>
                                          <p:spTgt spid="5">
                                            <p:txEl>
                                              <p:pRg st="0" end="0"/>
                                            </p:txEl>
                                          </p:spTgt>
                                        </p:tgtEl>
                                      </p:cBhvr>
                                    </p:animEffect>
                                    <p:anim calcmode="lin" valueType="num">
                                      <p:cBhvr>
                                        <p:cTn id="12"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xEl>
                                              <p:pRg st="0" end="0"/>
                                            </p:txEl>
                                          </p:spTgt>
                                        </p:tgtEl>
                                      </p:cBhvr>
                                      <p:to x="100000" y="60000"/>
                                    </p:animScale>
                                    <p:animScale>
                                      <p:cBhvr>
                                        <p:cTn id="18" dur="166" decel="50000">
                                          <p:stCondLst>
                                            <p:cond delay="676"/>
                                          </p:stCondLst>
                                        </p:cTn>
                                        <p:tgtEl>
                                          <p:spTgt spid="5">
                                            <p:txEl>
                                              <p:pRg st="0" end="0"/>
                                            </p:txEl>
                                          </p:spTgt>
                                        </p:tgtEl>
                                      </p:cBhvr>
                                      <p:to x="100000" y="100000"/>
                                    </p:animScale>
                                    <p:animScale>
                                      <p:cBhvr>
                                        <p:cTn id="19" dur="26">
                                          <p:stCondLst>
                                            <p:cond delay="1312"/>
                                          </p:stCondLst>
                                        </p:cTn>
                                        <p:tgtEl>
                                          <p:spTgt spid="5">
                                            <p:txEl>
                                              <p:pRg st="0" end="0"/>
                                            </p:txEl>
                                          </p:spTgt>
                                        </p:tgtEl>
                                      </p:cBhvr>
                                      <p:to x="100000" y="80000"/>
                                    </p:animScale>
                                    <p:animScale>
                                      <p:cBhvr>
                                        <p:cTn id="20" dur="166" decel="50000">
                                          <p:stCondLst>
                                            <p:cond delay="1338"/>
                                          </p:stCondLst>
                                        </p:cTn>
                                        <p:tgtEl>
                                          <p:spTgt spid="5">
                                            <p:txEl>
                                              <p:pRg st="0" end="0"/>
                                            </p:txEl>
                                          </p:spTgt>
                                        </p:tgtEl>
                                      </p:cBhvr>
                                      <p:to x="100000" y="100000"/>
                                    </p:animScale>
                                    <p:animScale>
                                      <p:cBhvr>
                                        <p:cTn id="21" dur="26">
                                          <p:stCondLst>
                                            <p:cond delay="1642"/>
                                          </p:stCondLst>
                                        </p:cTn>
                                        <p:tgtEl>
                                          <p:spTgt spid="5">
                                            <p:txEl>
                                              <p:pRg st="0" end="0"/>
                                            </p:txEl>
                                          </p:spTgt>
                                        </p:tgtEl>
                                      </p:cBhvr>
                                      <p:to x="100000" y="90000"/>
                                    </p:animScale>
                                    <p:animScale>
                                      <p:cBhvr>
                                        <p:cTn id="22" dur="166" decel="50000">
                                          <p:stCondLst>
                                            <p:cond delay="1668"/>
                                          </p:stCondLst>
                                        </p:cTn>
                                        <p:tgtEl>
                                          <p:spTgt spid="5">
                                            <p:txEl>
                                              <p:pRg st="0" end="0"/>
                                            </p:txEl>
                                          </p:spTgt>
                                        </p:tgtEl>
                                      </p:cBhvr>
                                      <p:to x="100000" y="100000"/>
                                    </p:animScale>
                                    <p:animScale>
                                      <p:cBhvr>
                                        <p:cTn id="23" dur="26">
                                          <p:stCondLst>
                                            <p:cond delay="1808"/>
                                          </p:stCondLst>
                                        </p:cTn>
                                        <p:tgtEl>
                                          <p:spTgt spid="5">
                                            <p:txEl>
                                              <p:pRg st="0" end="0"/>
                                            </p:txEl>
                                          </p:spTgt>
                                        </p:tgtEl>
                                      </p:cBhvr>
                                      <p:to x="100000" y="95000"/>
                                    </p:animScale>
                                    <p:animScale>
                                      <p:cBhvr>
                                        <p:cTn id="24" dur="166" decel="50000">
                                          <p:stCondLst>
                                            <p:cond delay="1834"/>
                                          </p:stCondLst>
                                        </p:cTn>
                                        <p:tgtEl>
                                          <p:spTgt spid="5">
                                            <p:txEl>
                                              <p:pRg st="0" end="0"/>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down)">
                                      <p:cBhvr>
                                        <p:cTn id="29" dur="580">
                                          <p:stCondLst>
                                            <p:cond delay="0"/>
                                          </p:stCondLst>
                                        </p:cTn>
                                        <p:tgtEl>
                                          <p:spTgt spid="5">
                                            <p:txEl>
                                              <p:pRg st="1" end="1"/>
                                            </p:txEl>
                                          </p:spTgt>
                                        </p:tgtEl>
                                      </p:cBhvr>
                                    </p:animEffect>
                                    <p:anim calcmode="lin" valueType="num">
                                      <p:cBhvr>
                                        <p:cTn id="30"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5">
                                            <p:txEl>
                                              <p:pRg st="1" end="1"/>
                                            </p:txEl>
                                          </p:spTgt>
                                        </p:tgtEl>
                                      </p:cBhvr>
                                      <p:to x="100000" y="60000"/>
                                    </p:animScale>
                                    <p:animScale>
                                      <p:cBhvr>
                                        <p:cTn id="36" dur="166" decel="50000">
                                          <p:stCondLst>
                                            <p:cond delay="676"/>
                                          </p:stCondLst>
                                        </p:cTn>
                                        <p:tgtEl>
                                          <p:spTgt spid="5">
                                            <p:txEl>
                                              <p:pRg st="1" end="1"/>
                                            </p:txEl>
                                          </p:spTgt>
                                        </p:tgtEl>
                                      </p:cBhvr>
                                      <p:to x="100000" y="100000"/>
                                    </p:animScale>
                                    <p:animScale>
                                      <p:cBhvr>
                                        <p:cTn id="37" dur="26">
                                          <p:stCondLst>
                                            <p:cond delay="1312"/>
                                          </p:stCondLst>
                                        </p:cTn>
                                        <p:tgtEl>
                                          <p:spTgt spid="5">
                                            <p:txEl>
                                              <p:pRg st="1" end="1"/>
                                            </p:txEl>
                                          </p:spTgt>
                                        </p:tgtEl>
                                      </p:cBhvr>
                                      <p:to x="100000" y="80000"/>
                                    </p:animScale>
                                    <p:animScale>
                                      <p:cBhvr>
                                        <p:cTn id="38" dur="166" decel="50000">
                                          <p:stCondLst>
                                            <p:cond delay="1338"/>
                                          </p:stCondLst>
                                        </p:cTn>
                                        <p:tgtEl>
                                          <p:spTgt spid="5">
                                            <p:txEl>
                                              <p:pRg st="1" end="1"/>
                                            </p:txEl>
                                          </p:spTgt>
                                        </p:tgtEl>
                                      </p:cBhvr>
                                      <p:to x="100000" y="100000"/>
                                    </p:animScale>
                                    <p:animScale>
                                      <p:cBhvr>
                                        <p:cTn id="39" dur="26">
                                          <p:stCondLst>
                                            <p:cond delay="1642"/>
                                          </p:stCondLst>
                                        </p:cTn>
                                        <p:tgtEl>
                                          <p:spTgt spid="5">
                                            <p:txEl>
                                              <p:pRg st="1" end="1"/>
                                            </p:txEl>
                                          </p:spTgt>
                                        </p:tgtEl>
                                      </p:cBhvr>
                                      <p:to x="100000" y="90000"/>
                                    </p:animScale>
                                    <p:animScale>
                                      <p:cBhvr>
                                        <p:cTn id="40" dur="166" decel="50000">
                                          <p:stCondLst>
                                            <p:cond delay="1668"/>
                                          </p:stCondLst>
                                        </p:cTn>
                                        <p:tgtEl>
                                          <p:spTgt spid="5">
                                            <p:txEl>
                                              <p:pRg st="1" end="1"/>
                                            </p:txEl>
                                          </p:spTgt>
                                        </p:tgtEl>
                                      </p:cBhvr>
                                      <p:to x="100000" y="100000"/>
                                    </p:animScale>
                                    <p:animScale>
                                      <p:cBhvr>
                                        <p:cTn id="41" dur="26">
                                          <p:stCondLst>
                                            <p:cond delay="1808"/>
                                          </p:stCondLst>
                                        </p:cTn>
                                        <p:tgtEl>
                                          <p:spTgt spid="5">
                                            <p:txEl>
                                              <p:pRg st="1" end="1"/>
                                            </p:txEl>
                                          </p:spTgt>
                                        </p:tgtEl>
                                      </p:cBhvr>
                                      <p:to x="100000" y="95000"/>
                                    </p:animScale>
                                    <p:animScale>
                                      <p:cBhvr>
                                        <p:cTn id="42" dur="166" decel="50000">
                                          <p:stCondLst>
                                            <p:cond delay="1834"/>
                                          </p:stCondLst>
                                        </p:cTn>
                                        <p:tgtEl>
                                          <p:spTgt spid="5">
                                            <p:txEl>
                                              <p:pRg st="1" end="1"/>
                                            </p:txEl>
                                          </p:spTgt>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wipe(down)">
                                      <p:cBhvr>
                                        <p:cTn id="47" dur="580">
                                          <p:stCondLst>
                                            <p:cond delay="0"/>
                                          </p:stCondLst>
                                        </p:cTn>
                                        <p:tgtEl>
                                          <p:spTgt spid="5">
                                            <p:txEl>
                                              <p:pRg st="2" end="2"/>
                                            </p:txEl>
                                          </p:spTgt>
                                        </p:tgtEl>
                                      </p:cBhvr>
                                    </p:animEffect>
                                    <p:anim calcmode="lin" valueType="num">
                                      <p:cBhvr>
                                        <p:cTn id="48" dur="1822" tmFilter="0,0; 0.14,0.36; 0.43,0.73; 0.71,0.91; 1.0,1.0">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5">
                                            <p:txEl>
                                              <p:pRg st="2" end="2"/>
                                            </p:txEl>
                                          </p:spTgt>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5">
                                            <p:txEl>
                                              <p:pRg st="2" end="2"/>
                                            </p:txEl>
                                          </p:spTgt>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5">
                                            <p:txEl>
                                              <p:pRg st="2" end="2"/>
                                            </p:txEl>
                                          </p:spTgt>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5">
                                            <p:txEl>
                                              <p:pRg st="2" end="2"/>
                                            </p:txEl>
                                          </p:spTgt>
                                        </p:tgtEl>
                                        <p:attrNameLst>
                                          <p:attrName>ppt_y</p:attrName>
                                        </p:attrNameLst>
                                      </p:cBhvr>
                                      <p:tavLst>
                                        <p:tav tm="0" fmla="#ppt_y-sin(pi*$)/81">
                                          <p:val>
                                            <p:fltVal val="0"/>
                                          </p:val>
                                        </p:tav>
                                        <p:tav tm="100000">
                                          <p:val>
                                            <p:fltVal val="1"/>
                                          </p:val>
                                        </p:tav>
                                      </p:tavLst>
                                    </p:anim>
                                    <p:animScale>
                                      <p:cBhvr>
                                        <p:cTn id="53" dur="26">
                                          <p:stCondLst>
                                            <p:cond delay="650"/>
                                          </p:stCondLst>
                                        </p:cTn>
                                        <p:tgtEl>
                                          <p:spTgt spid="5">
                                            <p:txEl>
                                              <p:pRg st="2" end="2"/>
                                            </p:txEl>
                                          </p:spTgt>
                                        </p:tgtEl>
                                      </p:cBhvr>
                                      <p:to x="100000" y="60000"/>
                                    </p:animScale>
                                    <p:animScale>
                                      <p:cBhvr>
                                        <p:cTn id="54" dur="166" decel="50000">
                                          <p:stCondLst>
                                            <p:cond delay="676"/>
                                          </p:stCondLst>
                                        </p:cTn>
                                        <p:tgtEl>
                                          <p:spTgt spid="5">
                                            <p:txEl>
                                              <p:pRg st="2" end="2"/>
                                            </p:txEl>
                                          </p:spTgt>
                                        </p:tgtEl>
                                      </p:cBhvr>
                                      <p:to x="100000" y="100000"/>
                                    </p:animScale>
                                    <p:animScale>
                                      <p:cBhvr>
                                        <p:cTn id="55" dur="26">
                                          <p:stCondLst>
                                            <p:cond delay="1312"/>
                                          </p:stCondLst>
                                        </p:cTn>
                                        <p:tgtEl>
                                          <p:spTgt spid="5">
                                            <p:txEl>
                                              <p:pRg st="2" end="2"/>
                                            </p:txEl>
                                          </p:spTgt>
                                        </p:tgtEl>
                                      </p:cBhvr>
                                      <p:to x="100000" y="80000"/>
                                    </p:animScale>
                                    <p:animScale>
                                      <p:cBhvr>
                                        <p:cTn id="56" dur="166" decel="50000">
                                          <p:stCondLst>
                                            <p:cond delay="1338"/>
                                          </p:stCondLst>
                                        </p:cTn>
                                        <p:tgtEl>
                                          <p:spTgt spid="5">
                                            <p:txEl>
                                              <p:pRg st="2" end="2"/>
                                            </p:txEl>
                                          </p:spTgt>
                                        </p:tgtEl>
                                      </p:cBhvr>
                                      <p:to x="100000" y="100000"/>
                                    </p:animScale>
                                    <p:animScale>
                                      <p:cBhvr>
                                        <p:cTn id="57" dur="26">
                                          <p:stCondLst>
                                            <p:cond delay="1642"/>
                                          </p:stCondLst>
                                        </p:cTn>
                                        <p:tgtEl>
                                          <p:spTgt spid="5">
                                            <p:txEl>
                                              <p:pRg st="2" end="2"/>
                                            </p:txEl>
                                          </p:spTgt>
                                        </p:tgtEl>
                                      </p:cBhvr>
                                      <p:to x="100000" y="90000"/>
                                    </p:animScale>
                                    <p:animScale>
                                      <p:cBhvr>
                                        <p:cTn id="58" dur="166" decel="50000">
                                          <p:stCondLst>
                                            <p:cond delay="1668"/>
                                          </p:stCondLst>
                                        </p:cTn>
                                        <p:tgtEl>
                                          <p:spTgt spid="5">
                                            <p:txEl>
                                              <p:pRg st="2" end="2"/>
                                            </p:txEl>
                                          </p:spTgt>
                                        </p:tgtEl>
                                      </p:cBhvr>
                                      <p:to x="100000" y="100000"/>
                                    </p:animScale>
                                    <p:animScale>
                                      <p:cBhvr>
                                        <p:cTn id="59" dur="26">
                                          <p:stCondLst>
                                            <p:cond delay="1808"/>
                                          </p:stCondLst>
                                        </p:cTn>
                                        <p:tgtEl>
                                          <p:spTgt spid="5">
                                            <p:txEl>
                                              <p:pRg st="2" end="2"/>
                                            </p:txEl>
                                          </p:spTgt>
                                        </p:tgtEl>
                                      </p:cBhvr>
                                      <p:to x="100000" y="95000"/>
                                    </p:animScale>
                                    <p:animScale>
                                      <p:cBhvr>
                                        <p:cTn id="60" dur="166" decel="50000">
                                          <p:stCondLst>
                                            <p:cond delay="1834"/>
                                          </p:stCondLst>
                                        </p:cTn>
                                        <p:tgtEl>
                                          <p:spTgt spid="5">
                                            <p:txEl>
                                              <p:pRg st="2" end="2"/>
                                            </p:txEl>
                                          </p:spTgt>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54360" fill="hold"/>
                                        <p:tgtEl>
                                          <p:spTgt spid="9"/>
                                        </p:tgtEl>
                                      </p:cBhvr>
                                    </p:cmd>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barn(inVertical)">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nodeType="click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circle(in)">
                                      <p:cBhvr>
                                        <p:cTn id="78" dur="2000"/>
                                        <p:tgtEl>
                                          <p:spTgt spid="11"/>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randombar(horizontal)">
                                      <p:cBhvr>
                                        <p:cTn id="83" dur="500"/>
                                        <p:tgtEl>
                                          <p:spTgt spid="8"/>
                                        </p:tgtEl>
                                      </p:cBhvr>
                                    </p:animEffect>
                                  </p:childTnLst>
                                </p:cTn>
                              </p:par>
                            </p:childTnLst>
                          </p:cTn>
                        </p:par>
                      </p:childTnLst>
                    </p:cTn>
                  </p:par>
                  <p:par>
                    <p:cTn id="84" fill="hold">
                      <p:stCondLst>
                        <p:cond delay="indefinite"/>
                      </p:stCondLst>
                      <p:childTnLst>
                        <p:par>
                          <p:cTn id="85" fill="hold">
                            <p:stCondLst>
                              <p:cond delay="0"/>
                            </p:stCondLst>
                            <p:childTnLst>
                              <p:par>
                                <p:cTn id="86" presetID="26" presetClass="entr" presetSubtype="0" fill="hold"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wipe(down)">
                                      <p:cBhvr>
                                        <p:cTn id="88" dur="580">
                                          <p:stCondLst>
                                            <p:cond delay="0"/>
                                          </p:stCondLst>
                                        </p:cTn>
                                        <p:tgtEl>
                                          <p:spTgt spid="7"/>
                                        </p:tgtEl>
                                      </p:cBhvr>
                                    </p:animEffect>
                                    <p:anim calcmode="lin" valueType="num">
                                      <p:cBhvr>
                                        <p:cTn id="8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94" dur="26">
                                          <p:stCondLst>
                                            <p:cond delay="650"/>
                                          </p:stCondLst>
                                        </p:cTn>
                                        <p:tgtEl>
                                          <p:spTgt spid="7"/>
                                        </p:tgtEl>
                                      </p:cBhvr>
                                      <p:to x="100000" y="60000"/>
                                    </p:animScale>
                                    <p:animScale>
                                      <p:cBhvr>
                                        <p:cTn id="95" dur="166" decel="50000">
                                          <p:stCondLst>
                                            <p:cond delay="676"/>
                                          </p:stCondLst>
                                        </p:cTn>
                                        <p:tgtEl>
                                          <p:spTgt spid="7"/>
                                        </p:tgtEl>
                                      </p:cBhvr>
                                      <p:to x="100000" y="100000"/>
                                    </p:animScale>
                                    <p:animScale>
                                      <p:cBhvr>
                                        <p:cTn id="96" dur="26">
                                          <p:stCondLst>
                                            <p:cond delay="1312"/>
                                          </p:stCondLst>
                                        </p:cTn>
                                        <p:tgtEl>
                                          <p:spTgt spid="7"/>
                                        </p:tgtEl>
                                      </p:cBhvr>
                                      <p:to x="100000" y="80000"/>
                                    </p:animScale>
                                    <p:animScale>
                                      <p:cBhvr>
                                        <p:cTn id="97" dur="166" decel="50000">
                                          <p:stCondLst>
                                            <p:cond delay="1338"/>
                                          </p:stCondLst>
                                        </p:cTn>
                                        <p:tgtEl>
                                          <p:spTgt spid="7"/>
                                        </p:tgtEl>
                                      </p:cBhvr>
                                      <p:to x="100000" y="100000"/>
                                    </p:animScale>
                                    <p:animScale>
                                      <p:cBhvr>
                                        <p:cTn id="98" dur="26">
                                          <p:stCondLst>
                                            <p:cond delay="1642"/>
                                          </p:stCondLst>
                                        </p:cTn>
                                        <p:tgtEl>
                                          <p:spTgt spid="7"/>
                                        </p:tgtEl>
                                      </p:cBhvr>
                                      <p:to x="100000" y="90000"/>
                                    </p:animScale>
                                    <p:animScale>
                                      <p:cBhvr>
                                        <p:cTn id="99" dur="166" decel="50000">
                                          <p:stCondLst>
                                            <p:cond delay="1668"/>
                                          </p:stCondLst>
                                        </p:cTn>
                                        <p:tgtEl>
                                          <p:spTgt spid="7"/>
                                        </p:tgtEl>
                                      </p:cBhvr>
                                      <p:to x="100000" y="100000"/>
                                    </p:animScale>
                                    <p:animScale>
                                      <p:cBhvr>
                                        <p:cTn id="100" dur="26">
                                          <p:stCondLst>
                                            <p:cond delay="1808"/>
                                          </p:stCondLst>
                                        </p:cTn>
                                        <p:tgtEl>
                                          <p:spTgt spid="7"/>
                                        </p:tgtEl>
                                      </p:cBhvr>
                                      <p:to x="100000" y="95000"/>
                                    </p:animScale>
                                    <p:animScale>
                                      <p:cBhvr>
                                        <p:cTn id="10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2" fill="hold" display="0">
                  <p:stCondLst>
                    <p:cond delay="indefinite"/>
                  </p:stCondLst>
                </p:cTn>
                <p:tgtEl>
                  <p:spTgt spid="9"/>
                </p:tgtEl>
              </p:cMediaNode>
            </p:video>
          </p:childTnLst>
        </p:cTn>
      </p:par>
    </p:tnLst>
    <p:bldLst>
      <p:bldP spid="4" grpId="0"/>
      <p:bldP spid="5" grpId="0" build="p"/>
      <p:bldP spid="8"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7" name="Picture 3" descr="Calabria2"/>
          <p:cNvPicPr>
            <a:picLocks noChangeAspect="1" noChangeArrowheads="1"/>
          </p:cNvPicPr>
          <p:nvPr/>
        </p:nvPicPr>
        <p:blipFill>
          <a:blip r:embed="rId2" cstate="print"/>
          <a:srcRect/>
          <a:stretch>
            <a:fillRect/>
          </a:stretch>
        </p:blipFill>
        <p:spPr bwMode="auto">
          <a:xfrm>
            <a:off x="0" y="1"/>
            <a:ext cx="3695733" cy="3153177"/>
          </a:xfrm>
          <a:prstGeom prst="rect">
            <a:avLst/>
          </a:prstGeom>
          <a:noFill/>
          <a:ln w="9525">
            <a:noFill/>
            <a:miter lim="800000"/>
            <a:headEnd/>
            <a:tailEnd/>
          </a:ln>
        </p:spPr>
      </p:pic>
      <p:pic>
        <p:nvPicPr>
          <p:cNvPr id="149508" name="Picture 2" descr="cartina_catanzaro"/>
          <p:cNvPicPr>
            <a:picLocks noChangeAspect="1" noChangeArrowheads="1"/>
          </p:cNvPicPr>
          <p:nvPr/>
        </p:nvPicPr>
        <p:blipFill>
          <a:blip r:embed="rId3" cstate="print"/>
          <a:srcRect/>
          <a:stretch>
            <a:fillRect/>
          </a:stretch>
        </p:blipFill>
        <p:spPr bwMode="auto">
          <a:xfrm>
            <a:off x="4079777" y="2132856"/>
            <a:ext cx="2832265" cy="1750566"/>
          </a:xfrm>
          <a:prstGeom prst="rect">
            <a:avLst/>
          </a:prstGeom>
          <a:noFill/>
          <a:ln w="9525">
            <a:noFill/>
            <a:miter lim="800000"/>
            <a:headEnd/>
            <a:tailEnd/>
          </a:ln>
        </p:spPr>
      </p:pic>
      <p:pic>
        <p:nvPicPr>
          <p:cNvPr id="149509" name="Picture 3" descr="satellite-liceo"/>
          <p:cNvPicPr>
            <a:picLocks noChangeAspect="1" noChangeArrowheads="1"/>
          </p:cNvPicPr>
          <p:nvPr/>
        </p:nvPicPr>
        <p:blipFill>
          <a:blip r:embed="rId4" cstate="print"/>
          <a:srcRect/>
          <a:stretch>
            <a:fillRect/>
          </a:stretch>
        </p:blipFill>
        <p:spPr bwMode="auto">
          <a:xfrm>
            <a:off x="5519937" y="4293097"/>
            <a:ext cx="3467100" cy="1844675"/>
          </a:xfrm>
          <a:prstGeom prst="rect">
            <a:avLst/>
          </a:prstGeom>
          <a:noFill/>
          <a:ln w="9525">
            <a:noFill/>
            <a:miter lim="800000"/>
            <a:headEnd/>
            <a:tailEnd/>
          </a:ln>
        </p:spPr>
      </p:pic>
      <p:cxnSp>
        <p:nvCxnSpPr>
          <p:cNvPr id="14" name="Connettore 2 13"/>
          <p:cNvCxnSpPr/>
          <p:nvPr/>
        </p:nvCxnSpPr>
        <p:spPr>
          <a:xfrm>
            <a:off x="2351584" y="1556792"/>
            <a:ext cx="2976331" cy="1440160"/>
          </a:xfrm>
          <a:prstGeom prst="straightConnector1">
            <a:avLst/>
          </a:prstGeom>
          <a:ln w="381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10" name="Rettangolo 9"/>
          <p:cNvSpPr/>
          <p:nvPr/>
        </p:nvSpPr>
        <p:spPr>
          <a:xfrm>
            <a:off x="3952860" y="239692"/>
            <a:ext cx="4447396" cy="1702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smtClean="0">
                <a:solidFill>
                  <a:srgbClr val="FFFF00"/>
                </a:solidFill>
                <a:latin typeface="Times New Roman" pitchFamily="18" charset="0"/>
                <a:cs typeface="Times New Roman" pitchFamily="18" charset="0"/>
              </a:rPr>
              <a:t>NOTRE VILLE: CATANZARO</a:t>
            </a:r>
            <a:endParaRPr lang="it-IT" sz="2400" b="1" dirty="0">
              <a:solidFill>
                <a:srgbClr val="FFFF00"/>
              </a:solidFill>
              <a:latin typeface="Times New Roman" pitchFamily="18" charset="0"/>
              <a:cs typeface="Times New Roman" pitchFamily="18" charset="0"/>
            </a:endParaRPr>
          </a:p>
        </p:txBody>
      </p:sp>
      <p:cxnSp>
        <p:nvCxnSpPr>
          <p:cNvPr id="11" name="Connettore 2 10"/>
          <p:cNvCxnSpPr/>
          <p:nvPr/>
        </p:nvCxnSpPr>
        <p:spPr>
          <a:xfrm>
            <a:off x="5615947" y="3140968"/>
            <a:ext cx="1728192" cy="2016224"/>
          </a:xfrm>
          <a:prstGeom prst="straightConnector1">
            <a:avLst/>
          </a:prstGeom>
          <a:ln w="381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13" name="Segnaposto testo 12"/>
          <p:cNvSpPr>
            <a:spLocks noGrp="1"/>
          </p:cNvSpPr>
          <p:nvPr>
            <p:ph type="body" idx="1"/>
          </p:nvPr>
        </p:nvSpPr>
        <p:spPr>
          <a:xfrm>
            <a:off x="6384032" y="3717032"/>
            <a:ext cx="2688299" cy="576064"/>
          </a:xfrm>
        </p:spPr>
        <p:txBody>
          <a:bodyPr/>
          <a:lstStyle/>
          <a:p>
            <a:r>
              <a:rPr lang="it-IT" dirty="0" smtClean="0"/>
              <a:t>    </a:t>
            </a:r>
            <a:r>
              <a:rPr lang="it-IT" sz="2400" b="1" dirty="0" err="1" smtClean="0">
                <a:latin typeface="Times New Roman" pitchFamily="18" charset="0"/>
                <a:cs typeface="Times New Roman" pitchFamily="18" charset="0"/>
              </a:rPr>
              <a:t>Notre</a:t>
            </a:r>
            <a:r>
              <a:rPr lang="it-IT" sz="2400" b="1" dirty="0" smtClean="0">
                <a:latin typeface="Times New Roman" pitchFamily="18" charset="0"/>
                <a:cs typeface="Times New Roman" pitchFamily="18" charset="0"/>
              </a:rPr>
              <a:t> </a:t>
            </a:r>
            <a:r>
              <a:rPr lang="it-IT" sz="2400" b="1" dirty="0" err="1" smtClean="0">
                <a:latin typeface="Times New Roman" pitchFamily="18" charset="0"/>
                <a:cs typeface="Times New Roman" pitchFamily="18" charset="0"/>
              </a:rPr>
              <a:t>Lycée</a:t>
            </a:r>
            <a:endParaRPr lang="it-IT" sz="2400" b="1" dirty="0">
              <a:latin typeface="Times New Roman" pitchFamily="18" charset="0"/>
              <a:cs typeface="Times New Roman" pitchFamily="18" charset="0"/>
            </a:endParaRPr>
          </a:p>
        </p:txBody>
      </p:sp>
      <p:pic>
        <p:nvPicPr>
          <p:cNvPr id="15" name="Immagine 14" descr="180px-Catanzaro-Stemma.png"/>
          <p:cNvPicPr>
            <a:picLocks noChangeAspect="1"/>
          </p:cNvPicPr>
          <p:nvPr/>
        </p:nvPicPr>
        <p:blipFill>
          <a:blip r:embed="rId5" cstate="print"/>
          <a:stretch>
            <a:fillRect/>
          </a:stretch>
        </p:blipFill>
        <p:spPr>
          <a:xfrm>
            <a:off x="8784299" y="548680"/>
            <a:ext cx="3047619" cy="3096344"/>
          </a:xfrm>
          <a:prstGeom prst="rect">
            <a:avLst/>
          </a:prstGeom>
        </p:spPr>
      </p:pic>
      <p:sp>
        <p:nvSpPr>
          <p:cNvPr id="17" name="Rettangolo 16"/>
          <p:cNvSpPr/>
          <p:nvPr/>
        </p:nvSpPr>
        <p:spPr>
          <a:xfrm>
            <a:off x="0" y="4221088"/>
            <a:ext cx="4463819" cy="2016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latin typeface="Times New Roman" pitchFamily="18" charset="0"/>
                <a:cs typeface="Times New Roman" pitchFamily="18" charset="0"/>
              </a:rPr>
              <a:t>Chef </a:t>
            </a:r>
            <a:r>
              <a:rPr lang="it-IT" sz="2800" b="1" dirty="0" err="1" smtClean="0">
                <a:latin typeface="Times New Roman" pitchFamily="18" charset="0"/>
                <a:cs typeface="Times New Roman" pitchFamily="18" charset="0"/>
              </a:rPr>
              <a:t>lieu</a:t>
            </a:r>
            <a:r>
              <a:rPr lang="it-IT" sz="2800" b="1" dirty="0" smtClean="0">
                <a:latin typeface="Times New Roman" pitchFamily="18" charset="0"/>
                <a:cs typeface="Times New Roman" pitchFamily="18" charset="0"/>
              </a:rPr>
              <a:t> de </a:t>
            </a:r>
            <a:r>
              <a:rPr lang="it-IT" sz="2800" b="1" dirty="0" err="1" smtClean="0">
                <a:latin typeface="Times New Roman" pitchFamily="18" charset="0"/>
                <a:cs typeface="Times New Roman" pitchFamily="18" charset="0"/>
              </a:rPr>
              <a:t>régio</a:t>
            </a:r>
            <a:r>
              <a:rPr lang="it-IT" sz="2400" b="1" dirty="0" err="1" smtClean="0">
                <a:latin typeface="Times New Roman" pitchFamily="18" charset="0"/>
                <a:cs typeface="Times New Roman" pitchFamily="18" charset="0"/>
              </a:rPr>
              <a:t>n</a:t>
            </a:r>
            <a:endParaRPr lang="it-IT" sz="2400" b="1" dirty="0" smtClean="0">
              <a:latin typeface="Times New Roman" pitchFamily="18" charset="0"/>
              <a:cs typeface="Times New Roman" pitchFamily="18" charset="0"/>
            </a:endParaRPr>
          </a:p>
          <a:p>
            <a:pPr algn="ctr"/>
            <a:r>
              <a:rPr lang="it-IT" sz="2400" b="1" dirty="0" smtClean="0">
                <a:latin typeface="Times New Roman" pitchFamily="18" charset="0"/>
                <a:cs typeface="Times New Roman" pitchFamily="18" charset="0"/>
              </a:rPr>
              <a:t>90 240 </a:t>
            </a:r>
            <a:r>
              <a:rPr lang="it-IT" sz="2400" b="1" dirty="0" err="1" smtClean="0">
                <a:latin typeface="Times New Roman" pitchFamily="18" charset="0"/>
                <a:cs typeface="Times New Roman" pitchFamily="18" charset="0"/>
              </a:rPr>
              <a:t>habitants</a:t>
            </a:r>
            <a:endParaRPr lang="it-IT" sz="2400" b="1" dirty="0" smtClean="0">
              <a:latin typeface="Times New Roman" pitchFamily="18" charset="0"/>
              <a:cs typeface="Times New Roman" pitchFamily="18" charset="0"/>
            </a:endParaRPr>
          </a:p>
          <a:p>
            <a:pPr algn="ctr"/>
            <a:r>
              <a:rPr lang="it-IT" sz="2400" b="1" dirty="0" err="1" smtClean="0">
                <a:latin typeface="Times New Roman" pitchFamily="18" charset="0"/>
                <a:cs typeface="Times New Roman" pitchFamily="18" charset="0"/>
              </a:rPr>
              <a:t>Siège</a:t>
            </a:r>
            <a:r>
              <a:rPr lang="it-IT" sz="2400" b="1" dirty="0" smtClean="0">
                <a:latin typeface="Times New Roman" pitchFamily="18" charset="0"/>
                <a:cs typeface="Times New Roman" pitchFamily="18" charset="0"/>
              </a:rPr>
              <a:t> de l’Università degli Studi della Magna Grecia </a:t>
            </a:r>
          </a:p>
          <a:p>
            <a:pPr algn="ctr"/>
            <a:endParaRPr lang="it-IT"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31"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1000" fill="hold"/>
                                        <p:tgtEl>
                                          <p:spTgt spid="15"/>
                                        </p:tgtEl>
                                        <p:attrNameLst>
                                          <p:attrName>ppt_w</p:attrName>
                                        </p:attrNameLst>
                                      </p:cBhvr>
                                      <p:tavLst>
                                        <p:tav tm="0">
                                          <p:val>
                                            <p:fltVal val="0"/>
                                          </p:val>
                                        </p:tav>
                                        <p:tav tm="100000">
                                          <p:val>
                                            <p:strVal val="#ppt_w"/>
                                          </p:val>
                                        </p:tav>
                                      </p:tavLst>
                                    </p:anim>
                                    <p:anim calcmode="lin" valueType="num">
                                      <p:cBhvr>
                                        <p:cTn id="11" dur="1000" fill="hold"/>
                                        <p:tgtEl>
                                          <p:spTgt spid="15"/>
                                        </p:tgtEl>
                                        <p:attrNameLst>
                                          <p:attrName>ppt_h</p:attrName>
                                        </p:attrNameLst>
                                      </p:cBhvr>
                                      <p:tavLst>
                                        <p:tav tm="0">
                                          <p:val>
                                            <p:fltVal val="0"/>
                                          </p:val>
                                        </p:tav>
                                        <p:tav tm="100000">
                                          <p:val>
                                            <p:strVal val="#ppt_h"/>
                                          </p:val>
                                        </p:tav>
                                      </p:tavLst>
                                    </p:anim>
                                    <p:anim calcmode="lin" valueType="num">
                                      <p:cBhvr>
                                        <p:cTn id="12" dur="1000" fill="hold"/>
                                        <p:tgtEl>
                                          <p:spTgt spid="15"/>
                                        </p:tgtEl>
                                        <p:attrNameLst>
                                          <p:attrName>style.rotation</p:attrName>
                                        </p:attrNameLst>
                                      </p:cBhvr>
                                      <p:tavLst>
                                        <p:tav tm="0">
                                          <p:val>
                                            <p:fltVal val="90"/>
                                          </p:val>
                                        </p:tav>
                                        <p:tav tm="100000">
                                          <p:val>
                                            <p:fltVal val="0"/>
                                          </p:val>
                                        </p:tav>
                                      </p:tavLst>
                                    </p:anim>
                                    <p:animEffect transition="in" filter="fade">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9507"/>
                                        </p:tgtEl>
                                        <p:attrNameLst>
                                          <p:attrName>style.visibility</p:attrName>
                                        </p:attrNameLst>
                                      </p:cBhvr>
                                      <p:to>
                                        <p:strVal val="visible"/>
                                      </p:to>
                                    </p:set>
                                    <p:anim calcmode="lin" valueType="num">
                                      <p:cBhvr additive="base">
                                        <p:cTn id="18" dur="500" fill="hold"/>
                                        <p:tgtEl>
                                          <p:spTgt spid="149507"/>
                                        </p:tgtEl>
                                        <p:attrNameLst>
                                          <p:attrName>ppt_x</p:attrName>
                                        </p:attrNameLst>
                                      </p:cBhvr>
                                      <p:tavLst>
                                        <p:tav tm="0">
                                          <p:val>
                                            <p:strVal val="#ppt_x"/>
                                          </p:val>
                                        </p:tav>
                                        <p:tav tm="100000">
                                          <p:val>
                                            <p:strVal val="#ppt_x"/>
                                          </p:val>
                                        </p:tav>
                                      </p:tavLst>
                                    </p:anim>
                                    <p:anim calcmode="lin" valueType="num">
                                      <p:cBhvr additive="base">
                                        <p:cTn id="19" dur="500" fill="hold"/>
                                        <p:tgtEl>
                                          <p:spTgt spid="149507"/>
                                        </p:tgtEl>
                                        <p:attrNameLst>
                                          <p:attrName>ppt_y</p:attrName>
                                        </p:attrNameLst>
                                      </p:cBhvr>
                                      <p:tavLst>
                                        <p:tav tm="0">
                                          <p:val>
                                            <p:strVal val="1+#ppt_h/2"/>
                                          </p:val>
                                        </p:tav>
                                        <p:tav tm="100000">
                                          <p:val>
                                            <p:strVal val="#ppt_y"/>
                                          </p:val>
                                        </p:tav>
                                      </p:tavLst>
                                    </p:anim>
                                  </p:childTnLst>
                                </p:cTn>
                              </p:par>
                              <p:par>
                                <p:cTn id="20" presetID="26" presetClass="entr" presetSubtype="0" fill="hold" nodeType="withEffect">
                                  <p:stCondLst>
                                    <p:cond delay="0"/>
                                  </p:stCondLst>
                                  <p:childTnLst>
                                    <p:set>
                                      <p:cBhvr>
                                        <p:cTn id="21" dur="1" fill="hold">
                                          <p:stCondLst>
                                            <p:cond delay="0"/>
                                          </p:stCondLst>
                                        </p:cTn>
                                        <p:tgtEl>
                                          <p:spTgt spid="149508"/>
                                        </p:tgtEl>
                                        <p:attrNameLst>
                                          <p:attrName>style.visibility</p:attrName>
                                        </p:attrNameLst>
                                      </p:cBhvr>
                                      <p:to>
                                        <p:strVal val="visible"/>
                                      </p:to>
                                    </p:set>
                                    <p:animEffect transition="in" filter="wipe(down)">
                                      <p:cBhvr>
                                        <p:cTn id="22" dur="580">
                                          <p:stCondLst>
                                            <p:cond delay="0"/>
                                          </p:stCondLst>
                                        </p:cTn>
                                        <p:tgtEl>
                                          <p:spTgt spid="149508"/>
                                        </p:tgtEl>
                                      </p:cBhvr>
                                    </p:animEffect>
                                    <p:anim calcmode="lin" valueType="num">
                                      <p:cBhvr>
                                        <p:cTn id="23" dur="1822" tmFilter="0,0; 0.14,0.36; 0.43,0.73; 0.71,0.91; 1.0,1.0">
                                          <p:stCondLst>
                                            <p:cond delay="0"/>
                                          </p:stCondLst>
                                        </p:cTn>
                                        <p:tgtEl>
                                          <p:spTgt spid="14950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4950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4950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4950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49508"/>
                                        </p:tgtEl>
                                        <p:attrNameLst>
                                          <p:attrName>ppt_y</p:attrName>
                                        </p:attrNameLst>
                                      </p:cBhvr>
                                      <p:tavLst>
                                        <p:tav tm="0" fmla="#ppt_y-sin(pi*$)/81">
                                          <p:val>
                                            <p:fltVal val="0"/>
                                          </p:val>
                                        </p:tav>
                                        <p:tav tm="100000">
                                          <p:val>
                                            <p:fltVal val="1"/>
                                          </p:val>
                                        </p:tav>
                                      </p:tavLst>
                                    </p:anim>
                                    <p:animScale>
                                      <p:cBhvr>
                                        <p:cTn id="28" dur="26">
                                          <p:stCondLst>
                                            <p:cond delay="650"/>
                                          </p:stCondLst>
                                        </p:cTn>
                                        <p:tgtEl>
                                          <p:spTgt spid="149508"/>
                                        </p:tgtEl>
                                      </p:cBhvr>
                                      <p:to x="100000" y="60000"/>
                                    </p:animScale>
                                    <p:animScale>
                                      <p:cBhvr>
                                        <p:cTn id="29" dur="166" decel="50000">
                                          <p:stCondLst>
                                            <p:cond delay="676"/>
                                          </p:stCondLst>
                                        </p:cTn>
                                        <p:tgtEl>
                                          <p:spTgt spid="149508"/>
                                        </p:tgtEl>
                                      </p:cBhvr>
                                      <p:to x="100000" y="100000"/>
                                    </p:animScale>
                                    <p:animScale>
                                      <p:cBhvr>
                                        <p:cTn id="30" dur="26">
                                          <p:stCondLst>
                                            <p:cond delay="1312"/>
                                          </p:stCondLst>
                                        </p:cTn>
                                        <p:tgtEl>
                                          <p:spTgt spid="149508"/>
                                        </p:tgtEl>
                                      </p:cBhvr>
                                      <p:to x="100000" y="80000"/>
                                    </p:animScale>
                                    <p:animScale>
                                      <p:cBhvr>
                                        <p:cTn id="31" dur="166" decel="50000">
                                          <p:stCondLst>
                                            <p:cond delay="1338"/>
                                          </p:stCondLst>
                                        </p:cTn>
                                        <p:tgtEl>
                                          <p:spTgt spid="149508"/>
                                        </p:tgtEl>
                                      </p:cBhvr>
                                      <p:to x="100000" y="100000"/>
                                    </p:animScale>
                                    <p:animScale>
                                      <p:cBhvr>
                                        <p:cTn id="32" dur="26">
                                          <p:stCondLst>
                                            <p:cond delay="1642"/>
                                          </p:stCondLst>
                                        </p:cTn>
                                        <p:tgtEl>
                                          <p:spTgt spid="149508"/>
                                        </p:tgtEl>
                                      </p:cBhvr>
                                      <p:to x="100000" y="90000"/>
                                    </p:animScale>
                                    <p:animScale>
                                      <p:cBhvr>
                                        <p:cTn id="33" dur="166" decel="50000">
                                          <p:stCondLst>
                                            <p:cond delay="1668"/>
                                          </p:stCondLst>
                                        </p:cTn>
                                        <p:tgtEl>
                                          <p:spTgt spid="149508"/>
                                        </p:tgtEl>
                                      </p:cBhvr>
                                      <p:to x="100000" y="100000"/>
                                    </p:animScale>
                                    <p:animScale>
                                      <p:cBhvr>
                                        <p:cTn id="34" dur="26">
                                          <p:stCondLst>
                                            <p:cond delay="1808"/>
                                          </p:stCondLst>
                                        </p:cTn>
                                        <p:tgtEl>
                                          <p:spTgt spid="149508"/>
                                        </p:tgtEl>
                                      </p:cBhvr>
                                      <p:to x="100000" y="95000"/>
                                    </p:animScale>
                                    <p:animScale>
                                      <p:cBhvr>
                                        <p:cTn id="35" dur="166" decel="50000">
                                          <p:stCondLst>
                                            <p:cond delay="1834"/>
                                          </p:stCondLst>
                                        </p:cTn>
                                        <p:tgtEl>
                                          <p:spTgt spid="149508"/>
                                        </p:tgtEl>
                                      </p:cBhvr>
                                      <p:to x="100000" y="100000"/>
                                    </p:animScale>
                                  </p:childTnLst>
                                </p:cTn>
                              </p:par>
                              <p:par>
                                <p:cTn id="36" presetID="22" presetClass="entr" presetSubtype="4"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49509"/>
                                        </p:tgtEl>
                                        <p:attrNameLst>
                                          <p:attrName>style.visibility</p:attrName>
                                        </p:attrNameLst>
                                      </p:cBhvr>
                                      <p:to>
                                        <p:strVal val="visible"/>
                                      </p:to>
                                    </p:set>
                                    <p:animEffect transition="in" filter="circle(in)">
                                      <p:cBhvr>
                                        <p:cTn id="43" dur="2000"/>
                                        <p:tgtEl>
                                          <p:spTgt spid="149509"/>
                                        </p:tgtEl>
                                      </p:cBhvr>
                                    </p:animEffect>
                                  </p:childTnLst>
                                </p:cTn>
                              </p:par>
                              <p:par>
                                <p:cTn id="44" presetID="14" presetClass="entr" presetSubtype="1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animEffect transition="in" filter="wipe(down)">
                                      <p:cBhvr>
                                        <p:cTn id="49" dur="500"/>
                                        <p:tgtEl>
                                          <p:spTgt spid="13">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build="p"/>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15680" y="0"/>
            <a:ext cx="7968885" cy="566738"/>
          </a:xfrm>
        </p:spPr>
        <p:txBody>
          <a:bodyPr>
            <a:noAutofit/>
          </a:bodyPr>
          <a:lstStyle/>
          <a:p>
            <a:r>
              <a:rPr lang="it-IT" sz="3600"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Les</a:t>
            </a:r>
            <a:r>
              <a:rPr lang="it-IT" sz="36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3600"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vêtements</a:t>
            </a:r>
            <a:r>
              <a:rPr lang="it-IT" sz="36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3600"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typiques</a:t>
            </a:r>
            <a:r>
              <a:rPr lang="it-IT" sz="36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3600"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calabrais</a:t>
            </a:r>
            <a:endParaRPr lang="it-IT" sz="36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3" name="Segnaposto immagine 12" descr="pacchiana sposa.jpg"/>
          <p:cNvPicPr>
            <a:picLocks noGrp="1" noChangeAspect="1"/>
          </p:cNvPicPr>
          <p:nvPr>
            <p:ph type="pic" idx="1"/>
          </p:nvPr>
        </p:nvPicPr>
        <p:blipFill>
          <a:blip r:embed="rId3" cstate="print"/>
          <a:srcRect t="7385" b="7385"/>
          <a:stretch>
            <a:fillRect/>
          </a:stretch>
        </p:blipFill>
        <p:spPr>
          <a:xfrm>
            <a:off x="9768408" y="1772816"/>
            <a:ext cx="2112235" cy="18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Segnaposto testo 22"/>
          <p:cNvSpPr>
            <a:spLocks noGrp="1"/>
          </p:cNvSpPr>
          <p:nvPr>
            <p:ph type="body" sz="half" idx="2"/>
          </p:nvPr>
        </p:nvSpPr>
        <p:spPr>
          <a:xfrm>
            <a:off x="2423592" y="908720"/>
            <a:ext cx="8160907" cy="720080"/>
          </a:xfrm>
        </p:spPr>
        <p:txBody>
          <a:bodyPr>
            <a:noAutofit/>
          </a:bodyPr>
          <a:lstStyle/>
          <a:p>
            <a:pPr algn="just"/>
            <a:r>
              <a:rPr lang="it-IT" sz="1800" dirty="0" smtClean="0">
                <a:latin typeface="Times New Roman" pitchFamily="18" charset="0"/>
                <a:cs typeface="Times New Roman" pitchFamily="18" charset="0"/>
              </a:rPr>
              <a:t>On </a:t>
            </a:r>
            <a:r>
              <a:rPr lang="it-IT" sz="1800" dirty="0" err="1" smtClean="0">
                <a:latin typeface="Times New Roman" pitchFamily="18" charset="0"/>
                <a:cs typeface="Times New Roman" pitchFamily="18" charset="0"/>
              </a:rPr>
              <a:t>indique</a:t>
            </a:r>
            <a:r>
              <a:rPr lang="it-IT" sz="1800" dirty="0" smtClean="0">
                <a:latin typeface="Times New Roman" pitchFamily="18" charset="0"/>
                <a:cs typeface="Times New Roman" pitchFamily="18" charset="0"/>
              </a:rPr>
              <a:t> par le terme PACCHIANA  l’un </a:t>
            </a:r>
            <a:r>
              <a:rPr lang="it-IT" sz="1800" dirty="0" err="1" smtClean="0">
                <a:latin typeface="Times New Roman" pitchFamily="18" charset="0"/>
                <a:cs typeface="Times New Roman" pitchFamily="18" charset="0"/>
              </a:rPr>
              <a:t>des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costumes</a:t>
            </a:r>
            <a:r>
              <a:rPr lang="it-IT" sz="1800" dirty="0" smtClean="0">
                <a:latin typeface="Times New Roman" pitchFamily="18" charset="0"/>
                <a:cs typeface="Times New Roman" pitchFamily="18" charset="0"/>
              </a:rPr>
              <a:t> </a:t>
            </a:r>
            <a:r>
              <a:rPr lang="it-IT" sz="1800" dirty="0" err="1" smtClean="0">
                <a:latin typeface="Times New Roman" pitchFamily="18" charset="0"/>
                <a:cs typeface="Times New Roman" pitchFamily="18" charset="0"/>
              </a:rPr>
              <a:t>typiques</a:t>
            </a:r>
            <a:r>
              <a:rPr lang="it-IT" sz="1800" dirty="0" smtClean="0">
                <a:latin typeface="Times New Roman" pitchFamily="18" charset="0"/>
                <a:cs typeface="Times New Roman" pitchFamily="18" charset="0"/>
              </a:rPr>
              <a:t> de la Calabre. Ce terme ne se réfère pas  seulement à la condition  paysanne, </a:t>
            </a:r>
            <a:r>
              <a:rPr lang="it-IT" sz="1800" dirty="0" smtClean="0">
                <a:latin typeface="Times New Roman" pitchFamily="18" charset="0"/>
                <a:cs typeface="Times New Roman" pitchFamily="18" charset="0"/>
              </a:rPr>
              <a:t>c’</a:t>
            </a:r>
            <a:r>
              <a:rPr lang="it-IT" sz="1800" dirty="0" smtClean="0">
                <a:latin typeface="Times New Roman" pitchFamily="18" charset="0"/>
                <a:cs typeface="Times New Roman" pitchFamily="18" charset="0"/>
              </a:rPr>
              <a:t>est  </a:t>
            </a:r>
            <a:r>
              <a:rPr lang="it-IT" sz="1800" dirty="0" smtClean="0">
                <a:latin typeface="Times New Roman" pitchFamily="18" charset="0"/>
                <a:cs typeface="Times New Roman" pitchFamily="18" charset="0"/>
              </a:rPr>
              <a:t>l’expression d’une classe sociele qui s’exprime  par ce costume de femme modeste.</a:t>
            </a:r>
            <a:endParaRPr lang="it-IT" sz="1800" dirty="0">
              <a:latin typeface="Times New Roman" pitchFamily="18" charset="0"/>
              <a:cs typeface="Times New Roman" pitchFamily="18" charset="0"/>
            </a:endParaRPr>
          </a:p>
        </p:txBody>
      </p:sp>
      <p:pic>
        <p:nvPicPr>
          <p:cNvPr id="1027" name="Picture 3" descr="C:\Users\Proprietario\Desktop\pacchiana.jpg"/>
          <p:cNvPicPr>
            <a:picLocks noChangeAspect="1" noChangeArrowheads="1"/>
          </p:cNvPicPr>
          <p:nvPr/>
        </p:nvPicPr>
        <p:blipFill>
          <a:blip r:embed="rId4" cstate="print"/>
          <a:srcRect/>
          <a:stretch>
            <a:fillRect/>
          </a:stretch>
        </p:blipFill>
        <p:spPr bwMode="auto">
          <a:xfrm>
            <a:off x="3" y="620688"/>
            <a:ext cx="1967540" cy="16825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Immagine 16" descr="Abito_tradizionale_arberesh.jpg"/>
          <p:cNvPicPr>
            <a:picLocks noChangeAspect="1"/>
          </p:cNvPicPr>
          <p:nvPr/>
        </p:nvPicPr>
        <p:blipFill>
          <a:blip r:embed="rId5" cstate="print"/>
          <a:stretch>
            <a:fillRect/>
          </a:stretch>
        </p:blipFill>
        <p:spPr>
          <a:xfrm>
            <a:off x="10416481" y="4509120"/>
            <a:ext cx="1536171" cy="2085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Immagine 19" descr="s_caterina_cost.jpg"/>
          <p:cNvPicPr>
            <a:picLocks noChangeAspect="1"/>
          </p:cNvPicPr>
          <p:nvPr/>
        </p:nvPicPr>
        <p:blipFill>
          <a:blip r:embed="rId6" cstate="print"/>
          <a:stretch>
            <a:fillRect/>
          </a:stretch>
        </p:blipFill>
        <p:spPr>
          <a:xfrm>
            <a:off x="335360" y="3284984"/>
            <a:ext cx="2208245" cy="2016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CasellaDiTesto 10"/>
          <p:cNvSpPr txBox="1"/>
          <p:nvPr/>
        </p:nvSpPr>
        <p:spPr>
          <a:xfrm>
            <a:off x="2423592" y="2060848"/>
            <a:ext cx="6912768" cy="923330"/>
          </a:xfrm>
          <a:prstGeom prst="rect">
            <a:avLst/>
          </a:prstGeom>
          <a:noFill/>
        </p:spPr>
        <p:txBody>
          <a:bodyPr wrap="square" rtlCol="0">
            <a:spAutoFit/>
          </a:bodyPr>
          <a:lstStyle/>
          <a:p>
            <a:pPr algn="just"/>
            <a:r>
              <a:rPr lang="it-IT" dirty="0" smtClean="0">
                <a:latin typeface="Times New Roman" pitchFamily="18" charset="0"/>
                <a:cs typeface="Times New Roman" pitchFamily="18" charset="0"/>
              </a:rPr>
              <a:t>Ce vêtements remonte </a:t>
            </a:r>
            <a:r>
              <a:rPr lang="it-IT" dirty="0" smtClean="0">
                <a:latin typeface="Times New Roman" pitchFamily="18" charset="0"/>
                <a:cs typeface="Times New Roman" pitchFamily="18" charset="0"/>
              </a:rPr>
              <a:t>au XVII siecle</a:t>
            </a:r>
            <a:r>
              <a:rPr lang="it-IT" dirty="0" smtClean="0">
                <a:latin typeface="Times New Roman" pitchFamily="18" charset="0"/>
                <a:cs typeface="Times New Roman" pitchFamily="18" charset="0"/>
              </a:rPr>
              <a:t> </a:t>
            </a:r>
            <a:r>
              <a:rPr lang="it-IT" dirty="0" smtClean="0">
                <a:latin typeface="Times New Roman" pitchFamily="18" charset="0"/>
                <a:cs typeface="Times New Roman" pitchFamily="18" charset="0"/>
              </a:rPr>
              <a:t>et était porté par les  jeunes  filles de 15-16 ans, signe qu’elles étaient prêtes pour le mariage.</a:t>
            </a:r>
          </a:p>
          <a:p>
            <a:endParaRPr lang="it-IT" dirty="0"/>
          </a:p>
        </p:txBody>
      </p:sp>
      <p:sp>
        <p:nvSpPr>
          <p:cNvPr id="12" name="CasellaDiTesto 11"/>
          <p:cNvSpPr txBox="1"/>
          <p:nvPr/>
        </p:nvSpPr>
        <p:spPr>
          <a:xfrm>
            <a:off x="2927648" y="3284984"/>
            <a:ext cx="6336704" cy="1754326"/>
          </a:xfrm>
          <a:prstGeom prst="rect">
            <a:avLst/>
          </a:prstGeom>
          <a:noFill/>
        </p:spPr>
        <p:txBody>
          <a:bodyPr wrap="square" rtlCol="0">
            <a:spAutoFit/>
          </a:bodyPr>
          <a:lstStyle/>
          <a:p>
            <a:pPr algn="just"/>
            <a:r>
              <a:rPr lang="it-IT" dirty="0" err="1" smtClean="0">
                <a:latin typeface="Times New Roman" pitchFamily="18" charset="0"/>
                <a:cs typeface="Times New Roman" pitchFamily="18" charset="0"/>
              </a:rPr>
              <a:t>Les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femmes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portaient</a:t>
            </a:r>
            <a:r>
              <a:rPr lang="it-IT" dirty="0" smtClean="0">
                <a:latin typeface="Times New Roman" pitchFamily="18" charset="0"/>
                <a:cs typeface="Times New Roman" pitchFamily="18" charset="0"/>
              </a:rPr>
              <a:t>  le LIAMBADHOR le jour de </a:t>
            </a:r>
            <a:r>
              <a:rPr lang="it-IT" dirty="0" err="1" smtClean="0">
                <a:latin typeface="Times New Roman" pitchFamily="18" charset="0"/>
                <a:cs typeface="Times New Roman" pitchFamily="18" charset="0"/>
              </a:rPr>
              <a:t>leur</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mariage</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et</a:t>
            </a:r>
            <a:r>
              <a:rPr lang="it-IT" dirty="0" smtClean="0">
                <a:latin typeface="Times New Roman" pitchFamily="18" charset="0"/>
                <a:cs typeface="Times New Roman" pitchFamily="18" charset="0"/>
              </a:rPr>
              <a:t> pendant  </a:t>
            </a:r>
            <a:r>
              <a:rPr lang="it-IT" dirty="0" err="1" smtClean="0">
                <a:latin typeface="Times New Roman" pitchFamily="18" charset="0"/>
                <a:cs typeface="Times New Roman" pitchFamily="18" charset="0"/>
              </a:rPr>
              <a:t>les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fêtes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religieuses</a:t>
            </a:r>
            <a:r>
              <a:rPr lang="it-IT" dirty="0" smtClean="0">
                <a:latin typeface="Times New Roman" pitchFamily="18" charset="0"/>
                <a:cs typeface="Times New Roman" pitchFamily="18" charset="0"/>
              </a:rPr>
              <a:t>. </a:t>
            </a:r>
          </a:p>
          <a:p>
            <a:pPr algn="just"/>
            <a:r>
              <a:rPr lang="it-IT" dirty="0" smtClean="0">
                <a:latin typeface="Times New Roman" pitchFamily="18" charset="0"/>
                <a:cs typeface="Times New Roman" pitchFamily="18" charset="0"/>
              </a:rPr>
              <a:t>Le “Liambadhor” est composé de 2 jupes </a:t>
            </a:r>
            <a:r>
              <a:rPr lang="it-IT" dirty="0" smtClean="0">
                <a:latin typeface="Times New Roman" pitchFamily="18" charset="0"/>
                <a:cs typeface="Times New Roman" pitchFamily="18" charset="0"/>
              </a:rPr>
              <a:t>plissées  </a:t>
            </a:r>
            <a:r>
              <a:rPr lang="it-IT" dirty="0" smtClean="0">
                <a:latin typeface="Times New Roman" pitchFamily="18" charset="0"/>
                <a:cs typeface="Times New Roman" pitchFamily="18" charset="0"/>
              </a:rPr>
              <a:t>en pure soie particulièrement apprécié pour son élégance et la richesse de ses </a:t>
            </a:r>
            <a:r>
              <a:rPr lang="it-IT" dirty="0" smtClean="0">
                <a:latin typeface="Times New Roman" pitchFamily="18" charset="0"/>
                <a:cs typeface="Times New Roman" pitchFamily="18" charset="0"/>
              </a:rPr>
              <a:t>broderies.</a:t>
            </a:r>
            <a:r>
              <a:rPr lang="it-IT" dirty="0" smtClean="0">
                <a:latin typeface="Times New Roman" pitchFamily="18" charset="0"/>
                <a:cs typeface="Times New Roman" pitchFamily="18" charset="0"/>
              </a:rPr>
              <a:t> </a:t>
            </a:r>
            <a:endParaRPr lang="it-IT" dirty="0" smtClean="0">
              <a:latin typeface="Times New Roman" pitchFamily="18" charset="0"/>
              <a:cs typeface="Times New Roman" pitchFamily="18" charset="0"/>
            </a:endParaRPr>
          </a:p>
          <a:p>
            <a:endParaRPr lang="it-IT" dirty="0"/>
          </a:p>
        </p:txBody>
      </p:sp>
      <p:sp>
        <p:nvSpPr>
          <p:cNvPr id="14" name="CasellaDiTesto 13"/>
          <p:cNvSpPr txBox="1"/>
          <p:nvPr/>
        </p:nvSpPr>
        <p:spPr>
          <a:xfrm>
            <a:off x="2927648" y="5733256"/>
            <a:ext cx="6696744" cy="369332"/>
          </a:xfrm>
          <a:prstGeom prst="rect">
            <a:avLst/>
          </a:prstGeom>
          <a:noFill/>
        </p:spPr>
        <p:txBody>
          <a:bodyPr wrap="square" rtlCol="0">
            <a:spAutoFit/>
          </a:bodyPr>
          <a:lstStyle/>
          <a:p>
            <a:r>
              <a:rPr lang="it-IT" dirty="0" smtClean="0">
                <a:latin typeface="Times New Roman" pitchFamily="18" charset="0"/>
                <a:cs typeface="Times New Roman" pitchFamily="18" charset="0"/>
              </a:rPr>
              <a:t>ARBERESHE : Il s’</a:t>
            </a:r>
            <a:r>
              <a:rPr lang="it-IT" dirty="0" err="1" smtClean="0">
                <a:latin typeface="Times New Roman" pitchFamily="18" charset="0"/>
                <a:cs typeface="Times New Roman" pitchFamily="18" charset="0"/>
              </a:rPr>
              <a:t>agit</a:t>
            </a:r>
            <a:r>
              <a:rPr lang="it-IT" dirty="0" smtClean="0">
                <a:latin typeface="Times New Roman" pitchFamily="18" charset="0"/>
                <a:cs typeface="Times New Roman" pitchFamily="18" charset="0"/>
              </a:rPr>
              <a:t> d’un costume </a:t>
            </a:r>
            <a:r>
              <a:rPr lang="it-IT" dirty="0" err="1" smtClean="0">
                <a:latin typeface="Times New Roman" pitchFamily="18" charset="0"/>
                <a:cs typeface="Times New Roman" pitchFamily="18" charset="0"/>
              </a:rPr>
              <a:t>typique</a:t>
            </a:r>
            <a:r>
              <a:rPr lang="it-IT" dirty="0" smtClean="0">
                <a:latin typeface="Times New Roman" pitchFamily="18" charset="0"/>
                <a:cs typeface="Times New Roman" pitchFamily="18" charset="0"/>
              </a:rPr>
              <a:t> de la Pré-Sila </a:t>
            </a:r>
            <a:r>
              <a:rPr lang="it-IT" dirty="0" err="1" smtClean="0">
                <a:latin typeface="Times New Roman" pitchFamily="18" charset="0"/>
                <a:cs typeface="Times New Roman" pitchFamily="18" charset="0"/>
              </a:rPr>
              <a:t>gréque</a:t>
            </a:r>
            <a:r>
              <a:rPr lang="it-IT" dirty="0" smtClean="0">
                <a:latin typeface="Times New Roman" pitchFamily="18" charset="0"/>
                <a:cs typeface="Times New Roman" pitchFamily="18" charset="0"/>
              </a:rPr>
              <a:t>.</a:t>
            </a:r>
          </a:p>
        </p:txBody>
      </p:sp>
    </p:spTree>
  </p:cSld>
  <p:clrMapOvr>
    <a:masterClrMapping/>
  </p:clrMapOvr>
  <p:transition>
    <p:push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978" y="0"/>
            <a:ext cx="13351219" cy="1325563"/>
          </a:xfrm>
        </p:spPr>
        <p:txBody>
          <a:bodyPr>
            <a:normAutofit/>
          </a:bodyPr>
          <a:lstStyle/>
          <a:p>
            <a:pPr algn="ctr">
              <a:lnSpc>
                <a:spcPct val="115000"/>
              </a:lnSpc>
              <a:spcAft>
                <a:spcPts val="1000"/>
              </a:spcAft>
            </a:pPr>
            <a:r>
              <a:rPr lang="fr-FR" sz="3600" b="1" dirty="0" smtClean="0">
                <a:solidFill>
                  <a:srgbClr val="FFFF00"/>
                </a:solidFill>
                <a:effectLst>
                  <a:outerShdw blurRad="38100" dist="38100" dir="2700000" algn="tl">
                    <a:srgbClr val="000000">
                      <a:alpha val="43137"/>
                    </a:srgbClr>
                  </a:outerShdw>
                </a:effectLst>
                <a:latin typeface="Times New Roman" pitchFamily="18" charset="0"/>
                <a:ea typeface="Calibri"/>
                <a:cs typeface="Times New Roman" pitchFamily="18" charset="0"/>
              </a:rPr>
              <a:t>Le régime méditerranéen.</a:t>
            </a:r>
            <a:endParaRPr lang="it-IT" sz="3600" b="1" dirty="0">
              <a:solidFill>
                <a:srgbClr val="FFFF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p:txBody>
      </p:sp>
      <p:sp>
        <p:nvSpPr>
          <p:cNvPr id="3" name="Rettangolo 2"/>
          <p:cNvSpPr/>
          <p:nvPr/>
        </p:nvSpPr>
        <p:spPr>
          <a:xfrm>
            <a:off x="380960" y="1000108"/>
            <a:ext cx="6215106" cy="3416320"/>
          </a:xfrm>
          <a:prstGeom prst="rect">
            <a:avLst/>
          </a:prstGeom>
        </p:spPr>
        <p:txBody>
          <a:bodyPr wrap="square">
            <a:spAutoFit/>
          </a:bodyPr>
          <a:lstStyle/>
          <a:p>
            <a:pPr algn="just"/>
            <a:r>
              <a:rPr lang="fr-FR" dirty="0" smtClean="0">
                <a:latin typeface="Times New Roman" pitchFamily="18" charset="0"/>
                <a:cs typeface="Times New Roman" pitchFamily="18" charset="0"/>
              </a:rPr>
              <a:t>Entre 1957 et </a:t>
            </a:r>
            <a:r>
              <a:rPr lang="fr-FR" dirty="0" smtClean="0">
                <a:latin typeface="Times New Roman" pitchFamily="18" charset="0"/>
                <a:cs typeface="Times New Roman" pitchFamily="18" charset="0"/>
              </a:rPr>
              <a:t>1959 </a:t>
            </a:r>
            <a:r>
              <a:rPr lang="fr-FR" dirty="0" smtClean="0">
                <a:latin typeface="Times New Roman" pitchFamily="18" charset="0"/>
                <a:cs typeface="Times New Roman" pitchFamily="18" charset="0"/>
              </a:rPr>
              <a:t>le physiologiste américain </a:t>
            </a:r>
            <a:r>
              <a:rPr lang="fr-FR" dirty="0" err="1" smtClean="0">
                <a:latin typeface="Times New Roman" pitchFamily="18" charset="0"/>
                <a:cs typeface="Times New Roman" pitchFamily="18" charset="0"/>
              </a:rPr>
              <a:t>Ancel</a:t>
            </a:r>
            <a:r>
              <a:rPr lang="fr-FR" dirty="0" smtClean="0">
                <a:latin typeface="Times New Roman" pitchFamily="18" charset="0"/>
                <a:cs typeface="Times New Roman" pitchFamily="18" charset="0"/>
              </a:rPr>
              <a:t> </a:t>
            </a:r>
            <a:r>
              <a:rPr lang="fr-FR" dirty="0" err="1" smtClean="0">
                <a:latin typeface="Times New Roman" pitchFamily="18" charset="0"/>
                <a:cs typeface="Times New Roman" pitchFamily="18" charset="0"/>
              </a:rPr>
              <a:t>Keys</a:t>
            </a:r>
            <a:r>
              <a:rPr lang="fr-FR" dirty="0" smtClean="0">
                <a:latin typeface="Times New Roman" pitchFamily="18" charset="0"/>
                <a:cs typeface="Times New Roman" pitchFamily="18" charset="0"/>
              </a:rPr>
              <a:t> étudia le rapport qu’il existait entre les habitudes alimentaires et les pathologies </a:t>
            </a:r>
            <a:r>
              <a:rPr lang="fr-FR" dirty="0" smtClean="0">
                <a:latin typeface="Times New Roman" pitchFamily="18" charset="0"/>
                <a:cs typeface="Times New Roman" pitchFamily="18" charset="0"/>
              </a:rPr>
              <a:t>cardio-vasculaires ainsi que le diabète chez les </a:t>
            </a:r>
            <a:r>
              <a:rPr lang="fr-FR" dirty="0" smtClean="0">
                <a:latin typeface="Times New Roman" pitchFamily="18" charset="0"/>
                <a:cs typeface="Times New Roman" pitchFamily="18" charset="0"/>
              </a:rPr>
              <a:t>habitants du petit village calabrais de </a:t>
            </a:r>
            <a:r>
              <a:rPr lang="fr-FR" dirty="0" err="1" smtClean="0">
                <a:latin typeface="Times New Roman" pitchFamily="18" charset="0"/>
                <a:cs typeface="Times New Roman" pitchFamily="18" charset="0"/>
              </a:rPr>
              <a:t>Nicotera</a:t>
            </a:r>
            <a:r>
              <a:rPr lang="fr-FR" dirty="0" smtClean="0">
                <a:latin typeface="Times New Roman" pitchFamily="18" charset="0"/>
                <a:cs typeface="Times New Roman" pitchFamily="18" charset="0"/>
              </a:rPr>
              <a:t> (VV). Son étude s’étendit par la suite </a:t>
            </a:r>
            <a:r>
              <a:rPr lang="fr-FR" dirty="0" smtClean="0">
                <a:latin typeface="Times New Roman" pitchFamily="18" charset="0"/>
                <a:cs typeface="Times New Roman" pitchFamily="18" charset="0"/>
              </a:rPr>
              <a:t>pendant </a:t>
            </a:r>
            <a:r>
              <a:rPr lang="fr-FR" dirty="0" smtClean="0">
                <a:latin typeface="Times New Roman" pitchFamily="18" charset="0"/>
                <a:cs typeface="Times New Roman" pitchFamily="18" charset="0"/>
              </a:rPr>
              <a:t>20 ans </a:t>
            </a:r>
            <a:r>
              <a:rPr lang="fr-FR" dirty="0" smtClean="0">
                <a:latin typeface="Times New Roman" pitchFamily="18" charset="0"/>
                <a:cs typeface="Times New Roman" pitchFamily="18" charset="0"/>
              </a:rPr>
              <a:t>dans 7 </a:t>
            </a:r>
            <a:r>
              <a:rPr lang="fr-FR" dirty="0" smtClean="0">
                <a:latin typeface="Times New Roman" pitchFamily="18" charset="0"/>
                <a:cs typeface="Times New Roman" pitchFamily="18" charset="0"/>
              </a:rPr>
              <a:t>pays et </a:t>
            </a:r>
            <a:r>
              <a:rPr lang="fr-FR" dirty="0" smtClean="0">
                <a:latin typeface="Times New Roman" pitchFamily="18" charset="0"/>
                <a:cs typeface="Times New Roman" pitchFamily="18" charset="0"/>
              </a:rPr>
              <a:t>sur </a:t>
            </a:r>
            <a:r>
              <a:rPr lang="fr-FR" dirty="0" smtClean="0">
                <a:latin typeface="Times New Roman" pitchFamily="18" charset="0"/>
                <a:cs typeface="Times New Roman" pitchFamily="18" charset="0"/>
              </a:rPr>
              <a:t>3  </a:t>
            </a:r>
            <a:r>
              <a:rPr lang="fr-FR" dirty="0" smtClean="0">
                <a:latin typeface="Times New Roman" pitchFamily="18" charset="0"/>
                <a:cs typeface="Times New Roman" pitchFamily="18" charset="0"/>
              </a:rPr>
              <a:t>trois </a:t>
            </a:r>
            <a:r>
              <a:rPr lang="fr-FR" dirty="0" smtClean="0">
                <a:latin typeface="Times New Roman" pitchFamily="18" charset="0"/>
                <a:cs typeface="Times New Roman" pitchFamily="18" charset="0"/>
              </a:rPr>
              <a:t>continents</a:t>
            </a:r>
            <a:r>
              <a:rPr lang="fr-FR" dirty="0" smtClean="0">
                <a:latin typeface="Times New Roman" pitchFamily="18" charset="0"/>
                <a:cs typeface="Times New Roman" pitchFamily="18" charset="0"/>
              </a:rPr>
              <a:t> </a:t>
            </a:r>
            <a:r>
              <a:rPr lang="fr-FR" dirty="0" smtClean="0">
                <a:latin typeface="Times New Roman" pitchFamily="18" charset="0"/>
                <a:cs typeface="Times New Roman" pitchFamily="18" charset="0"/>
              </a:rPr>
              <a:t>et il est connu </a:t>
            </a:r>
            <a:r>
              <a:rPr lang="fr-FR" smtClean="0">
                <a:latin typeface="Times New Roman" pitchFamily="18" charset="0"/>
                <a:cs typeface="Times New Roman" pitchFamily="18" charset="0"/>
              </a:rPr>
              <a:t>sous le nom </a:t>
            </a:r>
            <a:r>
              <a:rPr lang="fr-FR" dirty="0" smtClean="0">
                <a:latin typeface="Times New Roman" pitchFamily="18" charset="0"/>
                <a:cs typeface="Times New Roman" pitchFamily="18" charset="0"/>
              </a:rPr>
              <a:t>de </a:t>
            </a:r>
            <a:r>
              <a:rPr lang="fr-FR" dirty="0" err="1" smtClean="0">
                <a:latin typeface="Times New Roman" pitchFamily="18" charset="0"/>
                <a:cs typeface="Times New Roman" pitchFamily="18" charset="0"/>
              </a:rPr>
              <a:t>Seven</a:t>
            </a:r>
            <a:r>
              <a:rPr lang="fr-FR" dirty="0" smtClean="0">
                <a:latin typeface="Times New Roman" pitchFamily="18" charset="0"/>
                <a:cs typeface="Times New Roman" pitchFamily="18" charset="0"/>
              </a:rPr>
              <a:t> Countries </a:t>
            </a:r>
            <a:r>
              <a:rPr lang="fr-FR" dirty="0" err="1" smtClean="0">
                <a:latin typeface="Times New Roman" pitchFamily="18" charset="0"/>
                <a:cs typeface="Times New Roman" pitchFamily="18" charset="0"/>
              </a:rPr>
              <a:t>Study</a:t>
            </a:r>
            <a:endParaRPr lang="it-IT" dirty="0" smtClean="0">
              <a:latin typeface="Times New Roman" pitchFamily="18" charset="0"/>
              <a:cs typeface="Times New Roman" pitchFamily="18" charset="0"/>
            </a:endParaRPr>
          </a:p>
          <a:p>
            <a:pPr algn="ctr"/>
            <a:r>
              <a:rPr lang="fr-FR" dirty="0" smtClean="0">
                <a:latin typeface="Times New Roman" pitchFamily="18" charset="0"/>
                <a:cs typeface="Times New Roman" pitchFamily="18" charset="0"/>
              </a:rPr>
              <a:t>Résultat?</a:t>
            </a:r>
            <a:endParaRPr lang="it-IT" dirty="0" smtClean="0">
              <a:latin typeface="Times New Roman" pitchFamily="18" charset="0"/>
              <a:cs typeface="Times New Roman" pitchFamily="18" charset="0"/>
            </a:endParaRPr>
          </a:p>
          <a:p>
            <a:pPr algn="just"/>
            <a:endParaRPr lang="fr-FR" dirty="0" smtClean="0">
              <a:latin typeface="Times New Roman" pitchFamily="18" charset="0"/>
              <a:cs typeface="Times New Roman" pitchFamily="18" charset="0"/>
            </a:endParaRPr>
          </a:p>
          <a:p>
            <a:pPr algn="just"/>
            <a:r>
              <a:rPr lang="fr-FR" dirty="0" smtClean="0">
                <a:latin typeface="Times New Roman" pitchFamily="18" charset="0"/>
                <a:cs typeface="Times New Roman" pitchFamily="18" charset="0"/>
              </a:rPr>
              <a:t>C’est parmi les habitants de </a:t>
            </a:r>
            <a:r>
              <a:rPr lang="fr-FR" dirty="0" err="1" smtClean="0">
                <a:latin typeface="Times New Roman" pitchFamily="18" charset="0"/>
                <a:cs typeface="Times New Roman" pitchFamily="18" charset="0"/>
              </a:rPr>
              <a:t>Nicotera</a:t>
            </a:r>
            <a:r>
              <a:rPr lang="fr-FR" dirty="0" smtClean="0">
                <a:latin typeface="Times New Roman" pitchFamily="18" charset="0"/>
                <a:cs typeface="Times New Roman" pitchFamily="18" charset="0"/>
              </a:rPr>
              <a:t> que fut trouvé </a:t>
            </a:r>
            <a:r>
              <a:rPr lang="fr-FR" dirty="0" smtClean="0">
                <a:latin typeface="Times New Roman" pitchFamily="18" charset="0"/>
                <a:cs typeface="Times New Roman" pitchFamily="18" charset="0"/>
              </a:rPr>
              <a:t>le plus bas taux </a:t>
            </a:r>
            <a:r>
              <a:rPr lang="fr-FR" dirty="0" smtClean="0">
                <a:latin typeface="Times New Roman" pitchFamily="18" charset="0"/>
                <a:cs typeface="Times New Roman" pitchFamily="18" charset="0"/>
              </a:rPr>
              <a:t>de maladies </a:t>
            </a:r>
            <a:r>
              <a:rPr lang="fr-FR" dirty="0" smtClean="0">
                <a:latin typeface="Times New Roman" pitchFamily="18" charset="0"/>
                <a:cs typeface="Times New Roman" pitchFamily="18" charset="0"/>
              </a:rPr>
              <a:t>cardiovasculaires et de </a:t>
            </a:r>
            <a:r>
              <a:rPr lang="fr-FR" dirty="0" err="1" smtClean="0">
                <a:latin typeface="Times New Roman" pitchFamily="18" charset="0"/>
                <a:cs typeface="Times New Roman" pitchFamily="18" charset="0"/>
              </a:rPr>
              <a:t>dabète</a:t>
            </a:r>
            <a:r>
              <a:rPr lang="fr-FR" dirty="0" smtClean="0">
                <a:latin typeface="Times New Roman" pitchFamily="18" charset="0"/>
                <a:cs typeface="Times New Roman" pitchFamily="18" charset="0"/>
              </a:rPr>
              <a:t>. </a:t>
            </a:r>
            <a:r>
              <a:rPr lang="fr-FR" dirty="0" smtClean="0">
                <a:latin typeface="Times New Roman" pitchFamily="18" charset="0"/>
                <a:cs typeface="Times New Roman" pitchFamily="18" charset="0"/>
              </a:rPr>
              <a:t>Ceci grâce à leur façon de se nourrir basé sur les produits frais et du terroir. </a:t>
            </a:r>
            <a:endParaRPr lang="it-IT" dirty="0" smtClean="0">
              <a:latin typeface="Times New Roman" pitchFamily="18" charset="0"/>
              <a:cs typeface="Times New Roman" pitchFamily="18" charset="0"/>
            </a:endParaRPr>
          </a:p>
          <a:p>
            <a:endParaRPr lang="it-IT" dirty="0" smtClean="0"/>
          </a:p>
        </p:txBody>
      </p:sp>
      <p:sp>
        <p:nvSpPr>
          <p:cNvPr id="4" name="CasellaDiTesto 3"/>
          <p:cNvSpPr txBox="1"/>
          <p:nvPr/>
        </p:nvSpPr>
        <p:spPr>
          <a:xfrm>
            <a:off x="5310182" y="4549676"/>
            <a:ext cx="6072230" cy="2308324"/>
          </a:xfrm>
          <a:prstGeom prst="rect">
            <a:avLst/>
          </a:prstGeom>
          <a:noFill/>
        </p:spPr>
        <p:txBody>
          <a:bodyPr wrap="square" rtlCol="0">
            <a:spAutoFit/>
          </a:bodyPr>
          <a:lstStyle/>
          <a:p>
            <a:pPr algn="just"/>
            <a:r>
              <a:rPr lang="fr-FR" dirty="0" smtClean="0">
                <a:latin typeface="Times New Roman" pitchFamily="18" charset="0"/>
                <a:cs typeface="Times New Roman" pitchFamily="18" charset="0"/>
              </a:rPr>
              <a:t>De là dérive le nom « régime méditerranéen de référence ». Ce régime se base sur la consommation de produits d’origine végétale et d’huile d’olives. Il est pauvre en protéines, en sucres et en graisse d’origine animale.</a:t>
            </a:r>
          </a:p>
          <a:p>
            <a:pPr algn="just"/>
            <a:r>
              <a:rPr lang="fr-FR" dirty="0" smtClean="0">
                <a:latin typeface="Times New Roman" pitchFamily="18" charset="0"/>
                <a:cs typeface="Times New Roman" pitchFamily="18" charset="0"/>
              </a:rPr>
              <a:t>Le régime méditerranéen représente un « style de vie ». Depuis 2010 , il fait partie du Patrimoine culturel immatériel de l’Unesco.</a:t>
            </a:r>
          </a:p>
          <a:p>
            <a:endParaRPr lang="it-IT" dirty="0"/>
          </a:p>
        </p:txBody>
      </p:sp>
      <p:pic>
        <p:nvPicPr>
          <p:cNvPr id="5" name="Picture 6" descr="https://tse2.mm.bing.net/th?id=OIP.SSUBxG1DNr90okbRlvyiYwHaEd&amp;pid=15.1&amp;P=0&amp;w=251&amp;h=152">
            <a:extLst>
              <a:ext uri="{FF2B5EF4-FFF2-40B4-BE49-F238E27FC236}">
                <a16:creationId xmlns:a16="http://schemas.microsoft.com/office/drawing/2014/main" xmlns="" id="{C492C778-0643-4040-B1AE-C29C91F3A60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38942" y="1285860"/>
            <a:ext cx="4330588" cy="2858446"/>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Immagine 5" descr="Marchio-DMNicotera-vert.jpg"/>
          <p:cNvPicPr>
            <a:picLocks noChangeAspect="1"/>
          </p:cNvPicPr>
          <p:nvPr/>
        </p:nvPicPr>
        <p:blipFill>
          <a:blip r:embed="rId3" cstate="print"/>
          <a:stretch>
            <a:fillRect/>
          </a:stretch>
        </p:blipFill>
        <p:spPr>
          <a:xfrm>
            <a:off x="809588" y="4214818"/>
            <a:ext cx="2714644" cy="2462981"/>
          </a:xfrm>
          <a:prstGeom prst="rect">
            <a:avLst/>
          </a:prstGeom>
        </p:spPr>
      </p:pic>
    </p:spTree>
  </p:cSld>
  <p:clrMapOvr>
    <a:masterClrMapping/>
  </p:clrMapOvr>
  <p:transition>
    <p:cover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4" descr="Immagine 007"/>
          <p:cNvPicPr>
            <a:picLocks noChangeAspect="1" noChangeArrowheads="1"/>
          </p:cNvPicPr>
          <p:nvPr/>
        </p:nvPicPr>
        <p:blipFill>
          <a:blip r:embed="rId2" cstate="print"/>
          <a:srcRect/>
          <a:stretch>
            <a:fillRect/>
          </a:stretch>
        </p:blipFill>
        <p:spPr bwMode="auto">
          <a:xfrm>
            <a:off x="8016213" y="1"/>
            <a:ext cx="4175787" cy="2519933"/>
          </a:xfrm>
          <a:prstGeom prst="rect">
            <a:avLst/>
          </a:prstGeom>
          <a:noFill/>
          <a:ln w="9525">
            <a:noFill/>
            <a:miter lim="800000"/>
            <a:headEnd/>
            <a:tailEnd/>
          </a:ln>
        </p:spPr>
      </p:pic>
      <p:pic>
        <p:nvPicPr>
          <p:cNvPr id="150533" name="Picture 5" descr="Il ponte di CZ"/>
          <p:cNvPicPr>
            <a:picLocks noChangeAspect="1" noChangeArrowheads="1"/>
          </p:cNvPicPr>
          <p:nvPr/>
        </p:nvPicPr>
        <p:blipFill>
          <a:blip r:embed="rId3" cstate="print"/>
          <a:srcRect/>
          <a:stretch>
            <a:fillRect/>
          </a:stretch>
        </p:blipFill>
        <p:spPr bwMode="auto">
          <a:xfrm>
            <a:off x="1" y="4077072"/>
            <a:ext cx="4655839" cy="2160240"/>
          </a:xfrm>
          <a:prstGeom prst="rect">
            <a:avLst/>
          </a:prstGeom>
          <a:noFill/>
          <a:ln w="9525">
            <a:noFill/>
            <a:miter lim="800000"/>
            <a:headEnd/>
            <a:tailEnd/>
          </a:ln>
        </p:spPr>
      </p:pic>
      <p:sp>
        <p:nvSpPr>
          <p:cNvPr id="150534" name="CasellaDiTesto 6"/>
          <p:cNvSpPr txBox="1">
            <a:spLocks noChangeArrowheads="1"/>
          </p:cNvSpPr>
          <p:nvPr/>
        </p:nvSpPr>
        <p:spPr bwMode="auto">
          <a:xfrm>
            <a:off x="3599723" y="2"/>
            <a:ext cx="4416491" cy="954107"/>
          </a:xfrm>
          <a:prstGeom prst="rect">
            <a:avLst/>
          </a:prstGeom>
          <a:noFill/>
          <a:ln w="9525">
            <a:noFill/>
            <a:miter lim="800000"/>
            <a:headEnd/>
            <a:tailEnd/>
          </a:ln>
        </p:spPr>
        <p:txBody>
          <a:bodyPr wrap="square">
            <a:spAutoFit/>
          </a:bodyPr>
          <a:lstStyle/>
          <a:p>
            <a:pPr algn="ctr"/>
            <a:r>
              <a:rPr lang="it-IT" sz="2800" b="1" i="1" dirty="0" smtClean="0">
                <a:solidFill>
                  <a:srgbClr val="FFFF00"/>
                </a:solidFill>
                <a:latin typeface="Times New Roman" pitchFamily="18" charset="0"/>
                <a:cs typeface="Times New Roman" pitchFamily="18" charset="0"/>
              </a:rPr>
              <a:t>La ville de</a:t>
            </a:r>
            <a:r>
              <a:rPr lang="it-IT" sz="2000" b="1" i="1" dirty="0" smtClean="0">
                <a:solidFill>
                  <a:srgbClr val="FFFF00"/>
                </a:solidFill>
                <a:latin typeface="Times New Roman" pitchFamily="18" charset="0"/>
                <a:cs typeface="Times New Roman" pitchFamily="18" charset="0"/>
              </a:rPr>
              <a:t> </a:t>
            </a:r>
            <a:r>
              <a:rPr lang="it-IT" sz="2800" b="1" i="1" dirty="0" smtClean="0">
                <a:solidFill>
                  <a:srgbClr val="FFFF00"/>
                </a:solidFill>
                <a:latin typeface="Times New Roman" pitchFamily="18" charset="0"/>
                <a:cs typeface="Times New Roman" pitchFamily="18" charset="0"/>
              </a:rPr>
              <a:t>CATANZARO</a:t>
            </a:r>
          </a:p>
          <a:p>
            <a:pPr algn="ctr"/>
            <a:endParaRPr lang="it-IT" sz="2800" b="1" i="1" dirty="0">
              <a:solidFill>
                <a:srgbClr val="984807"/>
              </a:solidFill>
            </a:endParaRPr>
          </a:p>
        </p:txBody>
      </p:sp>
      <p:sp>
        <p:nvSpPr>
          <p:cNvPr id="150535" name="Text Box 11"/>
          <p:cNvSpPr txBox="1">
            <a:spLocks noChangeArrowheads="1"/>
          </p:cNvSpPr>
          <p:nvPr/>
        </p:nvSpPr>
        <p:spPr bwMode="auto">
          <a:xfrm rot="10800000" flipV="1">
            <a:off x="-12754" y="6226052"/>
            <a:ext cx="4368797" cy="400110"/>
          </a:xfrm>
          <a:prstGeom prst="rect">
            <a:avLst/>
          </a:prstGeom>
          <a:noFill/>
          <a:ln w="9525">
            <a:noFill/>
            <a:miter lim="800000"/>
            <a:headEnd/>
            <a:tailEnd/>
          </a:ln>
        </p:spPr>
        <p:txBody>
          <a:bodyPr wrap="square">
            <a:spAutoFit/>
          </a:bodyPr>
          <a:lstStyle/>
          <a:p>
            <a:r>
              <a:rPr lang="it-IT" sz="2000" b="1" i="1" dirty="0" smtClean="0">
                <a:solidFill>
                  <a:srgbClr val="FFFF00"/>
                </a:solidFill>
                <a:latin typeface="Times New Roman" pitchFamily="18" charset="0"/>
                <a:cs typeface="Times New Roman" pitchFamily="18" charset="0"/>
              </a:rPr>
              <a:t>Le </a:t>
            </a:r>
            <a:r>
              <a:rPr lang="it-IT" sz="2000" b="1" i="1" dirty="0" err="1" smtClean="0">
                <a:solidFill>
                  <a:srgbClr val="FFFF00"/>
                </a:solidFill>
                <a:latin typeface="Times New Roman" pitchFamily="18" charset="0"/>
                <a:cs typeface="Times New Roman" pitchFamily="18" charset="0"/>
              </a:rPr>
              <a:t>pont</a:t>
            </a:r>
            <a:r>
              <a:rPr lang="it-IT" sz="2000" b="1" i="1" dirty="0" smtClean="0">
                <a:solidFill>
                  <a:srgbClr val="FFFF00"/>
                </a:solidFill>
                <a:latin typeface="Times New Roman" pitchFamily="18" charset="0"/>
                <a:cs typeface="Times New Roman" pitchFamily="18" charset="0"/>
              </a:rPr>
              <a:t> </a:t>
            </a:r>
            <a:r>
              <a:rPr lang="it-IT" sz="2000" b="1" i="1" dirty="0">
                <a:solidFill>
                  <a:srgbClr val="FFFF00"/>
                </a:solidFill>
                <a:latin typeface="Times New Roman" pitchFamily="18" charset="0"/>
                <a:cs typeface="Times New Roman" pitchFamily="18" charset="0"/>
              </a:rPr>
              <a:t>“MORANDI”</a:t>
            </a:r>
          </a:p>
        </p:txBody>
      </p:sp>
      <p:sp>
        <p:nvSpPr>
          <p:cNvPr id="150536" name="Text Box 12"/>
          <p:cNvSpPr txBox="1">
            <a:spLocks noChangeArrowheads="1"/>
          </p:cNvSpPr>
          <p:nvPr/>
        </p:nvSpPr>
        <p:spPr bwMode="auto">
          <a:xfrm>
            <a:off x="8880309" y="2636912"/>
            <a:ext cx="2879891" cy="707886"/>
          </a:xfrm>
          <a:prstGeom prst="rect">
            <a:avLst/>
          </a:prstGeom>
          <a:noFill/>
          <a:ln w="9525">
            <a:noFill/>
            <a:miter lim="800000"/>
            <a:headEnd/>
            <a:tailEnd/>
          </a:ln>
        </p:spPr>
        <p:txBody>
          <a:bodyPr wrap="square">
            <a:spAutoFit/>
          </a:bodyPr>
          <a:lstStyle/>
          <a:p>
            <a:r>
              <a:rPr lang="it-IT" sz="2000" b="1" i="1" dirty="0">
                <a:solidFill>
                  <a:srgbClr val="FFFF00"/>
                </a:solidFill>
                <a:latin typeface="Times New Roman" pitchFamily="18" charset="0"/>
                <a:cs typeface="Times New Roman" pitchFamily="18" charset="0"/>
              </a:rPr>
              <a:t>CATANZARO LIDO</a:t>
            </a:r>
          </a:p>
          <a:p>
            <a:r>
              <a:rPr lang="it-IT" sz="2000" b="1" i="1" dirty="0" smtClean="0">
                <a:solidFill>
                  <a:srgbClr val="FFFF00"/>
                </a:solidFill>
                <a:latin typeface="Times New Roman" pitchFamily="18" charset="0"/>
                <a:cs typeface="Times New Roman" pitchFamily="18" charset="0"/>
              </a:rPr>
              <a:t>La promenade</a:t>
            </a:r>
            <a:r>
              <a:rPr lang="it-IT" dirty="0" smtClean="0">
                <a:solidFill>
                  <a:srgbClr val="FFFF00"/>
                </a:solidFill>
                <a:latin typeface="Times New Roman" pitchFamily="18" charset="0"/>
                <a:cs typeface="Times New Roman" pitchFamily="18" charset="0"/>
              </a:rPr>
              <a:t> </a:t>
            </a:r>
            <a:endParaRPr lang="it-IT" dirty="0">
              <a:solidFill>
                <a:srgbClr val="FFFF00"/>
              </a:solidFill>
              <a:latin typeface="Times New Roman" pitchFamily="18" charset="0"/>
              <a:cs typeface="Times New Roman" pitchFamily="18" charset="0"/>
            </a:endParaRPr>
          </a:p>
        </p:txBody>
      </p:sp>
      <p:pic>
        <p:nvPicPr>
          <p:cNvPr id="11" name="Immagine 10" descr="Foto catanzaro (2).jpg"/>
          <p:cNvPicPr>
            <a:picLocks noChangeAspect="1"/>
          </p:cNvPicPr>
          <p:nvPr/>
        </p:nvPicPr>
        <p:blipFill>
          <a:blip r:embed="rId4" cstate="print"/>
          <a:stretch>
            <a:fillRect/>
          </a:stretch>
        </p:blipFill>
        <p:spPr>
          <a:xfrm>
            <a:off x="3599723" y="836712"/>
            <a:ext cx="4751851" cy="2952328"/>
          </a:xfrm>
          <a:prstGeom prst="rect">
            <a:avLst/>
          </a:prstGeom>
        </p:spPr>
      </p:pic>
      <p:pic>
        <p:nvPicPr>
          <p:cNvPr id="12" name="Immagine 11" descr="calabria-parco-della-biodiversita3.jpg"/>
          <p:cNvPicPr>
            <a:picLocks noChangeAspect="1"/>
          </p:cNvPicPr>
          <p:nvPr/>
        </p:nvPicPr>
        <p:blipFill>
          <a:blip r:embed="rId5" cstate="print"/>
          <a:stretch>
            <a:fillRect/>
          </a:stretch>
        </p:blipFill>
        <p:spPr>
          <a:xfrm>
            <a:off x="7536160" y="3356992"/>
            <a:ext cx="4655840" cy="2520280"/>
          </a:xfrm>
          <a:prstGeom prst="rect">
            <a:avLst/>
          </a:prstGeom>
        </p:spPr>
      </p:pic>
      <p:sp>
        <p:nvSpPr>
          <p:cNvPr id="13" name="Text Box 12"/>
          <p:cNvSpPr txBox="1">
            <a:spLocks noChangeArrowheads="1"/>
          </p:cNvSpPr>
          <p:nvPr/>
        </p:nvSpPr>
        <p:spPr bwMode="auto">
          <a:xfrm rot="10800000" flipV="1">
            <a:off x="5711957" y="5347448"/>
            <a:ext cx="4896544" cy="1015663"/>
          </a:xfrm>
          <a:prstGeom prst="rect">
            <a:avLst/>
          </a:prstGeom>
          <a:noFill/>
          <a:ln w="9525">
            <a:noFill/>
            <a:miter lim="800000"/>
            <a:headEnd/>
            <a:tailEnd/>
          </a:ln>
        </p:spPr>
        <p:txBody>
          <a:bodyPr wrap="square">
            <a:spAutoFit/>
          </a:bodyPr>
          <a:lstStyle/>
          <a:p>
            <a:endParaRPr lang="it-IT" sz="2000" b="1" i="1" dirty="0" smtClean="0">
              <a:solidFill>
                <a:srgbClr val="984807"/>
              </a:solidFill>
            </a:endParaRPr>
          </a:p>
          <a:p>
            <a:endParaRPr lang="it-IT" sz="2000" b="1" i="1" dirty="0" smtClean="0">
              <a:solidFill>
                <a:srgbClr val="FFFF00"/>
              </a:solidFill>
              <a:latin typeface="Times New Roman" pitchFamily="18" charset="0"/>
              <a:cs typeface="Times New Roman" pitchFamily="18" charset="0"/>
            </a:endParaRPr>
          </a:p>
          <a:p>
            <a:r>
              <a:rPr lang="it-IT" sz="2000" b="1" i="1" dirty="0" smtClean="0">
                <a:solidFill>
                  <a:srgbClr val="FFFF00"/>
                </a:solidFill>
                <a:latin typeface="Times New Roman" pitchFamily="18" charset="0"/>
                <a:cs typeface="Times New Roman" pitchFamily="18" charset="0"/>
              </a:rPr>
              <a:t>Le </a:t>
            </a:r>
            <a:r>
              <a:rPr lang="it-IT" sz="2000" b="1" i="1" dirty="0" err="1" smtClean="0">
                <a:solidFill>
                  <a:srgbClr val="FFFF00"/>
                </a:solidFill>
                <a:latin typeface="Times New Roman" pitchFamily="18" charset="0"/>
                <a:cs typeface="Times New Roman" pitchFamily="18" charset="0"/>
              </a:rPr>
              <a:t>parc</a:t>
            </a:r>
            <a:r>
              <a:rPr lang="it-IT" sz="2000" b="1" i="1" dirty="0" smtClean="0">
                <a:solidFill>
                  <a:srgbClr val="FFFF00"/>
                </a:solidFill>
                <a:latin typeface="Times New Roman" pitchFamily="18" charset="0"/>
                <a:cs typeface="Times New Roman" pitchFamily="18" charset="0"/>
              </a:rPr>
              <a:t> de da </a:t>
            </a:r>
            <a:r>
              <a:rPr lang="it-IT" sz="2000" b="1" i="1" dirty="0" err="1" smtClean="0">
                <a:solidFill>
                  <a:srgbClr val="FFFF00"/>
                </a:solidFill>
                <a:latin typeface="Times New Roman" pitchFamily="18" charset="0"/>
                <a:cs typeface="Times New Roman" pitchFamily="18" charset="0"/>
              </a:rPr>
              <a:t>biodiversité</a:t>
            </a:r>
            <a:endParaRPr lang="it-IT" dirty="0">
              <a:solidFill>
                <a:srgbClr val="FFFF00"/>
              </a:solidFill>
              <a:latin typeface="Times New Roman" pitchFamily="18" charset="0"/>
              <a:cs typeface="Times New Roman" pitchFamily="18" charset="0"/>
            </a:endParaRPr>
          </a:p>
        </p:txBody>
      </p:sp>
      <p:pic>
        <p:nvPicPr>
          <p:cNvPr id="14" name="Immagine 13" descr="parco della biodiversità.jpg"/>
          <p:cNvPicPr>
            <a:picLocks noChangeAspect="1"/>
          </p:cNvPicPr>
          <p:nvPr/>
        </p:nvPicPr>
        <p:blipFill>
          <a:blip r:embed="rId6" cstate="print"/>
          <a:stretch>
            <a:fillRect/>
          </a:stretch>
        </p:blipFill>
        <p:spPr>
          <a:xfrm>
            <a:off x="3983766" y="3789040"/>
            <a:ext cx="3648405" cy="2160240"/>
          </a:xfrm>
          <a:prstGeom prst="rect">
            <a:avLst/>
          </a:prstGeom>
        </p:spPr>
      </p:pic>
      <p:pic>
        <p:nvPicPr>
          <p:cNvPr id="15" name="Immagine 14" descr="monumento-al-cavatore-a-catanzaro-in-calabria.jpg"/>
          <p:cNvPicPr>
            <a:picLocks noChangeAspect="1"/>
          </p:cNvPicPr>
          <p:nvPr/>
        </p:nvPicPr>
        <p:blipFill>
          <a:blip r:embed="rId7" cstate="print"/>
          <a:stretch>
            <a:fillRect/>
          </a:stretch>
        </p:blipFill>
        <p:spPr>
          <a:xfrm>
            <a:off x="1" y="0"/>
            <a:ext cx="3791744" cy="2276872"/>
          </a:xfrm>
          <a:prstGeom prst="rect">
            <a:avLst/>
          </a:prstGeom>
        </p:spPr>
      </p:pic>
      <p:sp>
        <p:nvSpPr>
          <p:cNvPr id="17" name="Text Box 11"/>
          <p:cNvSpPr txBox="1">
            <a:spLocks noChangeArrowheads="1"/>
          </p:cNvSpPr>
          <p:nvPr/>
        </p:nvSpPr>
        <p:spPr bwMode="auto">
          <a:xfrm>
            <a:off x="1" y="2276872"/>
            <a:ext cx="4571999" cy="400110"/>
          </a:xfrm>
          <a:prstGeom prst="rect">
            <a:avLst/>
          </a:prstGeom>
          <a:noFill/>
          <a:ln w="9525">
            <a:noFill/>
            <a:miter lim="800000"/>
            <a:headEnd/>
            <a:tailEnd/>
          </a:ln>
        </p:spPr>
        <p:txBody>
          <a:bodyPr wrap="square">
            <a:spAutoFit/>
          </a:bodyPr>
          <a:lstStyle/>
          <a:p>
            <a:r>
              <a:rPr lang="it-IT" sz="2000" b="1" i="1" dirty="0" err="1" smtClean="0">
                <a:solidFill>
                  <a:srgbClr val="FFFF00"/>
                </a:solidFill>
                <a:latin typeface="Times New Roman" pitchFamily="18" charset="0"/>
                <a:cs typeface="Times New Roman" pitchFamily="18" charset="0"/>
              </a:rPr>
              <a:t>Monument</a:t>
            </a:r>
            <a:r>
              <a:rPr lang="it-IT" sz="2000" b="1" i="1" dirty="0" smtClean="0">
                <a:solidFill>
                  <a:srgbClr val="FFFF00"/>
                </a:solidFill>
                <a:latin typeface="Times New Roman" pitchFamily="18" charset="0"/>
                <a:cs typeface="Times New Roman" pitchFamily="18" charset="0"/>
              </a:rPr>
              <a:t> “Il Cavatore”</a:t>
            </a:r>
            <a:endParaRPr lang="it-IT" sz="2000" b="1" i="1" dirty="0">
              <a:solidFill>
                <a:srgbClr val="FFFF00"/>
              </a:solidFill>
              <a:latin typeface="Times New Roman" pitchFamily="18" charset="0"/>
              <a:cs typeface="Times New Roman" pitchFamily="18" charset="0"/>
            </a:endParaRPr>
          </a:p>
        </p:txBody>
      </p:sp>
      <p:pic>
        <p:nvPicPr>
          <p:cNvPr id="16" name="Immagine 15" descr="http://home.esperia.it/Images/localita/CatanzPan2.jpg"/>
          <p:cNvPicPr/>
          <p:nvPr/>
        </p:nvPicPr>
        <p:blipFill>
          <a:blip r:embed="rId8" cstate="print"/>
          <a:srcRect/>
          <a:stretch>
            <a:fillRect/>
          </a:stretch>
        </p:blipFill>
        <p:spPr bwMode="auto">
          <a:xfrm>
            <a:off x="0" y="2636912"/>
            <a:ext cx="3983765" cy="151216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0534"/>
                                        </p:tgtEl>
                                        <p:attrNameLst>
                                          <p:attrName>style.visibility</p:attrName>
                                        </p:attrNameLst>
                                      </p:cBhvr>
                                      <p:to>
                                        <p:strVal val="visible"/>
                                      </p:to>
                                    </p:set>
                                    <p:anim calcmode="lin" valueType="num">
                                      <p:cBhvr additive="base">
                                        <p:cTn id="7" dur="500" fill="hold"/>
                                        <p:tgtEl>
                                          <p:spTgt spid="150534"/>
                                        </p:tgtEl>
                                        <p:attrNameLst>
                                          <p:attrName>ppt_x</p:attrName>
                                        </p:attrNameLst>
                                      </p:cBhvr>
                                      <p:tavLst>
                                        <p:tav tm="0">
                                          <p:val>
                                            <p:strVal val="#ppt_x"/>
                                          </p:val>
                                        </p:tav>
                                        <p:tav tm="100000">
                                          <p:val>
                                            <p:strVal val="#ppt_x"/>
                                          </p:val>
                                        </p:tav>
                                      </p:tavLst>
                                    </p:anim>
                                    <p:anim calcmode="lin" valueType="num">
                                      <p:cBhvr additive="base">
                                        <p:cTn id="8" dur="500" fill="hold"/>
                                        <p:tgtEl>
                                          <p:spTgt spid="1505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000"/>
                                        <p:tgtEl>
                                          <p:spTgt spid="16"/>
                                        </p:tgtEl>
                                      </p:cBhvr>
                                    </p:animEffect>
                                    <p:anim calcmode="lin" valueType="num">
                                      <p:cBhvr>
                                        <p:cTn id="19" dur="2000" fill="hold"/>
                                        <p:tgtEl>
                                          <p:spTgt spid="16"/>
                                        </p:tgtEl>
                                        <p:attrNameLst>
                                          <p:attrName>ppt_w</p:attrName>
                                        </p:attrNameLst>
                                      </p:cBhvr>
                                      <p:tavLst>
                                        <p:tav tm="0" fmla="#ppt_w*sin(2.5*pi*$)">
                                          <p:val>
                                            <p:fltVal val="0"/>
                                          </p:val>
                                        </p:tav>
                                        <p:tav tm="100000">
                                          <p:val>
                                            <p:fltVal val="1"/>
                                          </p:val>
                                        </p:tav>
                                      </p:tavLst>
                                    </p:anim>
                                    <p:anim calcmode="lin" valueType="num">
                                      <p:cBhvr>
                                        <p:cTn id="20"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0533"/>
                                        </p:tgtEl>
                                        <p:attrNameLst>
                                          <p:attrName>style.visibility</p:attrName>
                                        </p:attrNameLst>
                                      </p:cBhvr>
                                      <p:to>
                                        <p:strVal val="visible"/>
                                      </p:to>
                                    </p:set>
                                  </p:childTnLst>
                                </p:cTn>
                              </p:par>
                              <p:par>
                                <p:cTn id="34" presetID="53" presetClass="entr" presetSubtype="16" fill="hold" grpId="0" nodeType="withEffect">
                                  <p:stCondLst>
                                    <p:cond delay="0"/>
                                  </p:stCondLst>
                                  <p:childTnLst>
                                    <p:set>
                                      <p:cBhvr>
                                        <p:cTn id="35" dur="1" fill="hold">
                                          <p:stCondLst>
                                            <p:cond delay="0"/>
                                          </p:stCondLst>
                                        </p:cTn>
                                        <p:tgtEl>
                                          <p:spTgt spid="150535"/>
                                        </p:tgtEl>
                                        <p:attrNameLst>
                                          <p:attrName>style.visibility</p:attrName>
                                        </p:attrNameLst>
                                      </p:cBhvr>
                                      <p:to>
                                        <p:strVal val="visible"/>
                                      </p:to>
                                    </p:set>
                                    <p:anim calcmode="lin" valueType="num">
                                      <p:cBhvr>
                                        <p:cTn id="36" dur="500" fill="hold"/>
                                        <p:tgtEl>
                                          <p:spTgt spid="150535"/>
                                        </p:tgtEl>
                                        <p:attrNameLst>
                                          <p:attrName>ppt_w</p:attrName>
                                        </p:attrNameLst>
                                      </p:cBhvr>
                                      <p:tavLst>
                                        <p:tav tm="0">
                                          <p:val>
                                            <p:fltVal val="0"/>
                                          </p:val>
                                        </p:tav>
                                        <p:tav tm="100000">
                                          <p:val>
                                            <p:strVal val="#ppt_w"/>
                                          </p:val>
                                        </p:tav>
                                      </p:tavLst>
                                    </p:anim>
                                    <p:anim calcmode="lin" valueType="num">
                                      <p:cBhvr>
                                        <p:cTn id="37" dur="500" fill="hold"/>
                                        <p:tgtEl>
                                          <p:spTgt spid="150535"/>
                                        </p:tgtEl>
                                        <p:attrNameLst>
                                          <p:attrName>ppt_h</p:attrName>
                                        </p:attrNameLst>
                                      </p:cBhvr>
                                      <p:tavLst>
                                        <p:tav tm="0">
                                          <p:val>
                                            <p:fltVal val="0"/>
                                          </p:val>
                                        </p:tav>
                                        <p:tav tm="100000">
                                          <p:val>
                                            <p:strVal val="#ppt_h"/>
                                          </p:val>
                                        </p:tav>
                                      </p:tavLst>
                                    </p:anim>
                                    <p:animEffect transition="in" filter="fade">
                                      <p:cBhvr>
                                        <p:cTn id="38" dur="500"/>
                                        <p:tgtEl>
                                          <p:spTgt spid="150535"/>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80">
                                          <p:stCondLst>
                                            <p:cond delay="0"/>
                                          </p:stCondLst>
                                        </p:cTn>
                                        <p:tgtEl>
                                          <p:spTgt spid="12"/>
                                        </p:tgtEl>
                                      </p:cBhvr>
                                    </p:animEffect>
                                    <p:anim calcmode="lin" valueType="num">
                                      <p:cBhvr>
                                        <p:cTn id="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gtEl>
                                      </p:cBhvr>
                                      <p:to x="100000" y="60000"/>
                                    </p:animScale>
                                    <p:animScale>
                                      <p:cBhvr>
                                        <p:cTn id="50" dur="166" decel="50000">
                                          <p:stCondLst>
                                            <p:cond delay="676"/>
                                          </p:stCondLst>
                                        </p:cTn>
                                        <p:tgtEl>
                                          <p:spTgt spid="12"/>
                                        </p:tgtEl>
                                      </p:cBhvr>
                                      <p:to x="100000" y="100000"/>
                                    </p:animScale>
                                    <p:animScale>
                                      <p:cBhvr>
                                        <p:cTn id="51" dur="26">
                                          <p:stCondLst>
                                            <p:cond delay="1312"/>
                                          </p:stCondLst>
                                        </p:cTn>
                                        <p:tgtEl>
                                          <p:spTgt spid="12"/>
                                        </p:tgtEl>
                                      </p:cBhvr>
                                      <p:to x="100000" y="80000"/>
                                    </p:animScale>
                                    <p:animScale>
                                      <p:cBhvr>
                                        <p:cTn id="52" dur="166" decel="50000">
                                          <p:stCondLst>
                                            <p:cond delay="1338"/>
                                          </p:stCondLst>
                                        </p:cTn>
                                        <p:tgtEl>
                                          <p:spTgt spid="12"/>
                                        </p:tgtEl>
                                      </p:cBhvr>
                                      <p:to x="100000" y="100000"/>
                                    </p:animScale>
                                    <p:animScale>
                                      <p:cBhvr>
                                        <p:cTn id="53" dur="26">
                                          <p:stCondLst>
                                            <p:cond delay="1642"/>
                                          </p:stCondLst>
                                        </p:cTn>
                                        <p:tgtEl>
                                          <p:spTgt spid="12"/>
                                        </p:tgtEl>
                                      </p:cBhvr>
                                      <p:to x="100000" y="90000"/>
                                    </p:animScale>
                                    <p:animScale>
                                      <p:cBhvr>
                                        <p:cTn id="54" dur="166" decel="50000">
                                          <p:stCondLst>
                                            <p:cond delay="1668"/>
                                          </p:stCondLst>
                                        </p:cTn>
                                        <p:tgtEl>
                                          <p:spTgt spid="12"/>
                                        </p:tgtEl>
                                      </p:cBhvr>
                                      <p:to x="100000" y="100000"/>
                                    </p:animScale>
                                    <p:animScale>
                                      <p:cBhvr>
                                        <p:cTn id="55" dur="26">
                                          <p:stCondLst>
                                            <p:cond delay="1808"/>
                                          </p:stCondLst>
                                        </p:cTn>
                                        <p:tgtEl>
                                          <p:spTgt spid="12"/>
                                        </p:tgtEl>
                                      </p:cBhvr>
                                      <p:to x="100000" y="95000"/>
                                    </p:animScale>
                                    <p:animScale>
                                      <p:cBhvr>
                                        <p:cTn id="56" dur="166" decel="50000">
                                          <p:stCondLst>
                                            <p:cond delay="1834"/>
                                          </p:stCondLst>
                                        </p:cTn>
                                        <p:tgtEl>
                                          <p:spTgt spid="12"/>
                                        </p:tgtEl>
                                      </p:cBhvr>
                                      <p:to x="100000" y="100000"/>
                                    </p:animScale>
                                  </p:childTnLst>
                                </p:cTn>
                              </p:par>
                              <p:par>
                                <p:cTn id="57" presetID="6" presetClass="entr" presetSubtype="16"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circle(in)">
                                      <p:cBhvr>
                                        <p:cTn id="59" dur="2000"/>
                                        <p:tgtEl>
                                          <p:spTgt spid="14"/>
                                        </p:tgtEl>
                                      </p:cBhvr>
                                    </p:animEffect>
                                  </p:childTnLst>
                                </p:cTn>
                              </p:par>
                              <p:par>
                                <p:cTn id="60" presetID="31" presetClass="entr" presetSubtype="0" fill="hold" nodeType="withEffect">
                                  <p:stCondLst>
                                    <p:cond delay="0"/>
                                  </p:stCondLst>
                                  <p:childTnLst>
                                    <p:set>
                                      <p:cBhvr>
                                        <p:cTn id="61" dur="1" fill="hold">
                                          <p:stCondLst>
                                            <p:cond delay="0"/>
                                          </p:stCondLst>
                                        </p:cTn>
                                        <p:tgtEl>
                                          <p:spTgt spid="13">
                                            <p:txEl>
                                              <p:pRg st="2" end="2"/>
                                            </p:txEl>
                                          </p:spTgt>
                                        </p:tgtEl>
                                        <p:attrNameLst>
                                          <p:attrName>style.visibility</p:attrName>
                                        </p:attrNameLst>
                                      </p:cBhvr>
                                      <p:to>
                                        <p:strVal val="visible"/>
                                      </p:to>
                                    </p:set>
                                    <p:anim calcmode="lin" valueType="num">
                                      <p:cBhvr>
                                        <p:cTn id="62" dur="10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63" dur="1000" fill="hold"/>
                                        <p:tgtEl>
                                          <p:spTgt spid="13">
                                            <p:txEl>
                                              <p:pRg st="2" end="2"/>
                                            </p:txEl>
                                          </p:spTgt>
                                        </p:tgtEl>
                                        <p:attrNameLst>
                                          <p:attrName>ppt_h</p:attrName>
                                        </p:attrNameLst>
                                      </p:cBhvr>
                                      <p:tavLst>
                                        <p:tav tm="0">
                                          <p:val>
                                            <p:fltVal val="0"/>
                                          </p:val>
                                        </p:tav>
                                        <p:tav tm="100000">
                                          <p:val>
                                            <p:strVal val="#ppt_h"/>
                                          </p:val>
                                        </p:tav>
                                      </p:tavLst>
                                    </p:anim>
                                    <p:anim calcmode="lin" valueType="num">
                                      <p:cBhvr>
                                        <p:cTn id="64" dur="1000" fill="hold"/>
                                        <p:tgtEl>
                                          <p:spTgt spid="13">
                                            <p:txEl>
                                              <p:pRg st="2" end="2"/>
                                            </p:txEl>
                                          </p:spTgt>
                                        </p:tgtEl>
                                        <p:attrNameLst>
                                          <p:attrName>style.rotation</p:attrName>
                                        </p:attrNameLst>
                                      </p:cBhvr>
                                      <p:tavLst>
                                        <p:tav tm="0">
                                          <p:val>
                                            <p:fltVal val="90"/>
                                          </p:val>
                                        </p:tav>
                                        <p:tav tm="100000">
                                          <p:val>
                                            <p:fltVal val="0"/>
                                          </p:val>
                                        </p:tav>
                                      </p:tavLst>
                                    </p:anim>
                                    <p:animEffect transition="in" filter="fade">
                                      <p:cBhvr>
                                        <p:cTn id="65" dur="1000"/>
                                        <p:tgtEl>
                                          <p:spTgt spid="13">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150532"/>
                                        </p:tgtEl>
                                        <p:attrNameLst>
                                          <p:attrName>style.visibility</p:attrName>
                                        </p:attrNameLst>
                                      </p:cBhvr>
                                      <p:to>
                                        <p:strVal val="visible"/>
                                      </p:to>
                                    </p:set>
                                    <p:animEffect transition="in" filter="wipe(down)">
                                      <p:cBhvr>
                                        <p:cTn id="70" dur="500"/>
                                        <p:tgtEl>
                                          <p:spTgt spid="150532"/>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50536"/>
                                        </p:tgtEl>
                                        <p:attrNameLst>
                                          <p:attrName>style.visibility</p:attrName>
                                        </p:attrNameLst>
                                      </p:cBhvr>
                                      <p:to>
                                        <p:strVal val="visible"/>
                                      </p:to>
                                    </p:set>
                                    <p:animEffect transition="in" filter="barn(inVertical)">
                                      <p:cBhvr>
                                        <p:cTn id="73" dur="500"/>
                                        <p:tgtEl>
                                          <p:spTgt spid="150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4" grpId="0"/>
      <p:bldP spid="150535" grpId="0"/>
      <p:bldP spid="15053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567608" y="2564904"/>
            <a:ext cx="669674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3600" dirty="0" smtClean="0">
                <a:latin typeface="Times New Roman" pitchFamily="18" charset="0"/>
                <a:cs typeface="Times New Roman" pitchFamily="18" charset="0"/>
              </a:rPr>
              <a:t>PATRIMOINE MATÉRIEL</a:t>
            </a:r>
            <a:endParaRPr lang="it-IT" sz="3600" dirty="0">
              <a:latin typeface="Times New Roman" pitchFamily="18" charset="0"/>
              <a:cs typeface="Times New Roman" pitchFamily="18" charset="0"/>
            </a:endParaRPr>
          </a:p>
        </p:txBody>
      </p:sp>
      <p:cxnSp>
        <p:nvCxnSpPr>
          <p:cNvPr id="5" name="Connettore 2 4"/>
          <p:cNvCxnSpPr/>
          <p:nvPr/>
        </p:nvCxnSpPr>
        <p:spPr>
          <a:xfrm flipV="1">
            <a:off x="5879976" y="1268760"/>
            <a:ext cx="0" cy="122413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 name="CasellaDiTesto 6">
            <a:hlinkClick r:id="rId2" action="ppaction://hlinksldjump"/>
          </p:cNvPr>
          <p:cNvSpPr txBox="1"/>
          <p:nvPr/>
        </p:nvSpPr>
        <p:spPr>
          <a:xfrm>
            <a:off x="3035660" y="692696"/>
            <a:ext cx="5688632"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it-IT" b="1" dirty="0" smtClean="0">
                <a:solidFill>
                  <a:srgbClr val="92D050"/>
                </a:solidFill>
                <a:effectLst>
                  <a:outerShdw blurRad="38100" dist="38100" dir="2700000" algn="tl">
                    <a:srgbClr val="000000">
                      <a:alpha val="43137"/>
                    </a:srgbClr>
                  </a:outerShdw>
                </a:effectLst>
                <a:latin typeface="Times New Roman" pitchFamily="18" charset="0"/>
                <a:cs typeface="Times New Roman" pitchFamily="18" charset="0"/>
              </a:rPr>
              <a:t>LES PRODUITS TYPIQUES DE NOTRE RÉGION</a:t>
            </a:r>
            <a:endParaRPr lang="it-IT" dirty="0"/>
          </a:p>
        </p:txBody>
      </p:sp>
      <p:cxnSp>
        <p:nvCxnSpPr>
          <p:cNvPr id="9" name="Connettore 2 8"/>
          <p:cNvCxnSpPr/>
          <p:nvPr/>
        </p:nvCxnSpPr>
        <p:spPr>
          <a:xfrm flipV="1">
            <a:off x="9264352" y="1772816"/>
            <a:ext cx="504056" cy="7920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CasellaDiTesto 10"/>
          <p:cNvSpPr txBox="1"/>
          <p:nvPr/>
        </p:nvSpPr>
        <p:spPr>
          <a:xfrm>
            <a:off x="8364252" y="1303673"/>
            <a:ext cx="2808312"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it-IT" dirty="0" smtClean="0">
                <a:latin typeface="Times New Roman" pitchFamily="18" charset="0"/>
                <a:cs typeface="Times New Roman" pitchFamily="18" charset="0"/>
              </a:rPr>
              <a:t>LES </a:t>
            </a:r>
            <a:r>
              <a:rPr lang="it-IT" dirty="0" smtClean="0">
                <a:latin typeface="Times New Roman" pitchFamily="18" charset="0"/>
                <a:cs typeface="Times New Roman" pitchFamily="18" charset="0"/>
                <a:hlinkClick r:id="rId3" action="ppaction://hlinksldjump"/>
              </a:rPr>
              <a:t>PARCS</a:t>
            </a:r>
            <a:r>
              <a:rPr lang="it-IT" dirty="0" smtClean="0">
                <a:latin typeface="Times New Roman" pitchFamily="18" charset="0"/>
                <a:cs typeface="Times New Roman" pitchFamily="18" charset="0"/>
              </a:rPr>
              <a:t> NATURELS </a:t>
            </a:r>
            <a:endParaRPr lang="it-IT" dirty="0">
              <a:latin typeface="Times New Roman" pitchFamily="18" charset="0"/>
              <a:cs typeface="Times New Roman" pitchFamily="18" charset="0"/>
            </a:endParaRPr>
          </a:p>
        </p:txBody>
      </p:sp>
      <p:cxnSp>
        <p:nvCxnSpPr>
          <p:cNvPr id="13" name="Connettore 2 12"/>
          <p:cNvCxnSpPr/>
          <p:nvPr/>
        </p:nvCxnSpPr>
        <p:spPr>
          <a:xfrm>
            <a:off x="9264352" y="3212976"/>
            <a:ext cx="914400" cy="914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CasellaDiTesto 13">
            <a:hlinkClick r:id="rId4" action="ppaction://hlinksldjump"/>
          </p:cNvPr>
          <p:cNvSpPr txBox="1"/>
          <p:nvPr/>
        </p:nvSpPr>
        <p:spPr>
          <a:xfrm>
            <a:off x="9516380" y="4221088"/>
            <a:ext cx="140415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dirty="0" smtClean="0">
                <a:solidFill>
                  <a:srgbClr val="00B0F0"/>
                </a:solidFill>
              </a:rPr>
              <a:t>LES MERS</a:t>
            </a:r>
            <a:endParaRPr lang="it-IT" dirty="0">
              <a:solidFill>
                <a:srgbClr val="00B0F0"/>
              </a:solidFill>
            </a:endParaRPr>
          </a:p>
        </p:txBody>
      </p:sp>
      <p:cxnSp>
        <p:nvCxnSpPr>
          <p:cNvPr id="23" name="Connettore 2 22"/>
          <p:cNvCxnSpPr/>
          <p:nvPr/>
        </p:nvCxnSpPr>
        <p:spPr>
          <a:xfrm>
            <a:off x="5879976" y="3212976"/>
            <a:ext cx="0" cy="93610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9" name="CasellaDiTesto 28">
            <a:hlinkClick r:id="rId5" action="ppaction://hlinksldjump"/>
          </p:cNvPr>
          <p:cNvSpPr txBox="1"/>
          <p:nvPr/>
        </p:nvSpPr>
        <p:spPr>
          <a:xfrm>
            <a:off x="4817858" y="4239295"/>
            <a:ext cx="212423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it-IT" dirty="0" smtClean="0">
                <a:solidFill>
                  <a:schemeClr val="bg2">
                    <a:lumMod val="20000"/>
                    <a:lumOff val="80000"/>
                  </a:schemeClr>
                </a:solidFill>
                <a:latin typeface="Times New Roman" pitchFamily="18" charset="0"/>
                <a:cs typeface="Times New Roman" pitchFamily="18" charset="0"/>
              </a:rPr>
              <a:t>LA FAUNE RARE</a:t>
            </a:r>
            <a:endParaRPr lang="it-IT" dirty="0">
              <a:solidFill>
                <a:schemeClr val="bg2">
                  <a:lumMod val="20000"/>
                  <a:lumOff val="80000"/>
                </a:schemeClr>
              </a:solidFill>
            </a:endParaRPr>
          </a:p>
        </p:txBody>
      </p:sp>
      <p:cxnSp>
        <p:nvCxnSpPr>
          <p:cNvPr id="32" name="Connettore 2 31"/>
          <p:cNvCxnSpPr/>
          <p:nvPr/>
        </p:nvCxnSpPr>
        <p:spPr>
          <a:xfrm flipH="1">
            <a:off x="1919536" y="3212976"/>
            <a:ext cx="648072" cy="5040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3" name="CasellaDiTesto 32">
            <a:hlinkClick r:id="rId6" action="ppaction://hlinksldjump"/>
          </p:cNvPr>
          <p:cNvSpPr txBox="1"/>
          <p:nvPr/>
        </p:nvSpPr>
        <p:spPr>
          <a:xfrm>
            <a:off x="1127448" y="3789040"/>
            <a:ext cx="1512168" cy="369332"/>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fr-FR" dirty="0" smtClean="0">
                <a:latin typeface="Times New Roman" pitchFamily="18" charset="0"/>
                <a:cs typeface="Times New Roman" pitchFamily="18" charset="0"/>
              </a:rPr>
              <a:t>LA FLORE</a:t>
            </a:r>
            <a:endParaRPr lang="it-IT" dirty="0"/>
          </a:p>
        </p:txBody>
      </p:sp>
      <p:cxnSp>
        <p:nvCxnSpPr>
          <p:cNvPr id="35" name="Connettore 2 34"/>
          <p:cNvCxnSpPr/>
          <p:nvPr/>
        </p:nvCxnSpPr>
        <p:spPr>
          <a:xfrm flipH="1" flipV="1">
            <a:off x="1847528" y="1916832"/>
            <a:ext cx="720080" cy="64807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7" name="CasellaDiTesto 36">
            <a:hlinkClick r:id="rId7" action="ppaction://hlinksldjump"/>
          </p:cNvPr>
          <p:cNvSpPr txBox="1"/>
          <p:nvPr/>
        </p:nvSpPr>
        <p:spPr>
          <a:xfrm>
            <a:off x="95672" y="1470000"/>
            <a:ext cx="3575720" cy="369332"/>
          </a:xfrm>
          <a:prstGeom prst="rect">
            <a:avLst/>
          </a:prstGeom>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it-IT" dirty="0" smtClean="0">
                <a:latin typeface="Times New Roman" pitchFamily="18" charset="0"/>
                <a:cs typeface="Times New Roman" pitchFamily="18" charset="0"/>
              </a:rPr>
              <a:t>LES PARCS ARCHÉOLOGIQUES</a:t>
            </a:r>
            <a:endParaRPr lang="it-IT" dirty="0">
              <a:latin typeface="Times New Roman" pitchFamily="18" charset="0"/>
              <a:cs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Horizontal)">
                                      <p:cBhvr>
                                        <p:cTn id="12" dur="5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4)">
                                      <p:cBhvr>
                                        <p:cTn id="20" dur="20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ox(in)">
                                      <p:cBhvr>
                                        <p:cTn id="28" dur="500"/>
                                        <p:tgtEl>
                                          <p:spTgt spid="13"/>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0.70"/>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dissolve">
                                      <p:cBhvr>
                                        <p:cTn id="38" dur="500"/>
                                        <p:tgtEl>
                                          <p:spTgt spid="2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randombar(horizontal)">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iterate type="lt">
                                    <p:tmPct val="5000"/>
                                  </p:iterate>
                                  <p:childTnLst>
                                    <p:set>
                                      <p:cBhvr>
                                        <p:cTn id="45" dur="1" fill="hold">
                                          <p:stCondLst>
                                            <p:cond delay="0"/>
                                          </p:stCondLst>
                                        </p:cTn>
                                        <p:tgtEl>
                                          <p:spTgt spid="32"/>
                                        </p:tgtEl>
                                        <p:attrNameLst>
                                          <p:attrName>style.visibility</p:attrName>
                                        </p:attrNameLst>
                                      </p:cBhvr>
                                      <p:to>
                                        <p:strVal val="visible"/>
                                      </p:to>
                                    </p:set>
                                    <p:anim calcmode="lin" valueType="num">
                                      <p:cBhvr>
                                        <p:cTn id="46" dur="1000" fill="hold"/>
                                        <p:tgtEl>
                                          <p:spTgt spid="32"/>
                                        </p:tgtEl>
                                        <p:attrNameLst>
                                          <p:attrName>ppt_w</p:attrName>
                                        </p:attrNameLst>
                                      </p:cBhvr>
                                      <p:tavLst>
                                        <p:tav tm="0">
                                          <p:val>
                                            <p:fltVal val="0"/>
                                          </p:val>
                                        </p:tav>
                                        <p:tav tm="100000">
                                          <p:val>
                                            <p:strVal val="#ppt_w"/>
                                          </p:val>
                                        </p:tav>
                                      </p:tavLst>
                                    </p:anim>
                                    <p:anim calcmode="lin" valueType="num">
                                      <p:cBhvr>
                                        <p:cTn id="47" dur="1000" fill="hold"/>
                                        <p:tgtEl>
                                          <p:spTgt spid="32"/>
                                        </p:tgtEl>
                                        <p:attrNameLst>
                                          <p:attrName>ppt_h</p:attrName>
                                        </p:attrNameLst>
                                      </p:cBhvr>
                                      <p:tavLst>
                                        <p:tav tm="0">
                                          <p:val>
                                            <p:fltVal val="0"/>
                                          </p:val>
                                        </p:tav>
                                        <p:tav tm="100000">
                                          <p:val>
                                            <p:strVal val="#ppt_h"/>
                                          </p:val>
                                        </p:tav>
                                      </p:tavLst>
                                    </p:anim>
                                    <p:anim calcmode="lin" valueType="num">
                                      <p:cBhvr>
                                        <p:cTn id="48" dur="1000" fill="hold"/>
                                        <p:tgtEl>
                                          <p:spTgt spid="32"/>
                                        </p:tgtEl>
                                        <p:attrNameLst>
                                          <p:attrName>style.rotation</p:attrName>
                                        </p:attrNameLst>
                                      </p:cBhvr>
                                      <p:tavLst>
                                        <p:tav tm="0">
                                          <p:val>
                                            <p:fltVal val="90"/>
                                          </p:val>
                                        </p:tav>
                                        <p:tav tm="100000">
                                          <p:val>
                                            <p:fltVal val="0"/>
                                          </p:val>
                                        </p:tav>
                                      </p:tavLst>
                                    </p:anim>
                                    <p:animEffect transition="in" filter="fade">
                                      <p:cBhvr>
                                        <p:cTn id="49" dur="1000"/>
                                        <p:tgtEl>
                                          <p:spTgt spid="32"/>
                                        </p:tgtEl>
                                      </p:cBhvr>
                                    </p:animEffect>
                                  </p:childTnLst>
                                </p:cTn>
                              </p:par>
                              <p:par>
                                <p:cTn id="50" presetID="19" presetClass="entr" presetSubtype="1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2000" fill="hold"/>
                                        <p:tgtEl>
                                          <p:spTgt spid="33"/>
                                        </p:tgtEl>
                                        <p:attrNameLst>
                                          <p:attrName>ppt_w</p:attrName>
                                        </p:attrNameLst>
                                      </p:cBhvr>
                                      <p:tavLst>
                                        <p:tav tm="0" fmla="#ppt_w*sin(2.5*pi*$)">
                                          <p:val>
                                            <p:fltVal val="0"/>
                                          </p:val>
                                        </p:tav>
                                        <p:tav tm="100000">
                                          <p:val>
                                            <p:fltVal val="1"/>
                                          </p:val>
                                        </p:tav>
                                      </p:tavLst>
                                    </p:anim>
                                    <p:anim calcmode="lin" valueType="num">
                                      <p:cBhvr>
                                        <p:cTn id="53" dur="20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additive="base">
                                        <p:cTn id="58" dur="500" fill="hold"/>
                                        <p:tgtEl>
                                          <p:spTgt spid="35"/>
                                        </p:tgtEl>
                                        <p:attrNameLst>
                                          <p:attrName>ppt_x</p:attrName>
                                        </p:attrNameLst>
                                      </p:cBhvr>
                                      <p:tavLst>
                                        <p:tav tm="0">
                                          <p:val>
                                            <p:strVal val="#ppt_x"/>
                                          </p:val>
                                        </p:tav>
                                        <p:tav tm="100000">
                                          <p:val>
                                            <p:strVal val="#ppt_x"/>
                                          </p:val>
                                        </p:tav>
                                      </p:tavLst>
                                    </p:anim>
                                    <p:anim calcmode="lin" valueType="num">
                                      <p:cBhvr additive="base">
                                        <p:cTn id="59" dur="500" fill="hold"/>
                                        <p:tgtEl>
                                          <p:spTgt spid="35"/>
                                        </p:tgtEl>
                                        <p:attrNameLst>
                                          <p:attrName>ppt_y</p:attrName>
                                        </p:attrNameLst>
                                      </p:cBhvr>
                                      <p:tavLst>
                                        <p:tav tm="0">
                                          <p:val>
                                            <p:strVal val="1+#ppt_h/2"/>
                                          </p:val>
                                        </p:tav>
                                        <p:tav tm="100000">
                                          <p:val>
                                            <p:strVal val="#ppt_y"/>
                                          </p:val>
                                        </p:tav>
                                      </p:tavLst>
                                    </p:anim>
                                  </p:childTnLst>
                                </p:cTn>
                              </p:par>
                              <p:par>
                                <p:cTn id="60" presetID="3" presetClass="entr" presetSubtype="1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blinds(horizontal)">
                                      <p:cBhvr>
                                        <p:cTn id="6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animBg="1"/>
      <p:bldP spid="14" grpId="0" animBg="1"/>
      <p:bldP spid="29" grpId="0" animBg="1"/>
      <p:bldP spid="33"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1055440" y="0"/>
            <a:ext cx="10513168" cy="1143000"/>
          </a:xfrm>
        </p:spPr>
        <p:txBody>
          <a:bodyPr>
            <a:normAutofit/>
          </a:bodyPr>
          <a:lstStyle/>
          <a:p>
            <a:pPr algn="ctr"/>
            <a:r>
              <a:rPr lang="it-IT" sz="3600" b="1"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Les</a:t>
            </a:r>
            <a:r>
              <a:rPr lang="it-IT" sz="36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3600" b="1"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produits</a:t>
            </a:r>
            <a:r>
              <a:rPr lang="it-IT" sz="36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3600" b="1"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typiques</a:t>
            </a:r>
            <a:r>
              <a:rPr lang="it-IT" sz="36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de </a:t>
            </a:r>
            <a:r>
              <a:rPr lang="it-IT" sz="3600" b="1"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notre</a:t>
            </a:r>
            <a:r>
              <a:rPr lang="it-IT" sz="36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3600" b="1"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région</a:t>
            </a:r>
            <a:endParaRPr lang="it-IT" sz="3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 name="Segnaposto contenuto 9" descr="peperoncino-770x470.jpg"/>
          <p:cNvPicPr>
            <a:picLocks noGrp="1" noChangeAspect="1"/>
          </p:cNvPicPr>
          <p:nvPr>
            <p:ph idx="4294967295"/>
          </p:nvPr>
        </p:nvPicPr>
        <p:blipFill>
          <a:blip r:embed="rId2" cstate="print"/>
          <a:stretch>
            <a:fillRect/>
          </a:stretch>
        </p:blipFill>
        <p:spPr>
          <a:xfrm>
            <a:off x="239349" y="1268761"/>
            <a:ext cx="3264363" cy="1438275"/>
          </a:xfrm>
        </p:spPr>
      </p:pic>
      <p:sp>
        <p:nvSpPr>
          <p:cNvPr id="11" name="CasellaDiTesto 10"/>
          <p:cNvSpPr txBox="1"/>
          <p:nvPr/>
        </p:nvSpPr>
        <p:spPr>
          <a:xfrm>
            <a:off x="3599723" y="1268761"/>
            <a:ext cx="3552395" cy="923330"/>
          </a:xfrm>
          <a:prstGeom prst="rect">
            <a:avLst/>
          </a:prstGeom>
          <a:noFill/>
        </p:spPr>
        <p:txBody>
          <a:bodyPr wrap="square" rtlCol="0">
            <a:spAutoFit/>
          </a:bodyPr>
          <a:lstStyle/>
          <a:p>
            <a:pPr algn="just"/>
            <a:r>
              <a:rPr lang="it-IT" dirty="0" smtClean="0">
                <a:latin typeface="Times New Roman" pitchFamily="18" charset="0"/>
                <a:cs typeface="Times New Roman" pitchFamily="18" charset="0"/>
              </a:rPr>
              <a:t>Le piment est la </a:t>
            </a:r>
            <a:r>
              <a:rPr lang="it-IT" dirty="0" err="1" smtClean="0">
                <a:latin typeface="Times New Roman" pitchFamily="18" charset="0"/>
                <a:cs typeface="Times New Roman" pitchFamily="18" charset="0"/>
              </a:rPr>
              <a:t>plante</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symbole</a:t>
            </a:r>
            <a:r>
              <a:rPr lang="it-IT" dirty="0" smtClean="0">
                <a:latin typeface="Times New Roman" pitchFamily="18" charset="0"/>
                <a:cs typeface="Times New Roman" pitchFamily="18" charset="0"/>
              </a:rPr>
              <a:t> de la Calabre et il </a:t>
            </a:r>
            <a:r>
              <a:rPr lang="it-IT" dirty="0" err="1" smtClean="0">
                <a:latin typeface="Times New Roman" pitchFamily="18" charset="0"/>
                <a:cs typeface="Times New Roman" pitchFamily="18" charset="0"/>
              </a:rPr>
              <a:t>fait</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partie</a:t>
            </a:r>
            <a:r>
              <a:rPr lang="it-IT" dirty="0" smtClean="0">
                <a:latin typeface="Times New Roman" pitchFamily="18" charset="0"/>
                <a:cs typeface="Times New Roman" pitchFamily="18" charset="0"/>
              </a:rPr>
              <a:t> de </a:t>
            </a:r>
            <a:r>
              <a:rPr lang="it-IT" dirty="0" err="1" smtClean="0">
                <a:latin typeface="Times New Roman" pitchFamily="18" charset="0"/>
                <a:cs typeface="Times New Roman" pitchFamily="18" charset="0"/>
              </a:rPr>
              <a:t>tous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les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plats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traditionnels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régionaux</a:t>
            </a:r>
            <a:r>
              <a:rPr lang="it-IT" dirty="0" smtClean="0">
                <a:latin typeface="Times New Roman" pitchFamily="18" charset="0"/>
                <a:cs typeface="Times New Roman" pitchFamily="18" charset="0"/>
              </a:rPr>
              <a:t>.</a:t>
            </a:r>
            <a:endParaRPr lang="it-IT" dirty="0">
              <a:latin typeface="Times New Roman" pitchFamily="18" charset="0"/>
              <a:cs typeface="Times New Roman" pitchFamily="18" charset="0"/>
            </a:endParaRPr>
          </a:p>
        </p:txBody>
      </p:sp>
      <p:pic>
        <p:nvPicPr>
          <p:cNvPr id="14" name="Immagine 13" descr="berg.jpg"/>
          <p:cNvPicPr>
            <a:picLocks noChangeAspect="1"/>
          </p:cNvPicPr>
          <p:nvPr/>
        </p:nvPicPr>
        <p:blipFill>
          <a:blip r:embed="rId3" cstate="print"/>
          <a:stretch>
            <a:fillRect/>
          </a:stretch>
        </p:blipFill>
        <p:spPr>
          <a:xfrm>
            <a:off x="7728181" y="1268760"/>
            <a:ext cx="3168352" cy="1425780"/>
          </a:xfrm>
          <a:prstGeom prst="rect">
            <a:avLst/>
          </a:prstGeom>
        </p:spPr>
      </p:pic>
      <p:sp>
        <p:nvSpPr>
          <p:cNvPr id="15" name="CasellaDiTesto 14"/>
          <p:cNvSpPr txBox="1"/>
          <p:nvPr/>
        </p:nvSpPr>
        <p:spPr>
          <a:xfrm>
            <a:off x="7632170" y="2636913"/>
            <a:ext cx="3792421" cy="1200329"/>
          </a:xfrm>
          <a:prstGeom prst="rect">
            <a:avLst/>
          </a:prstGeom>
          <a:noFill/>
        </p:spPr>
        <p:txBody>
          <a:bodyPr wrap="square" rtlCol="0">
            <a:spAutoFit/>
          </a:bodyPr>
          <a:lstStyle/>
          <a:p>
            <a:pPr algn="just"/>
            <a:r>
              <a:rPr lang="it-IT" dirty="0" smtClean="0">
                <a:latin typeface="Times New Roman" pitchFamily="18" charset="0"/>
                <a:cs typeface="Times New Roman" pitchFamily="18" charset="0"/>
              </a:rPr>
              <a:t>La </a:t>
            </a:r>
            <a:r>
              <a:rPr lang="it-IT" dirty="0" err="1" smtClean="0">
                <a:latin typeface="Times New Roman" pitchFamily="18" charset="0"/>
                <a:cs typeface="Times New Roman" pitchFamily="18" charset="0"/>
              </a:rPr>
              <a:t>bergamote</a:t>
            </a:r>
            <a:r>
              <a:rPr lang="it-IT" dirty="0" smtClean="0">
                <a:latin typeface="Times New Roman" pitchFamily="18" charset="0"/>
                <a:cs typeface="Times New Roman" pitchFamily="18" charset="0"/>
              </a:rPr>
              <a:t> est un agrume </a:t>
            </a:r>
            <a:r>
              <a:rPr lang="it-IT" dirty="0" err="1" smtClean="0">
                <a:latin typeface="Times New Roman" pitchFamily="18" charset="0"/>
                <a:cs typeface="Times New Roman" pitchFamily="18" charset="0"/>
              </a:rPr>
              <a:t>que</a:t>
            </a:r>
            <a:r>
              <a:rPr lang="it-IT" dirty="0" smtClean="0">
                <a:latin typeface="Times New Roman" pitchFamily="18" charset="0"/>
                <a:cs typeface="Times New Roman" pitchFamily="18" charset="0"/>
              </a:rPr>
              <a:t> l’on </a:t>
            </a:r>
            <a:r>
              <a:rPr lang="it-IT" dirty="0" err="1" smtClean="0">
                <a:latin typeface="Times New Roman" pitchFamily="18" charset="0"/>
                <a:cs typeface="Times New Roman" pitchFamily="18" charset="0"/>
              </a:rPr>
              <a:t>trouve</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uniquement</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dans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notre</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région</a:t>
            </a:r>
            <a:r>
              <a:rPr lang="it-IT" dirty="0" smtClean="0">
                <a:latin typeface="Times New Roman" pitchFamily="18" charset="0"/>
                <a:cs typeface="Times New Roman" pitchFamily="18" charset="0"/>
              </a:rPr>
              <a:t>.  C’est </a:t>
            </a:r>
            <a:r>
              <a:rPr lang="it-IT" dirty="0" err="1" smtClean="0">
                <a:latin typeface="Times New Roman" pitchFamily="18" charset="0"/>
                <a:cs typeface="Times New Roman" pitchFamily="18" charset="0"/>
              </a:rPr>
              <a:t>notre</a:t>
            </a:r>
            <a:r>
              <a:rPr lang="it-IT" dirty="0" smtClean="0">
                <a:latin typeface="Times New Roman" pitchFamily="18" charset="0"/>
                <a:cs typeface="Times New Roman" pitchFamily="18" charset="0"/>
              </a:rPr>
              <a:t>  “or </a:t>
            </a:r>
            <a:r>
              <a:rPr lang="it-IT" dirty="0" err="1" smtClean="0">
                <a:latin typeface="Times New Roman" pitchFamily="18" charset="0"/>
                <a:cs typeface="Times New Roman" pitchFamily="18" charset="0"/>
              </a:rPr>
              <a:t>vert</a:t>
            </a:r>
            <a:r>
              <a:rPr lang="it-IT" dirty="0" smtClean="0">
                <a:latin typeface="Times New Roman" pitchFamily="18" charset="0"/>
                <a:cs typeface="Times New Roman" pitchFamily="18" charset="0"/>
              </a:rPr>
              <a:t>” de la Calabre. Il est </a:t>
            </a:r>
            <a:r>
              <a:rPr lang="it-IT" dirty="0" err="1" smtClean="0">
                <a:latin typeface="Times New Roman" pitchFamily="18" charset="0"/>
                <a:cs typeface="Times New Roman" pitchFamily="18" charset="0"/>
              </a:rPr>
              <a:t>utilisé</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dans</a:t>
            </a:r>
            <a:r>
              <a:rPr lang="it-IT" dirty="0" smtClean="0">
                <a:latin typeface="Times New Roman" pitchFamily="18" charset="0"/>
                <a:cs typeface="Times New Roman" pitchFamily="18" charset="0"/>
              </a:rPr>
              <a:t> la </a:t>
            </a:r>
            <a:r>
              <a:rPr lang="it-IT" dirty="0" err="1" smtClean="0">
                <a:latin typeface="Times New Roman" pitchFamily="18" charset="0"/>
                <a:cs typeface="Times New Roman" pitchFamily="18" charset="0"/>
              </a:rPr>
              <a:t>cosmétique</a:t>
            </a:r>
            <a:r>
              <a:rPr lang="it-IT" dirty="0" smtClean="0">
                <a:latin typeface="Times New Roman" pitchFamily="18" charset="0"/>
                <a:cs typeface="Times New Roman" pitchFamily="18" charset="0"/>
              </a:rPr>
              <a:t> .</a:t>
            </a:r>
            <a:endParaRPr lang="it-IT" dirty="0">
              <a:latin typeface="Times New Roman" pitchFamily="18" charset="0"/>
              <a:cs typeface="Times New Roman" pitchFamily="18" charset="0"/>
            </a:endParaRPr>
          </a:p>
        </p:txBody>
      </p:sp>
      <p:pic>
        <p:nvPicPr>
          <p:cNvPr id="16" name="Immagine 15" descr="Cuddrurieddru.jpg"/>
          <p:cNvPicPr>
            <a:picLocks noChangeAspect="1"/>
          </p:cNvPicPr>
          <p:nvPr/>
        </p:nvPicPr>
        <p:blipFill>
          <a:blip r:embed="rId4" cstate="print"/>
          <a:stretch>
            <a:fillRect/>
          </a:stretch>
        </p:blipFill>
        <p:spPr>
          <a:xfrm>
            <a:off x="239349" y="3212976"/>
            <a:ext cx="3264363" cy="1426924"/>
          </a:xfrm>
          <a:prstGeom prst="rect">
            <a:avLst/>
          </a:prstGeom>
        </p:spPr>
      </p:pic>
      <p:sp>
        <p:nvSpPr>
          <p:cNvPr id="17" name="CasellaDiTesto 16"/>
          <p:cNvSpPr txBox="1"/>
          <p:nvPr/>
        </p:nvSpPr>
        <p:spPr>
          <a:xfrm>
            <a:off x="3599723" y="3284984"/>
            <a:ext cx="3552395" cy="923330"/>
          </a:xfrm>
          <a:prstGeom prst="rect">
            <a:avLst/>
          </a:prstGeom>
          <a:noFill/>
        </p:spPr>
        <p:txBody>
          <a:bodyPr wrap="square" rtlCol="0">
            <a:spAutoFit/>
          </a:bodyPr>
          <a:lstStyle/>
          <a:p>
            <a:pPr algn="just"/>
            <a:r>
              <a:rPr lang="it-IT" dirty="0" smtClean="0">
                <a:latin typeface="Times New Roman" pitchFamily="18" charset="0"/>
                <a:cs typeface="Times New Roman" pitchFamily="18" charset="0"/>
              </a:rPr>
              <a:t>“La Nduja” est un produit typique à  base de </a:t>
            </a:r>
            <a:r>
              <a:rPr lang="it-IT" dirty="0" err="1" smtClean="0">
                <a:latin typeface="Times New Roman" pitchFamily="18" charset="0"/>
                <a:cs typeface="Times New Roman" pitchFamily="18" charset="0"/>
              </a:rPr>
              <a:t>piments</a:t>
            </a:r>
            <a:r>
              <a:rPr lang="it-IT" dirty="0" smtClean="0">
                <a:latin typeface="Times New Roman" pitchFamily="18" charset="0"/>
                <a:cs typeface="Times New Roman" pitchFamily="18" charset="0"/>
              </a:rPr>
              <a:t> et </a:t>
            </a:r>
            <a:r>
              <a:rPr lang="it-IT" dirty="0" err="1" smtClean="0">
                <a:latin typeface="Times New Roman" pitchFamily="18" charset="0"/>
                <a:cs typeface="Times New Roman" pitchFamily="18" charset="0"/>
              </a:rPr>
              <a:t>viande</a:t>
            </a:r>
            <a:r>
              <a:rPr lang="it-IT" dirty="0" smtClean="0">
                <a:latin typeface="Times New Roman" pitchFamily="18" charset="0"/>
                <a:cs typeface="Times New Roman" pitchFamily="18" charset="0"/>
              </a:rPr>
              <a:t> et </a:t>
            </a:r>
            <a:r>
              <a:rPr lang="it-IT" dirty="0" err="1" smtClean="0">
                <a:latin typeface="Times New Roman" pitchFamily="18" charset="0"/>
                <a:cs typeface="Times New Roman" pitchFamily="18" charset="0"/>
              </a:rPr>
              <a:t>graisse</a:t>
            </a:r>
            <a:r>
              <a:rPr lang="it-IT" dirty="0" smtClean="0">
                <a:latin typeface="Times New Roman" pitchFamily="18" charset="0"/>
                <a:cs typeface="Times New Roman" pitchFamily="18" charset="0"/>
              </a:rPr>
              <a:t> de </a:t>
            </a:r>
            <a:r>
              <a:rPr lang="it-IT" dirty="0" err="1" smtClean="0">
                <a:latin typeface="Times New Roman" pitchFamily="18" charset="0"/>
                <a:cs typeface="Times New Roman" pitchFamily="18" charset="0"/>
              </a:rPr>
              <a:t>porc</a:t>
            </a:r>
            <a:r>
              <a:rPr lang="it-IT" dirty="0" smtClean="0">
                <a:latin typeface="Times New Roman" pitchFamily="18" charset="0"/>
                <a:cs typeface="Times New Roman" pitchFamily="18" charset="0"/>
              </a:rPr>
              <a:t>.</a:t>
            </a:r>
            <a:endParaRPr lang="it-IT" dirty="0">
              <a:latin typeface="Times New Roman" pitchFamily="18" charset="0"/>
              <a:cs typeface="Times New Roman" pitchFamily="18" charset="0"/>
            </a:endParaRPr>
          </a:p>
        </p:txBody>
      </p:sp>
      <p:pic>
        <p:nvPicPr>
          <p:cNvPr id="18" name="Immagine 17" descr="patate-della-sila.jpg"/>
          <p:cNvPicPr>
            <a:picLocks noChangeAspect="1"/>
          </p:cNvPicPr>
          <p:nvPr/>
        </p:nvPicPr>
        <p:blipFill>
          <a:blip r:embed="rId5" cstate="print"/>
          <a:stretch>
            <a:fillRect/>
          </a:stretch>
        </p:blipFill>
        <p:spPr>
          <a:xfrm>
            <a:off x="7824193" y="4005064"/>
            <a:ext cx="3148839" cy="1440160"/>
          </a:xfrm>
          <a:prstGeom prst="rect">
            <a:avLst/>
          </a:prstGeom>
        </p:spPr>
      </p:pic>
      <p:sp>
        <p:nvSpPr>
          <p:cNvPr id="19" name="CasellaDiTesto 18"/>
          <p:cNvSpPr txBox="1"/>
          <p:nvPr/>
        </p:nvSpPr>
        <p:spPr>
          <a:xfrm>
            <a:off x="7728182" y="5445225"/>
            <a:ext cx="3810069" cy="923330"/>
          </a:xfrm>
          <a:prstGeom prst="rect">
            <a:avLst/>
          </a:prstGeom>
          <a:noFill/>
        </p:spPr>
        <p:txBody>
          <a:bodyPr wrap="square" rtlCol="0">
            <a:spAutoFit/>
          </a:bodyPr>
          <a:lstStyle/>
          <a:p>
            <a:pPr algn="just"/>
            <a:r>
              <a:rPr lang="it-IT" dirty="0" smtClean="0">
                <a:latin typeface="Times New Roman" pitchFamily="18" charset="0"/>
                <a:cs typeface="Times New Roman" pitchFamily="18" charset="0"/>
              </a:rPr>
              <a:t>“Les pommes de terre de la Sila” </a:t>
            </a:r>
            <a:r>
              <a:rPr lang="it-IT" dirty="0" err="1" smtClean="0">
                <a:latin typeface="Times New Roman" pitchFamily="18" charset="0"/>
                <a:cs typeface="Times New Roman" pitchFamily="18" charset="0"/>
              </a:rPr>
              <a:t>sont</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nutriantes</a:t>
            </a:r>
            <a:r>
              <a:rPr lang="it-IT" dirty="0" smtClean="0">
                <a:latin typeface="Times New Roman" pitchFamily="18" charset="0"/>
                <a:cs typeface="Times New Roman" pitchFamily="18" charset="0"/>
              </a:rPr>
              <a:t> et </a:t>
            </a:r>
            <a:r>
              <a:rPr lang="it-IT" dirty="0" err="1" smtClean="0">
                <a:latin typeface="Times New Roman" pitchFamily="18" charset="0"/>
                <a:cs typeface="Times New Roman" pitchFamily="18" charset="0"/>
              </a:rPr>
              <a:t>elles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sont</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réputées</a:t>
            </a:r>
            <a:r>
              <a:rPr lang="it-IT" dirty="0" smtClean="0">
                <a:latin typeface="Times New Roman" pitchFamily="18" charset="0"/>
                <a:cs typeface="Times New Roman" pitchFamily="18" charset="0"/>
              </a:rPr>
              <a:t> pour </a:t>
            </a:r>
            <a:r>
              <a:rPr lang="it-IT" dirty="0" err="1" smtClean="0">
                <a:latin typeface="Times New Roman" pitchFamily="18" charset="0"/>
                <a:cs typeface="Times New Roman" pitchFamily="18" charset="0"/>
              </a:rPr>
              <a:t>leur</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saveur</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douce</a:t>
            </a:r>
            <a:r>
              <a:rPr lang="it-IT" dirty="0" smtClean="0">
                <a:latin typeface="Times New Roman" pitchFamily="18" charset="0"/>
                <a:cs typeface="Times New Roman" pitchFamily="18" charset="0"/>
              </a:rPr>
              <a:t>.</a:t>
            </a:r>
            <a:endParaRPr lang="it-IT" dirty="0">
              <a:latin typeface="Times New Roman" pitchFamily="18" charset="0"/>
              <a:cs typeface="Times New Roman" pitchFamily="18" charset="0"/>
            </a:endParaRPr>
          </a:p>
        </p:txBody>
      </p:sp>
      <p:pic>
        <p:nvPicPr>
          <p:cNvPr id="20" name="Immagine 19" descr="cipolla-di-tropea-copertina.jpg"/>
          <p:cNvPicPr>
            <a:picLocks noChangeAspect="1"/>
          </p:cNvPicPr>
          <p:nvPr/>
        </p:nvPicPr>
        <p:blipFill>
          <a:blip r:embed="rId6" cstate="print"/>
          <a:stretch>
            <a:fillRect/>
          </a:stretch>
        </p:blipFill>
        <p:spPr>
          <a:xfrm>
            <a:off x="239349" y="5085184"/>
            <a:ext cx="3264363" cy="1285860"/>
          </a:xfrm>
          <a:prstGeom prst="rect">
            <a:avLst/>
          </a:prstGeom>
        </p:spPr>
      </p:pic>
      <p:sp>
        <p:nvSpPr>
          <p:cNvPr id="21" name="CasellaDiTesto 20"/>
          <p:cNvSpPr txBox="1"/>
          <p:nvPr/>
        </p:nvSpPr>
        <p:spPr>
          <a:xfrm>
            <a:off x="3599723" y="5229200"/>
            <a:ext cx="3905277" cy="646331"/>
          </a:xfrm>
          <a:prstGeom prst="rect">
            <a:avLst/>
          </a:prstGeom>
          <a:noFill/>
        </p:spPr>
        <p:txBody>
          <a:bodyPr wrap="square" rtlCol="0">
            <a:spAutoFit/>
          </a:bodyPr>
          <a:lstStyle/>
          <a:p>
            <a:pPr algn="just"/>
            <a:r>
              <a:rPr lang="it-IT" dirty="0" err="1" smtClean="0">
                <a:latin typeface="Times New Roman" pitchFamily="18" charset="0"/>
                <a:cs typeface="Times New Roman" pitchFamily="18" charset="0"/>
              </a:rPr>
              <a:t>Les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oignons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rouges</a:t>
            </a:r>
            <a:r>
              <a:rPr lang="it-IT" dirty="0" smtClean="0">
                <a:latin typeface="Times New Roman" pitchFamily="18" charset="0"/>
                <a:cs typeface="Times New Roman" pitchFamily="18" charset="0"/>
              </a:rPr>
              <a:t> de Tropea </a:t>
            </a:r>
            <a:r>
              <a:rPr lang="it-IT" dirty="0" err="1" smtClean="0">
                <a:latin typeface="Times New Roman" pitchFamily="18" charset="0"/>
                <a:cs typeface="Times New Roman" pitchFamily="18" charset="0"/>
              </a:rPr>
              <a:t>sont</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très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doux</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grâce</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au</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terroir</a:t>
            </a:r>
            <a:r>
              <a:rPr lang="it-IT" dirty="0" smtClean="0">
                <a:latin typeface="Times New Roman" pitchFamily="18" charset="0"/>
                <a:cs typeface="Times New Roman" pitchFamily="18" charset="0"/>
              </a:rPr>
              <a:t> de la </a:t>
            </a:r>
            <a:r>
              <a:rPr lang="it-IT" dirty="0" err="1" smtClean="0">
                <a:latin typeface="Times New Roman" pitchFamily="18" charset="0"/>
                <a:cs typeface="Times New Roman" pitchFamily="18" charset="0"/>
              </a:rPr>
              <a:t>région</a:t>
            </a:r>
            <a:r>
              <a:rPr lang="it-IT" dirty="0" smtClean="0">
                <a:latin typeface="Times New Roman" pitchFamily="18" charset="0"/>
                <a:cs typeface="Times New Roman" pitchFamily="18" charset="0"/>
              </a:rPr>
              <a:t>.</a:t>
            </a:r>
            <a:endParaRPr lang="it-IT" dirty="0">
              <a:latin typeface="Times New Roman" pitchFamily="18" charset="0"/>
              <a:cs typeface="Times New Roman"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11"/>
                                        </p:tgtEl>
                                      </p:cBhvr>
                                    </p:animEffect>
                                  </p:childTnLst>
                                </p:cTn>
                              </p:par>
                              <p:par>
                                <p:cTn id="33" presetID="38" presetClass="entr" presetSubtype="0" accel="50000" fill="hold" nodeType="withEffect">
                                  <p:stCondLst>
                                    <p:cond delay="0"/>
                                  </p:stCondLst>
                                  <p:iterate type="lt">
                                    <p:tmPct val="50000"/>
                                  </p:iterate>
                                  <p:childTnLst>
                                    <p:set>
                                      <p:cBhvr>
                                        <p:cTn id="34" dur="1" fill="hold">
                                          <p:stCondLst>
                                            <p:cond delay="0"/>
                                          </p:stCondLst>
                                        </p:cTn>
                                        <p:tgtEl>
                                          <p:spTgt spid="10"/>
                                        </p:tgtEl>
                                        <p:attrNameLst>
                                          <p:attrName>style.visibility</p:attrName>
                                        </p:attrNameLst>
                                      </p:cBhvr>
                                      <p:to>
                                        <p:strVal val="visible"/>
                                      </p:to>
                                    </p:set>
                                    <p:set>
                                      <p:cBhvr>
                                        <p:cTn id="35" dur="455" fill="hold">
                                          <p:stCondLst>
                                            <p:cond delay="0"/>
                                          </p:stCondLst>
                                        </p:cTn>
                                        <p:tgtEl>
                                          <p:spTgt spid="10"/>
                                        </p:tgtEl>
                                        <p:attrNameLst>
                                          <p:attrName>style.rotation</p:attrName>
                                        </p:attrNameLst>
                                      </p:cBhvr>
                                      <p:to>
                                        <p:strVal val="-45.0"/>
                                      </p:to>
                                    </p:set>
                                    <p:anim calcmode="lin" valueType="num">
                                      <p:cBhvr>
                                        <p:cTn id="36"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37"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38"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39"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8" presetClass="entr" presetSubtype="0" accel="5000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000" fill="hold"/>
                                        <p:tgtEl>
                                          <p:spTgt spid="1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5" dur="1000" fill="hold"/>
                                        <p:tgtEl>
                                          <p:spTgt spid="17"/>
                                        </p:tgtEl>
                                        <p:attrNameLst>
                                          <p:attrName>ppt_x</p:attrName>
                                        </p:attrNameLst>
                                      </p:cBhvr>
                                      <p:tavLst>
                                        <p:tav tm="0">
                                          <p:val>
                                            <p:fltVal val="-1"/>
                                          </p:val>
                                        </p:tav>
                                        <p:tav tm="50000">
                                          <p:val>
                                            <p:fltVal val="0.95"/>
                                          </p:val>
                                        </p:tav>
                                        <p:tav tm="100000">
                                          <p:val>
                                            <p:strVal val="#ppt_x"/>
                                          </p:val>
                                        </p:tav>
                                      </p:tavLst>
                                    </p:anim>
                                    <p:anim calcmode="lin" valueType="num">
                                      <p:cBhvr>
                                        <p:cTn id="46" dur="1000" fill="hold"/>
                                        <p:tgtEl>
                                          <p:spTgt spid="17"/>
                                        </p:tgtEl>
                                        <p:attrNameLst>
                                          <p:attrName>ppt_y</p:attrName>
                                        </p:attrNameLst>
                                      </p:cBhvr>
                                      <p:tavLst>
                                        <p:tav tm="0">
                                          <p:val>
                                            <p:strVal val="#ppt_y"/>
                                          </p:val>
                                        </p:tav>
                                        <p:tav tm="100000">
                                          <p:val>
                                            <p:strVal val="#ppt_y"/>
                                          </p:val>
                                        </p:tav>
                                      </p:tavLst>
                                    </p:anim>
                                    <p:animEffect transition="in" filter="fade">
                                      <p:cBhvr>
                                        <p:cTn id="47" dur="1000"/>
                                        <p:tgtEl>
                                          <p:spTgt spid="17"/>
                                        </p:tgtEl>
                                      </p:cBhvr>
                                    </p:animEffect>
                                  </p:childTnLst>
                                </p:cTn>
                              </p:par>
                              <p:par>
                                <p:cTn id="48" presetID="51"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770" decel="100000"/>
                                        <p:tgtEl>
                                          <p:spTgt spid="16"/>
                                        </p:tgtEl>
                                      </p:cBhvr>
                                    </p:animEffect>
                                    <p:animScale>
                                      <p:cBhvr>
                                        <p:cTn id="51" dur="770" decel="100000"/>
                                        <p:tgtEl>
                                          <p:spTgt spid="16"/>
                                        </p:tgtEl>
                                      </p:cBhvr>
                                      <p:from x="10000" y="10000"/>
                                      <p:to x="200000" y="450000"/>
                                    </p:animScale>
                                    <p:animScale>
                                      <p:cBhvr>
                                        <p:cTn id="52" dur="1230" accel="100000" fill="hold">
                                          <p:stCondLst>
                                            <p:cond delay="770"/>
                                          </p:stCondLst>
                                        </p:cTn>
                                        <p:tgtEl>
                                          <p:spTgt spid="16"/>
                                        </p:tgtEl>
                                      </p:cBhvr>
                                      <p:from x="200000" y="450000"/>
                                      <p:to x="100000" y="100000"/>
                                    </p:animScale>
                                    <p:set>
                                      <p:cBhvr>
                                        <p:cTn id="53" dur="770" fill="hold"/>
                                        <p:tgtEl>
                                          <p:spTgt spid="16"/>
                                        </p:tgtEl>
                                        <p:attrNameLst>
                                          <p:attrName>ppt_x</p:attrName>
                                        </p:attrNameLst>
                                      </p:cBhvr>
                                      <p:to>
                                        <p:strVal val="(0.5)"/>
                                      </p:to>
                                    </p:set>
                                    <p:anim from="(0.5)" to="(#ppt_x)" calcmode="lin" valueType="num">
                                      <p:cBhvr>
                                        <p:cTn id="54" dur="1230" accel="100000" fill="hold">
                                          <p:stCondLst>
                                            <p:cond delay="770"/>
                                          </p:stCondLst>
                                        </p:cTn>
                                        <p:tgtEl>
                                          <p:spTgt spid="16"/>
                                        </p:tgtEl>
                                        <p:attrNameLst>
                                          <p:attrName>ppt_x</p:attrName>
                                        </p:attrNameLst>
                                      </p:cBhvr>
                                    </p:anim>
                                    <p:set>
                                      <p:cBhvr>
                                        <p:cTn id="55" dur="770" fill="hold"/>
                                        <p:tgtEl>
                                          <p:spTgt spid="16"/>
                                        </p:tgtEl>
                                        <p:attrNameLst>
                                          <p:attrName>ppt_y</p:attrName>
                                        </p:attrNameLst>
                                      </p:cBhvr>
                                      <p:to>
                                        <p:strVal val="(#ppt_y+0.4)"/>
                                      </p:to>
                                    </p:set>
                                    <p:anim from="(#ppt_y+0.4)" to="(#ppt_y)" calcmode="lin" valueType="num">
                                      <p:cBhvr>
                                        <p:cTn id="56" dur="1230" accel="100000" fill="hold">
                                          <p:stCondLst>
                                            <p:cond delay="770"/>
                                          </p:stCondLst>
                                        </p:cTn>
                                        <p:tgtEl>
                                          <p:spTgt spid="16"/>
                                        </p:tgtEl>
                                        <p:attrNameLst>
                                          <p:attrName>ppt_y</p:attrName>
                                        </p:attrNameLst>
                                      </p:cBhvr>
                                    </p:anim>
                                  </p:childTnLst>
                                </p:cTn>
                              </p:par>
                            </p:childTnLst>
                          </p:cTn>
                        </p:par>
                      </p:childTnLst>
                    </p:cTn>
                  </p:par>
                  <p:par>
                    <p:cTn id="57" fill="hold">
                      <p:stCondLst>
                        <p:cond delay="indefinite"/>
                      </p:stCondLst>
                      <p:childTnLst>
                        <p:par>
                          <p:cTn id="58" fill="hold">
                            <p:stCondLst>
                              <p:cond delay="0"/>
                            </p:stCondLst>
                            <p:childTnLst>
                              <p:par>
                                <p:cTn id="59" presetID="35"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2000"/>
                                        <p:tgtEl>
                                          <p:spTgt spid="21"/>
                                        </p:tgtEl>
                                      </p:cBhvr>
                                    </p:animEffect>
                                    <p:anim calcmode="lin" valueType="num">
                                      <p:cBhvr>
                                        <p:cTn id="62" dur="2000" fill="hold"/>
                                        <p:tgtEl>
                                          <p:spTgt spid="21"/>
                                        </p:tgtEl>
                                        <p:attrNameLst>
                                          <p:attrName>style.rotation</p:attrName>
                                        </p:attrNameLst>
                                      </p:cBhvr>
                                      <p:tavLst>
                                        <p:tav tm="0">
                                          <p:val>
                                            <p:fltVal val="720"/>
                                          </p:val>
                                        </p:tav>
                                        <p:tav tm="100000">
                                          <p:val>
                                            <p:fltVal val="0"/>
                                          </p:val>
                                        </p:tav>
                                      </p:tavLst>
                                    </p:anim>
                                    <p:anim calcmode="lin" valueType="num">
                                      <p:cBhvr>
                                        <p:cTn id="63" dur="2000" fill="hold"/>
                                        <p:tgtEl>
                                          <p:spTgt spid="21"/>
                                        </p:tgtEl>
                                        <p:attrNameLst>
                                          <p:attrName>ppt_h</p:attrName>
                                        </p:attrNameLst>
                                      </p:cBhvr>
                                      <p:tavLst>
                                        <p:tav tm="0">
                                          <p:val>
                                            <p:fltVal val="0"/>
                                          </p:val>
                                        </p:tav>
                                        <p:tav tm="100000">
                                          <p:val>
                                            <p:strVal val="#ppt_h"/>
                                          </p:val>
                                        </p:tav>
                                      </p:tavLst>
                                    </p:anim>
                                    <p:anim calcmode="lin" valueType="num">
                                      <p:cBhvr>
                                        <p:cTn id="64" dur="2000" fill="hold"/>
                                        <p:tgtEl>
                                          <p:spTgt spid="21"/>
                                        </p:tgtEl>
                                        <p:attrNameLst>
                                          <p:attrName>ppt_w</p:attrName>
                                        </p:attrNameLst>
                                      </p:cBhvr>
                                      <p:tavLst>
                                        <p:tav tm="0">
                                          <p:val>
                                            <p:fltVal val="0"/>
                                          </p:val>
                                        </p:tav>
                                        <p:tav tm="100000">
                                          <p:val>
                                            <p:strVal val="#ppt_w"/>
                                          </p:val>
                                        </p:tav>
                                      </p:tavLst>
                                    </p:anim>
                                  </p:childTnLst>
                                </p:cTn>
                              </p:par>
                              <p:par>
                                <p:cTn id="65" presetID="39" presetClass="entr" presetSubtype="0" accel="10000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ppt_h</p:attrName>
                                        </p:attrNameLst>
                                      </p:cBhvr>
                                      <p:tavLst>
                                        <p:tav tm="0">
                                          <p:val>
                                            <p:strVal val="#ppt_h/20"/>
                                          </p:val>
                                        </p:tav>
                                        <p:tav tm="50000">
                                          <p:val>
                                            <p:strVal val="#ppt_h/20"/>
                                          </p:val>
                                        </p:tav>
                                        <p:tav tm="100000">
                                          <p:val>
                                            <p:strVal val="#ppt_h"/>
                                          </p:val>
                                        </p:tav>
                                      </p:tavLst>
                                    </p:anim>
                                    <p:anim calcmode="lin" valueType="num">
                                      <p:cBhvr>
                                        <p:cTn id="68" dur="500" fill="hold"/>
                                        <p:tgtEl>
                                          <p:spTgt spid="20"/>
                                        </p:tgtEl>
                                        <p:attrNameLst>
                                          <p:attrName>ppt_w</p:attrName>
                                        </p:attrNameLst>
                                      </p:cBhvr>
                                      <p:tavLst>
                                        <p:tav tm="0">
                                          <p:val>
                                            <p:strVal val="#ppt_w+.3"/>
                                          </p:val>
                                        </p:tav>
                                        <p:tav tm="50000">
                                          <p:val>
                                            <p:strVal val="#ppt_w+.3"/>
                                          </p:val>
                                        </p:tav>
                                        <p:tav tm="100000">
                                          <p:val>
                                            <p:strVal val="#ppt_w"/>
                                          </p:val>
                                        </p:tav>
                                      </p:tavLst>
                                    </p:anim>
                                    <p:anim calcmode="lin" valueType="num">
                                      <p:cBhvr>
                                        <p:cTn id="69" dur="500" fill="hold"/>
                                        <p:tgtEl>
                                          <p:spTgt spid="20"/>
                                        </p:tgtEl>
                                        <p:attrNameLst>
                                          <p:attrName>ppt_x</p:attrName>
                                        </p:attrNameLst>
                                      </p:cBhvr>
                                      <p:tavLst>
                                        <p:tav tm="0">
                                          <p:val>
                                            <p:strVal val="#ppt_x-.3"/>
                                          </p:val>
                                        </p:tav>
                                        <p:tav tm="50000">
                                          <p:val>
                                            <p:strVal val="#ppt_x"/>
                                          </p:val>
                                        </p:tav>
                                        <p:tav tm="100000">
                                          <p:val>
                                            <p:strVal val="#ppt_x"/>
                                          </p:val>
                                        </p:tav>
                                      </p:tavLst>
                                    </p:anim>
                                    <p:anim calcmode="lin" valueType="num">
                                      <p:cBhvr>
                                        <p:cTn id="7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52"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Scale>
                                      <p:cBhvr>
                                        <p:cTn id="75"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6" dur="1000" decel="50000" fill="hold">
                                          <p:stCondLst>
                                            <p:cond delay="0"/>
                                          </p:stCondLst>
                                        </p:cTn>
                                        <p:tgtEl>
                                          <p:spTgt spid="15"/>
                                        </p:tgtEl>
                                        <p:attrNameLst>
                                          <p:attrName>ppt_x</p:attrName>
                                          <p:attrName>ppt_y</p:attrName>
                                        </p:attrNameLst>
                                      </p:cBhvr>
                                    </p:animMotion>
                                    <p:animEffect transition="in" filter="fade">
                                      <p:cBhvr>
                                        <p:cTn id="77" dur="1000"/>
                                        <p:tgtEl>
                                          <p:spTgt spid="15"/>
                                        </p:tgtEl>
                                      </p:cBhvr>
                                    </p:animEffect>
                                  </p:childTnLst>
                                </p:cTn>
                              </p:par>
                              <p:par>
                                <p:cTn id="78" presetID="55" presetClass="entr" presetSubtype="0" fill="hold" nodeType="withEffect">
                                  <p:stCondLst>
                                    <p:cond delay="0"/>
                                  </p:stCondLst>
                                  <p:childTnLst>
                                    <p:set>
                                      <p:cBhvr>
                                        <p:cTn id="79" dur="1" fill="hold">
                                          <p:stCondLst>
                                            <p:cond delay="0"/>
                                          </p:stCondLst>
                                        </p:cTn>
                                        <p:tgtEl>
                                          <p:spTgt spid="14"/>
                                        </p:tgtEl>
                                        <p:attrNameLst>
                                          <p:attrName>style.visibility</p:attrName>
                                        </p:attrNameLst>
                                      </p:cBhvr>
                                      <p:to>
                                        <p:strVal val="visible"/>
                                      </p:to>
                                    </p:set>
                                    <p:anim calcmode="lin" valueType="num">
                                      <p:cBhvr>
                                        <p:cTn id="80" dur="1000" fill="hold"/>
                                        <p:tgtEl>
                                          <p:spTgt spid="14"/>
                                        </p:tgtEl>
                                        <p:attrNameLst>
                                          <p:attrName>ppt_w</p:attrName>
                                        </p:attrNameLst>
                                      </p:cBhvr>
                                      <p:tavLst>
                                        <p:tav tm="0">
                                          <p:val>
                                            <p:strVal val="#ppt_w*0.70"/>
                                          </p:val>
                                        </p:tav>
                                        <p:tav tm="100000">
                                          <p:val>
                                            <p:strVal val="#ppt_w"/>
                                          </p:val>
                                        </p:tav>
                                      </p:tavLst>
                                    </p:anim>
                                    <p:anim calcmode="lin" valueType="num">
                                      <p:cBhvr>
                                        <p:cTn id="81" dur="1000" fill="hold"/>
                                        <p:tgtEl>
                                          <p:spTgt spid="14"/>
                                        </p:tgtEl>
                                        <p:attrNameLst>
                                          <p:attrName>ppt_h</p:attrName>
                                        </p:attrNameLst>
                                      </p:cBhvr>
                                      <p:tavLst>
                                        <p:tav tm="0">
                                          <p:val>
                                            <p:strVal val="#ppt_h"/>
                                          </p:val>
                                        </p:tav>
                                        <p:tav tm="100000">
                                          <p:val>
                                            <p:strVal val="#ppt_h"/>
                                          </p:val>
                                        </p:tav>
                                      </p:tavLst>
                                    </p:anim>
                                    <p:animEffect transition="in" filter="fade">
                                      <p:cBhvr>
                                        <p:cTn id="82" dur="10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1000"/>
                                        <p:tgtEl>
                                          <p:spTgt spid="19"/>
                                        </p:tgtEl>
                                      </p:cBhvr>
                                    </p:animEffect>
                                    <p:anim calcmode="lin" valueType="num">
                                      <p:cBhvr>
                                        <p:cTn id="88" dur="1000" fill="hold"/>
                                        <p:tgtEl>
                                          <p:spTgt spid="19"/>
                                        </p:tgtEl>
                                        <p:attrNameLst>
                                          <p:attrName>ppt_x</p:attrName>
                                        </p:attrNameLst>
                                      </p:cBhvr>
                                      <p:tavLst>
                                        <p:tav tm="0">
                                          <p:val>
                                            <p:strVal val="#ppt_x"/>
                                          </p:val>
                                        </p:tav>
                                        <p:tav tm="100000">
                                          <p:val>
                                            <p:strVal val="#ppt_x"/>
                                          </p:val>
                                        </p:tav>
                                      </p:tavLst>
                                    </p:anim>
                                    <p:anim calcmode="lin" valueType="num">
                                      <p:cBhvr>
                                        <p:cTn id="89" dur="1000" fill="hold"/>
                                        <p:tgtEl>
                                          <p:spTgt spid="19"/>
                                        </p:tgtEl>
                                        <p:attrNameLst>
                                          <p:attrName>ppt_y</p:attrName>
                                        </p:attrNameLst>
                                      </p:cBhvr>
                                      <p:tavLst>
                                        <p:tav tm="0">
                                          <p:val>
                                            <p:strVal val="#ppt_y+.1"/>
                                          </p:val>
                                        </p:tav>
                                        <p:tav tm="100000">
                                          <p:val>
                                            <p:strVal val="#ppt_y"/>
                                          </p:val>
                                        </p:tav>
                                      </p:tavLst>
                                    </p:anim>
                                  </p:childTnLst>
                                </p:cTn>
                              </p:par>
                              <p:par>
                                <p:cTn id="90" presetID="47" presetClass="entr" presetSubtype="0" fill="hold" nodeType="with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p:bldP spid="17" grpId="0"/>
      <p:bldP spid="19"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503712" y="116632"/>
            <a:ext cx="5112568" cy="744583"/>
          </a:xfrm>
        </p:spPr>
        <p:txBody>
          <a:bodyPr>
            <a:normAutofit fontScale="90000"/>
          </a:bodyPr>
          <a:lstStyle/>
          <a:p>
            <a:r>
              <a:rPr lang="it-IT" sz="3600" b="1" dirty="0" err="1">
                <a:ln w="5000" cmpd="sng">
                  <a:noFill/>
                  <a:prstDash val="solid"/>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Les</a:t>
            </a:r>
            <a:r>
              <a:rPr lang="it-IT" sz="3600" b="1" dirty="0">
                <a:ln w="5000" cmpd="sng">
                  <a:noFill/>
                  <a:prstDash val="solid"/>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3600" b="1" dirty="0" err="1" smtClean="0">
                <a:ln w="5000" cmpd="sng">
                  <a:noFill/>
                  <a:prstDash val="solid"/>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parcs</a:t>
            </a:r>
            <a:r>
              <a:rPr lang="it-IT" sz="3600" b="1" dirty="0" smtClean="0">
                <a:ln w="5000" cmpd="sng">
                  <a:noFill/>
                  <a:prstDash val="solid"/>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3600" b="1" dirty="0" err="1" smtClean="0">
                <a:ln w="5000" cmpd="sng">
                  <a:noFill/>
                  <a:prstDash val="solid"/>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naturels</a:t>
            </a:r>
            <a:endParaRPr lang="it-IT" sz="3600" b="1" dirty="0">
              <a:ln w="5000" cmpd="sng">
                <a:noFill/>
                <a:prstDash val="solid"/>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Immagine 3"/>
          <p:cNvPicPr>
            <a:picLocks noChangeAspect="1"/>
          </p:cNvPicPr>
          <p:nvPr/>
        </p:nvPicPr>
        <p:blipFill>
          <a:blip r:embed="rId2"/>
          <a:stretch>
            <a:fillRect/>
          </a:stretch>
        </p:blipFill>
        <p:spPr>
          <a:xfrm>
            <a:off x="8760296" y="404664"/>
            <a:ext cx="3255731" cy="1771826"/>
          </a:xfrm>
          <a:prstGeom prst="rect">
            <a:avLst/>
          </a:prstGeom>
        </p:spPr>
      </p:pic>
      <p:pic>
        <p:nvPicPr>
          <p:cNvPr id="5" name="Immagine 4"/>
          <p:cNvPicPr>
            <a:picLocks noChangeAspect="1"/>
          </p:cNvPicPr>
          <p:nvPr/>
        </p:nvPicPr>
        <p:blipFill rotWithShape="1">
          <a:blip r:embed="rId3"/>
          <a:srcRect l="4660" t="5090" r="3850" b="17246"/>
          <a:stretch/>
        </p:blipFill>
        <p:spPr>
          <a:xfrm>
            <a:off x="144063" y="181156"/>
            <a:ext cx="3802928" cy="2575931"/>
          </a:xfrm>
          <a:prstGeom prst="rect">
            <a:avLst/>
          </a:prstGeom>
        </p:spPr>
      </p:pic>
      <p:sp>
        <p:nvSpPr>
          <p:cNvPr id="12" name="CasellaDiTesto 11"/>
          <p:cNvSpPr txBox="1"/>
          <p:nvPr/>
        </p:nvSpPr>
        <p:spPr>
          <a:xfrm>
            <a:off x="4007768" y="831623"/>
            <a:ext cx="4536504" cy="2031325"/>
          </a:xfrm>
          <a:prstGeom prst="rect">
            <a:avLst/>
          </a:prstGeom>
          <a:noFill/>
          <a:ln>
            <a:solidFill>
              <a:schemeClr val="accent5">
                <a:lumMod val="50000"/>
              </a:schemeClr>
            </a:solidFill>
          </a:ln>
        </p:spPr>
        <p:txBody>
          <a:bodyPr wrap="square" rtlCol="0">
            <a:spAutoFit/>
          </a:bodyPr>
          <a:lstStyle/>
          <a:p>
            <a:pPr algn="ctr"/>
            <a:r>
              <a:rPr lang="it-IT"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LE PARC NATIONAL DE SILA</a:t>
            </a:r>
          </a:p>
          <a:p>
            <a:pPr algn="just"/>
            <a:r>
              <a:rPr lang="it-IT" dirty="0" smtClean="0">
                <a:latin typeface="Times New Roman" pitchFamily="18" charset="0"/>
                <a:cs typeface="Times New Roman" pitchFamily="18" charset="0"/>
              </a:rPr>
              <a:t>Son </a:t>
            </a:r>
            <a:r>
              <a:rPr lang="it-IT" dirty="0" err="1">
                <a:latin typeface="Times New Roman" pitchFamily="18" charset="0"/>
                <a:cs typeface="Times New Roman" pitchFamily="18" charset="0"/>
              </a:rPr>
              <a:t>périmètre</a:t>
            </a:r>
            <a:r>
              <a:rPr lang="it-IT" dirty="0">
                <a:latin typeface="Times New Roman" pitchFamily="18" charset="0"/>
                <a:cs typeface="Times New Roman" pitchFamily="18" charset="0"/>
              </a:rPr>
              <a:t> </a:t>
            </a:r>
            <a:r>
              <a:rPr lang="it-IT" dirty="0" err="1">
                <a:latin typeface="Times New Roman" pitchFamily="18" charset="0"/>
                <a:cs typeface="Times New Roman" pitchFamily="18" charset="0"/>
              </a:rPr>
              <a:t>englobe</a:t>
            </a:r>
            <a:r>
              <a:rPr lang="it-IT" dirty="0">
                <a:latin typeface="Times New Roman" pitchFamily="18" charset="0"/>
                <a:cs typeface="Times New Roman" pitchFamily="18" charset="0"/>
              </a:rPr>
              <a:t> </a:t>
            </a:r>
            <a:r>
              <a:rPr lang="it-IT" dirty="0" err="1">
                <a:latin typeface="Times New Roman" pitchFamily="18" charset="0"/>
                <a:cs typeface="Times New Roman" pitchFamily="18" charset="0"/>
              </a:rPr>
              <a:t>trois</a:t>
            </a:r>
            <a:r>
              <a:rPr lang="it-IT" dirty="0">
                <a:latin typeface="Times New Roman" pitchFamily="18" charset="0"/>
                <a:cs typeface="Times New Roman" pitchFamily="18" charset="0"/>
              </a:rPr>
              <a:t> </a:t>
            </a:r>
            <a:r>
              <a:rPr lang="it-IT" dirty="0" err="1">
                <a:latin typeface="Times New Roman" pitchFamily="18" charset="0"/>
                <a:cs typeface="Times New Roman" pitchFamily="18" charset="0"/>
              </a:rPr>
              <a:t>des</a:t>
            </a:r>
            <a:r>
              <a:rPr lang="it-IT" dirty="0">
                <a:latin typeface="Times New Roman" pitchFamily="18" charset="0"/>
                <a:cs typeface="Times New Roman" pitchFamily="18" charset="0"/>
              </a:rPr>
              <a:t> </a:t>
            </a:r>
            <a:r>
              <a:rPr lang="it-IT" dirty="0" err="1">
                <a:latin typeface="Times New Roman" pitchFamily="18" charset="0"/>
                <a:cs typeface="Times New Roman" pitchFamily="18" charset="0"/>
              </a:rPr>
              <a:t>cinq</a:t>
            </a:r>
            <a:r>
              <a:rPr lang="it-IT" dirty="0">
                <a:latin typeface="Times New Roman" pitchFamily="18" charset="0"/>
                <a:cs typeface="Times New Roman" pitchFamily="18" charset="0"/>
              </a:rPr>
              <a:t> </a:t>
            </a:r>
            <a:r>
              <a:rPr lang="it-IT" dirty="0" err="1" smtClean="0">
                <a:latin typeface="Times New Roman" pitchFamily="18" charset="0"/>
                <a:cs typeface="Times New Roman" pitchFamily="18" charset="0"/>
              </a:rPr>
              <a:t>provinces</a:t>
            </a:r>
            <a:r>
              <a:rPr lang="it-IT" dirty="0" smtClean="0">
                <a:latin typeface="Times New Roman" pitchFamily="18" charset="0"/>
                <a:cs typeface="Times New Roman" pitchFamily="18" charset="0"/>
              </a:rPr>
              <a:t> de la Calabre.</a:t>
            </a:r>
            <a:endParaRPr lang="it-IT" dirty="0">
              <a:latin typeface="Times New Roman" pitchFamily="18" charset="0"/>
              <a:cs typeface="Times New Roman" pitchFamily="18" charset="0"/>
            </a:endParaRPr>
          </a:p>
          <a:p>
            <a:pPr algn="just"/>
            <a:r>
              <a:rPr lang="it-IT" dirty="0">
                <a:latin typeface="Times New Roman" pitchFamily="18" charset="0"/>
                <a:cs typeface="Times New Roman" pitchFamily="18" charset="0"/>
              </a:rPr>
              <a:t>Ici, </a:t>
            </a:r>
            <a:r>
              <a:rPr lang="it-IT" dirty="0" smtClean="0">
                <a:latin typeface="Times New Roman" pitchFamily="18" charset="0"/>
                <a:cs typeface="Times New Roman" pitchFamily="18" charset="0"/>
              </a:rPr>
              <a:t>on </a:t>
            </a:r>
            <a:r>
              <a:rPr lang="it-IT" dirty="0" err="1">
                <a:latin typeface="Times New Roman" pitchFamily="18" charset="0"/>
                <a:cs typeface="Times New Roman" pitchFamily="18" charset="0"/>
              </a:rPr>
              <a:t>trouve</a:t>
            </a:r>
            <a:r>
              <a:rPr lang="it-IT" dirty="0">
                <a:latin typeface="Times New Roman" pitchFamily="18" charset="0"/>
                <a:cs typeface="Times New Roman" pitchFamily="18" charset="0"/>
              </a:rPr>
              <a:t> un </a:t>
            </a:r>
            <a:r>
              <a:rPr lang="it-IT" dirty="0" err="1">
                <a:latin typeface="Times New Roman" pitchFamily="18" charset="0"/>
                <a:cs typeface="Times New Roman" pitchFamily="18" charset="0"/>
              </a:rPr>
              <a:t>système</a:t>
            </a:r>
            <a:r>
              <a:rPr lang="it-IT" dirty="0">
                <a:latin typeface="Times New Roman" pitchFamily="18" charset="0"/>
                <a:cs typeface="Times New Roman" pitchFamily="18" charset="0"/>
              </a:rPr>
              <a:t> de </a:t>
            </a:r>
            <a:r>
              <a:rPr lang="it-IT" dirty="0" err="1">
                <a:latin typeface="Times New Roman" pitchFamily="18" charset="0"/>
                <a:cs typeface="Times New Roman" pitchFamily="18" charset="0"/>
              </a:rPr>
              <a:t>biodiversité</a:t>
            </a:r>
            <a:r>
              <a:rPr lang="it-IT" dirty="0">
                <a:latin typeface="Times New Roman" pitchFamily="18" charset="0"/>
                <a:cs typeface="Times New Roman" pitchFamily="18" charset="0"/>
              </a:rPr>
              <a:t> </a:t>
            </a:r>
            <a:r>
              <a:rPr lang="it-IT" dirty="0" err="1">
                <a:latin typeface="Times New Roman" pitchFamily="18" charset="0"/>
                <a:cs typeface="Times New Roman" pitchFamily="18" charset="0"/>
              </a:rPr>
              <a:t>très</a:t>
            </a:r>
            <a:r>
              <a:rPr lang="it-IT" dirty="0">
                <a:latin typeface="Times New Roman" pitchFamily="18" charset="0"/>
                <a:cs typeface="Times New Roman" pitchFamily="18" charset="0"/>
              </a:rPr>
              <a:t> </a:t>
            </a:r>
            <a:r>
              <a:rPr lang="it-IT" dirty="0" err="1">
                <a:latin typeface="Times New Roman" pitchFamily="18" charset="0"/>
                <a:cs typeface="Times New Roman" pitchFamily="18" charset="0"/>
              </a:rPr>
              <a:t>important</a:t>
            </a:r>
            <a:r>
              <a:rPr lang="it-IT" dirty="0">
                <a:latin typeface="Times New Roman" pitchFamily="18" charset="0"/>
                <a:cs typeface="Times New Roman" pitchFamily="18" charset="0"/>
              </a:rPr>
              <a:t>. Le </a:t>
            </a:r>
            <a:r>
              <a:rPr lang="it-IT" dirty="0" err="1">
                <a:latin typeface="Times New Roman" pitchFamily="18" charset="0"/>
                <a:cs typeface="Times New Roman" pitchFamily="18" charset="0"/>
              </a:rPr>
              <a:t>symbole</a:t>
            </a:r>
            <a:r>
              <a:rPr lang="it-IT" dirty="0">
                <a:latin typeface="Times New Roman" pitchFamily="18" charset="0"/>
                <a:cs typeface="Times New Roman" pitchFamily="18" charset="0"/>
              </a:rPr>
              <a:t> </a:t>
            </a:r>
            <a:r>
              <a:rPr lang="it-IT" dirty="0" err="1">
                <a:latin typeface="Times New Roman" pitchFamily="18" charset="0"/>
                <a:cs typeface="Times New Roman" pitchFamily="18" charset="0"/>
              </a:rPr>
              <a:t>du</a:t>
            </a:r>
            <a:r>
              <a:rPr lang="it-IT" dirty="0">
                <a:latin typeface="Times New Roman" pitchFamily="18" charset="0"/>
                <a:cs typeface="Times New Roman" pitchFamily="18" charset="0"/>
              </a:rPr>
              <a:t> </a:t>
            </a:r>
            <a:r>
              <a:rPr lang="it-IT" dirty="0" err="1">
                <a:latin typeface="Times New Roman" pitchFamily="18" charset="0"/>
                <a:cs typeface="Times New Roman" pitchFamily="18" charset="0"/>
              </a:rPr>
              <a:t>parc</a:t>
            </a:r>
            <a:r>
              <a:rPr lang="it-IT" dirty="0">
                <a:latin typeface="Times New Roman" pitchFamily="18" charset="0"/>
                <a:cs typeface="Times New Roman" pitchFamily="18" charset="0"/>
              </a:rPr>
              <a:t> est le </a:t>
            </a:r>
            <a:r>
              <a:rPr lang="it-IT" dirty="0" err="1">
                <a:latin typeface="Times New Roman" pitchFamily="18" charset="0"/>
                <a:cs typeface="Times New Roman" pitchFamily="18" charset="0"/>
              </a:rPr>
              <a:t>loup</a:t>
            </a:r>
            <a:r>
              <a:rPr lang="it-IT" dirty="0">
                <a:latin typeface="Times New Roman" pitchFamily="18" charset="0"/>
                <a:cs typeface="Times New Roman" pitchFamily="18" charset="0"/>
              </a:rPr>
              <a:t>, une </a:t>
            </a:r>
            <a:r>
              <a:rPr lang="it-IT" dirty="0" err="1">
                <a:latin typeface="Times New Roman" pitchFamily="18" charset="0"/>
                <a:cs typeface="Times New Roman" pitchFamily="18" charset="0"/>
              </a:rPr>
              <a:t>espèce</a:t>
            </a:r>
            <a:r>
              <a:rPr lang="it-IT" dirty="0">
                <a:latin typeface="Times New Roman" pitchFamily="18" charset="0"/>
                <a:cs typeface="Times New Roman" pitchFamily="18" charset="0"/>
              </a:rPr>
              <a:t> </a:t>
            </a:r>
            <a:r>
              <a:rPr lang="it-IT" dirty="0" err="1">
                <a:latin typeface="Times New Roman" pitchFamily="18" charset="0"/>
                <a:cs typeface="Times New Roman" pitchFamily="18" charset="0"/>
              </a:rPr>
              <a:t>pillée</a:t>
            </a:r>
            <a:r>
              <a:rPr lang="it-IT" dirty="0">
                <a:latin typeface="Times New Roman" pitchFamily="18" charset="0"/>
                <a:cs typeface="Times New Roman" pitchFamily="18" charset="0"/>
              </a:rPr>
              <a:t> pendant </a:t>
            </a:r>
            <a:r>
              <a:rPr lang="it-IT" dirty="0" err="1">
                <a:latin typeface="Times New Roman" pitchFamily="18" charset="0"/>
                <a:cs typeface="Times New Roman" pitchFamily="18" charset="0"/>
              </a:rPr>
              <a:t>des</a:t>
            </a:r>
            <a:r>
              <a:rPr lang="it-IT" dirty="0">
                <a:latin typeface="Times New Roman" pitchFamily="18" charset="0"/>
                <a:cs typeface="Times New Roman" pitchFamily="18" charset="0"/>
              </a:rPr>
              <a:t> </a:t>
            </a:r>
            <a:r>
              <a:rPr lang="it-IT" dirty="0" err="1" smtClean="0">
                <a:latin typeface="Times New Roman" pitchFamily="18" charset="0"/>
                <a:cs typeface="Times New Roman" pitchFamily="18" charset="0"/>
              </a:rPr>
              <a:t>siècles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et</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maintenant</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protegée</a:t>
            </a:r>
            <a:r>
              <a:rPr lang="it-IT" dirty="0" smtClean="0">
                <a:latin typeface="Times New Roman" pitchFamily="18" charset="0"/>
                <a:cs typeface="Times New Roman" pitchFamily="18" charset="0"/>
              </a:rPr>
              <a:t>.</a:t>
            </a:r>
            <a:endParaRPr lang="it-IT" dirty="0">
              <a:latin typeface="Times New Roman" pitchFamily="18" charset="0"/>
              <a:cs typeface="Times New Roman" pitchFamily="18" charset="0"/>
            </a:endParaRPr>
          </a:p>
        </p:txBody>
      </p:sp>
      <p:pic>
        <p:nvPicPr>
          <p:cNvPr id="15" name="Immagine 14"/>
          <p:cNvPicPr>
            <a:picLocks noChangeAspect="1"/>
          </p:cNvPicPr>
          <p:nvPr/>
        </p:nvPicPr>
        <p:blipFill>
          <a:blip r:embed="rId4" cstate="print"/>
          <a:stretch>
            <a:fillRect/>
          </a:stretch>
        </p:blipFill>
        <p:spPr>
          <a:xfrm>
            <a:off x="9283201" y="2823120"/>
            <a:ext cx="2662035" cy="1711233"/>
          </a:xfrm>
          <a:prstGeom prst="rect">
            <a:avLst/>
          </a:prstGeom>
        </p:spPr>
      </p:pic>
      <p:sp>
        <p:nvSpPr>
          <p:cNvPr id="13" name="Rettangolo 12"/>
          <p:cNvSpPr/>
          <p:nvPr/>
        </p:nvSpPr>
        <p:spPr>
          <a:xfrm>
            <a:off x="3711390" y="3435533"/>
            <a:ext cx="5325036" cy="2862322"/>
          </a:xfrm>
          <a:prstGeom prst="rect">
            <a:avLst/>
          </a:prstGeom>
        </p:spPr>
        <p:txBody>
          <a:bodyPr wrap="square">
            <a:spAutoFit/>
          </a:bodyPr>
          <a:lstStyle/>
          <a:p>
            <a:pPr algn="just"/>
            <a:r>
              <a:rPr lang="fr-FR" b="1" i="1" dirty="0" smtClean="0">
                <a:latin typeface="Times New Roman" pitchFamily="18" charset="0"/>
                <a:cs typeface="Times New Roman" pitchFamily="18" charset="0"/>
              </a:rPr>
              <a:t>L'air le plus pur en Europe est dans le parc naturel de la </a:t>
            </a:r>
            <a:r>
              <a:rPr lang="fr-FR" b="1" i="1" dirty="0" err="1" smtClean="0">
                <a:latin typeface="Times New Roman" pitchFamily="18" charset="0"/>
                <a:cs typeface="Times New Roman" pitchFamily="18" charset="0"/>
              </a:rPr>
              <a:t>Sila</a:t>
            </a:r>
            <a:r>
              <a:rPr lang="fr-FR" dirty="0" smtClean="0">
                <a:latin typeface="Times New Roman" pitchFamily="18" charset="0"/>
                <a:cs typeface="Times New Roman" pitchFamily="18" charset="0"/>
              </a:rPr>
              <a:t>. C’est le résultat d'une recherche scientifique </a:t>
            </a:r>
            <a:r>
              <a:rPr lang="fr-FR" dirty="0" err="1" smtClean="0">
                <a:latin typeface="Times New Roman" pitchFamily="18" charset="0"/>
                <a:cs typeface="Times New Roman" pitchFamily="18" charset="0"/>
              </a:rPr>
              <a:t>financiée</a:t>
            </a:r>
            <a:r>
              <a:rPr lang="fr-FR" dirty="0" smtClean="0">
                <a:latin typeface="Times New Roman" pitchFamily="18" charset="0"/>
                <a:cs typeface="Times New Roman" pitchFamily="18" charset="0"/>
              </a:rPr>
              <a:t>  par l’Union Européenne.</a:t>
            </a:r>
          </a:p>
          <a:p>
            <a:pPr algn="just"/>
            <a:r>
              <a:rPr lang="fr-FR" dirty="0" smtClean="0">
                <a:latin typeface="Times New Roman" pitchFamily="18" charset="0"/>
                <a:cs typeface="Times New Roman" pitchFamily="18" charset="0"/>
              </a:rPr>
              <a:t>L’air dans le territoire du petit village de </a:t>
            </a:r>
            <a:r>
              <a:rPr lang="fr-FR" dirty="0" err="1" smtClean="0">
                <a:latin typeface="Times New Roman" pitchFamily="18" charset="0"/>
                <a:cs typeface="Times New Roman" pitchFamily="18" charset="0"/>
              </a:rPr>
              <a:t>Zagarise</a:t>
            </a:r>
            <a:r>
              <a:rPr lang="fr-FR" dirty="0" smtClean="0">
                <a:latin typeface="Times New Roman" pitchFamily="18" charset="0"/>
                <a:cs typeface="Times New Roman" pitchFamily="18" charset="0"/>
              </a:rPr>
              <a:t> est plus propre, plus sain que celui des iles Svalbard près du Pôle Nord. Une découverte extraordinaire grâce à Stefano </a:t>
            </a:r>
            <a:r>
              <a:rPr lang="fr-FR" dirty="0" err="1" smtClean="0">
                <a:latin typeface="Times New Roman" pitchFamily="18" charset="0"/>
                <a:cs typeface="Times New Roman" pitchFamily="18" charset="0"/>
              </a:rPr>
              <a:t>Montenari</a:t>
            </a:r>
            <a:r>
              <a:rPr lang="fr-FR" dirty="0" smtClean="0">
                <a:latin typeface="Times New Roman" pitchFamily="18" charset="0"/>
                <a:cs typeface="Times New Roman" pitchFamily="18" charset="0"/>
              </a:rPr>
              <a:t> et </a:t>
            </a:r>
            <a:r>
              <a:rPr lang="fr-FR" dirty="0" err="1" smtClean="0">
                <a:latin typeface="Times New Roman" pitchFamily="18" charset="0"/>
                <a:cs typeface="Times New Roman" pitchFamily="18" charset="0"/>
              </a:rPr>
              <a:t>Antonietta</a:t>
            </a:r>
            <a:r>
              <a:rPr lang="fr-FR" dirty="0" smtClean="0">
                <a:latin typeface="Times New Roman" pitchFamily="18" charset="0"/>
                <a:cs typeface="Times New Roman" pitchFamily="18" charset="0"/>
              </a:rPr>
              <a:t> Gatti </a:t>
            </a:r>
            <a:r>
              <a:rPr lang="fr-FR" dirty="0" err="1" smtClean="0">
                <a:latin typeface="Times New Roman" pitchFamily="18" charset="0"/>
                <a:cs typeface="Times New Roman" pitchFamily="18" charset="0"/>
              </a:rPr>
              <a:t>expérts</a:t>
            </a:r>
            <a:r>
              <a:rPr lang="fr-FR" dirty="0" smtClean="0">
                <a:latin typeface="Times New Roman" pitchFamily="18" charset="0"/>
                <a:cs typeface="Times New Roman" pitchFamily="18" charset="0"/>
              </a:rPr>
              <a:t> en </a:t>
            </a:r>
            <a:r>
              <a:rPr lang="fr-FR" dirty="0" err="1" smtClean="0">
                <a:latin typeface="Times New Roman" pitchFamily="18" charset="0"/>
                <a:cs typeface="Times New Roman" pitchFamily="18" charset="0"/>
              </a:rPr>
              <a:t>nanopathologies</a:t>
            </a:r>
            <a:r>
              <a:rPr lang="fr-FR" dirty="0" smtClean="0">
                <a:latin typeface="Times New Roman" pitchFamily="18" charset="0"/>
                <a:cs typeface="Times New Roman" pitchFamily="18" charset="0"/>
              </a:rPr>
              <a:t> .</a:t>
            </a:r>
          </a:p>
          <a:p>
            <a:pPr algn="just"/>
            <a:r>
              <a:rPr lang="it-IT" dirty="0" smtClean="0">
                <a:latin typeface="Times New Roman" pitchFamily="18" charset="0"/>
                <a:cs typeface="Times New Roman" pitchFamily="18" charset="0"/>
                <a:hlinkClick r:id="" action="ppaction://hlinkshowjump?jump=nextslide"/>
              </a:rPr>
              <a:t>http://www.ansa.it/web/notizie/regioni/</a:t>
            </a:r>
            <a:r>
              <a:rPr lang="it-IT" dirty="0" err="1" smtClean="0">
                <a:latin typeface="Times New Roman" pitchFamily="18" charset="0"/>
                <a:cs typeface="Times New Roman" pitchFamily="18" charset="0"/>
                <a:hlinkClick r:id="" action="ppaction://hlinkshowjump?jump=nextslide"/>
              </a:rPr>
              <a:t>calabria</a:t>
            </a:r>
            <a:r>
              <a:rPr lang="it-IT" dirty="0" smtClean="0">
                <a:latin typeface="Times New Roman" pitchFamily="18" charset="0"/>
                <a:cs typeface="Times New Roman" pitchFamily="18" charset="0"/>
                <a:hlinkClick r:id="" action="ppaction://hlinkshowjump?jump=nextslide"/>
              </a:rPr>
              <a:t>/2010/07/</a:t>
            </a:r>
            <a:r>
              <a:rPr lang="it-IT" dirty="0" err="1" smtClean="0">
                <a:latin typeface="Times New Roman" pitchFamily="18" charset="0"/>
                <a:cs typeface="Times New Roman" pitchFamily="18" charset="0"/>
                <a:hlinkClick r:id="" action="ppaction://hlinkshowjump?jump=nextslide"/>
              </a:rPr>
              <a:t>07</a:t>
            </a:r>
            <a:r>
              <a:rPr lang="it-IT" dirty="0" smtClean="0">
                <a:latin typeface="Times New Roman" pitchFamily="18" charset="0"/>
                <a:cs typeface="Times New Roman" pitchFamily="18" charset="0"/>
                <a:hlinkClick r:id="" action="ppaction://hlinkshowjump?jump=nextslide"/>
              </a:rPr>
              <a:t>/visualizza_new.html_1850394183.html</a:t>
            </a:r>
            <a:endParaRPr lang="it-IT" dirty="0">
              <a:latin typeface="Times New Roman" pitchFamily="18" charset="0"/>
              <a:cs typeface="Times New Roman" pitchFamily="18" charset="0"/>
            </a:endParaRPr>
          </a:p>
        </p:txBody>
      </p:sp>
      <p:pic>
        <p:nvPicPr>
          <p:cNvPr id="14" name="Immagine 13" descr="White-Flowers-Sila-protagonista_articleimage.jpg"/>
          <p:cNvPicPr>
            <a:picLocks noChangeAspect="1"/>
          </p:cNvPicPr>
          <p:nvPr/>
        </p:nvPicPr>
        <p:blipFill>
          <a:blip r:embed="rId5"/>
          <a:stretch>
            <a:fillRect/>
          </a:stretch>
        </p:blipFill>
        <p:spPr>
          <a:xfrm flipH="1">
            <a:off x="356757" y="3657600"/>
            <a:ext cx="3260331" cy="2447364"/>
          </a:xfrm>
          <a:prstGeom prst="rect">
            <a:avLst/>
          </a:prstGeom>
        </p:spPr>
      </p:pic>
    </p:spTree>
    <p:extLst>
      <p:ext uri="{BB962C8B-B14F-4D97-AF65-F5344CB8AC3E}">
        <p14:creationId xmlns:p14="http://schemas.microsoft.com/office/powerpoint/2010/main" xmlns="" val="1218336659"/>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000"/>
                                        <p:tgtEl>
                                          <p:spTgt spid="13"/>
                                        </p:tgtEl>
                                      </p:cBhvr>
                                    </p:animEffect>
                                    <p:anim calcmode="lin" valueType="num">
                                      <p:cBhvr>
                                        <p:cTn id="19" dur="2000" fill="hold"/>
                                        <p:tgtEl>
                                          <p:spTgt spid="13"/>
                                        </p:tgtEl>
                                        <p:attrNameLst>
                                          <p:attrName>ppt_w</p:attrName>
                                        </p:attrNameLst>
                                      </p:cBhvr>
                                      <p:tavLst>
                                        <p:tav tm="0" fmla="#ppt_w*sin(2.5*pi*$)">
                                          <p:val>
                                            <p:fltVal val="0"/>
                                          </p:val>
                                        </p:tav>
                                        <p:tav tm="100000">
                                          <p:val>
                                            <p:fltVal val="1"/>
                                          </p:val>
                                        </p:tav>
                                      </p:tavLst>
                                    </p:anim>
                                    <p:anim calcmode="lin" valueType="num">
                                      <p:cBhvr>
                                        <p:cTn id="20"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par>
                                <p:cTn id="39" presetID="22" presetClass="entr" presetSubtype="4"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par>
                                <p:cTn id="42" presetID="42"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 xmlns:a16="http://schemas.microsoft.com/office/drawing/2014/main" id="{9DCEDAA6-9ABD-4B50-A3CE-761F3CBF27D2}"/>
              </a:ext>
            </a:extLst>
          </p:cNvPr>
          <p:cNvSpPr>
            <a:spLocks noGrp="1"/>
          </p:cNvSpPr>
          <p:nvPr>
            <p:ph type="title"/>
          </p:nvPr>
        </p:nvSpPr>
        <p:spPr>
          <a:xfrm>
            <a:off x="208753" y="1"/>
            <a:ext cx="5314536" cy="1000108"/>
          </a:xfrm>
        </p:spPr>
        <p:txBody>
          <a:bodyPr>
            <a:normAutofit/>
          </a:bodyPr>
          <a:lstStyle/>
          <a:p>
            <a:pPr algn="ctr"/>
            <a:r>
              <a:rPr lang="it-IT" sz="3600" b="1" dirty="0">
                <a:ln w="12700">
                  <a:noFill/>
                  <a:prstDash val="solid"/>
                </a:ln>
                <a:solidFill>
                  <a:srgbClr val="FFFF00"/>
                </a:solidFill>
                <a:effectLst>
                  <a:outerShdw dist="38100" dir="2640000" algn="bl" rotWithShape="0">
                    <a:schemeClr val="tx2">
                      <a:lumMod val="75000"/>
                    </a:schemeClr>
                  </a:outerShdw>
                </a:effectLst>
                <a:latin typeface="Times New Roman" pitchFamily="18" charset="0"/>
                <a:cs typeface="Times New Roman" pitchFamily="18" charset="0"/>
              </a:rPr>
              <a:t>LES VALLI CUPI</a:t>
            </a:r>
          </a:p>
        </p:txBody>
      </p:sp>
      <p:sp>
        <p:nvSpPr>
          <p:cNvPr id="5" name="Segnaposto contenuto 4">
            <a:extLst>
              <a:ext uri="{FF2B5EF4-FFF2-40B4-BE49-F238E27FC236}">
                <a16:creationId xmlns="" xmlns:a16="http://schemas.microsoft.com/office/drawing/2014/main" id="{F5FBD687-5D34-4F6C-A652-4266C042A170}"/>
              </a:ext>
            </a:extLst>
          </p:cNvPr>
          <p:cNvSpPr>
            <a:spLocks noGrp="1"/>
          </p:cNvSpPr>
          <p:nvPr>
            <p:ph idx="1"/>
          </p:nvPr>
        </p:nvSpPr>
        <p:spPr>
          <a:xfrm>
            <a:off x="0" y="1124744"/>
            <a:ext cx="5314543" cy="1728192"/>
          </a:xfrm>
        </p:spPr>
        <p:txBody>
          <a:bodyPr anchor="t">
            <a:normAutofit/>
          </a:bodyPr>
          <a:lstStyle/>
          <a:p>
            <a:pPr marL="0" indent="0" algn="just">
              <a:spcBef>
                <a:spcPts val="0"/>
              </a:spcBef>
              <a:spcAft>
                <a:spcPts val="600"/>
              </a:spcAft>
              <a:buNone/>
            </a:pPr>
            <a:r>
              <a:rPr lang="it-IT" sz="1800" dirty="0">
                <a:latin typeface="Times New Roman" pitchFamily="18" charset="0"/>
                <a:cs typeface="Times New Roman" pitchFamily="18" charset="0"/>
              </a:rPr>
              <a:t>Ce </a:t>
            </a:r>
            <a:r>
              <a:rPr lang="it-IT" sz="1800" dirty="0" err="1">
                <a:latin typeface="Times New Roman" pitchFamily="18" charset="0"/>
                <a:cs typeface="Times New Roman" pitchFamily="18" charset="0"/>
              </a:rPr>
              <a:t>sont</a:t>
            </a:r>
            <a:r>
              <a:rPr lang="it-IT" sz="1800" dirty="0">
                <a:latin typeface="Times New Roman" pitchFamily="18" charset="0"/>
                <a:cs typeface="Times New Roman" pitchFamily="18" charset="0"/>
              </a:rPr>
              <a:t> une </a:t>
            </a:r>
            <a:r>
              <a:rPr lang="it-IT" sz="1800" dirty="0" err="1">
                <a:latin typeface="Times New Roman" pitchFamily="18" charset="0"/>
                <a:cs typeface="Times New Roman" pitchFamily="18" charset="0"/>
              </a:rPr>
              <a:t>réserve</a:t>
            </a:r>
            <a:r>
              <a:rPr lang="it-IT" sz="1800" dirty="0">
                <a:latin typeface="Times New Roman" pitchFamily="18" charset="0"/>
                <a:cs typeface="Times New Roman" pitchFamily="18" charset="0"/>
              </a:rPr>
              <a:t> </a:t>
            </a:r>
            <a:r>
              <a:rPr lang="it-IT" sz="1800" dirty="0" err="1">
                <a:latin typeface="Times New Roman" pitchFamily="18" charset="0"/>
                <a:cs typeface="Times New Roman" pitchFamily="18" charset="0"/>
              </a:rPr>
              <a:t>naturelle</a:t>
            </a:r>
            <a:r>
              <a:rPr lang="it-IT" sz="1800" dirty="0">
                <a:latin typeface="Times New Roman" pitchFamily="18" charset="0"/>
                <a:cs typeface="Times New Roman" pitchFamily="18" charset="0"/>
              </a:rPr>
              <a:t> </a:t>
            </a:r>
            <a:r>
              <a:rPr lang="it-IT" sz="1800" dirty="0" err="1">
                <a:latin typeface="Times New Roman" pitchFamily="18" charset="0"/>
                <a:cs typeface="Times New Roman" pitchFamily="18" charset="0"/>
              </a:rPr>
              <a:t>régionale</a:t>
            </a:r>
            <a:r>
              <a:rPr lang="it-IT" sz="1800" dirty="0">
                <a:latin typeface="Times New Roman" pitchFamily="18" charset="0"/>
                <a:cs typeface="Times New Roman" pitchFamily="18" charset="0"/>
              </a:rPr>
              <a:t> et </a:t>
            </a:r>
            <a:r>
              <a:rPr lang="it-IT" sz="1800" dirty="0" err="1">
                <a:latin typeface="Times New Roman" pitchFamily="18" charset="0"/>
                <a:cs typeface="Times New Roman" pitchFamily="18" charset="0"/>
              </a:rPr>
              <a:t>sont</a:t>
            </a:r>
            <a:r>
              <a:rPr lang="it-IT" sz="1800" dirty="0">
                <a:latin typeface="Times New Roman" pitchFamily="18" charset="0"/>
                <a:cs typeface="Times New Roman" pitchFamily="18" charset="0"/>
              </a:rPr>
              <a:t> </a:t>
            </a:r>
            <a:r>
              <a:rPr lang="it-IT" sz="1800" dirty="0" err="1">
                <a:latin typeface="Times New Roman" pitchFamily="18" charset="0"/>
                <a:cs typeface="Times New Roman" pitchFamily="18" charset="0"/>
              </a:rPr>
              <a:t>situées</a:t>
            </a:r>
            <a:r>
              <a:rPr lang="it-IT" sz="1800" dirty="0">
                <a:latin typeface="Times New Roman" pitchFamily="18" charset="0"/>
                <a:cs typeface="Times New Roman" pitchFamily="18" charset="0"/>
              </a:rPr>
              <a:t> </a:t>
            </a:r>
            <a:r>
              <a:rPr lang="it-IT" sz="1800" dirty="0" err="1">
                <a:latin typeface="Times New Roman" pitchFamily="18" charset="0"/>
                <a:cs typeface="Times New Roman" pitchFamily="18" charset="0"/>
              </a:rPr>
              <a:t>près</a:t>
            </a:r>
            <a:r>
              <a:rPr lang="it-IT" sz="1800" dirty="0">
                <a:latin typeface="Times New Roman" pitchFamily="18" charset="0"/>
                <a:cs typeface="Times New Roman" pitchFamily="18" charset="0"/>
              </a:rPr>
              <a:t> </a:t>
            </a:r>
            <a:r>
              <a:rPr lang="it-IT" sz="1800" dirty="0" err="1">
                <a:latin typeface="Times New Roman" pitchFamily="18" charset="0"/>
                <a:cs typeface="Times New Roman" pitchFamily="18" charset="0"/>
              </a:rPr>
              <a:t>du</a:t>
            </a:r>
            <a:r>
              <a:rPr lang="it-IT" sz="1800" dirty="0">
                <a:latin typeface="Times New Roman" pitchFamily="18" charset="0"/>
                <a:cs typeface="Times New Roman" pitchFamily="18" charset="0"/>
              </a:rPr>
              <a:t> </a:t>
            </a:r>
            <a:r>
              <a:rPr lang="it-IT" sz="1800" dirty="0" err="1">
                <a:latin typeface="Times New Roman" pitchFamily="18" charset="0"/>
                <a:cs typeface="Times New Roman" pitchFamily="18" charset="0"/>
              </a:rPr>
              <a:t>village</a:t>
            </a:r>
            <a:r>
              <a:rPr lang="it-IT" sz="1800" dirty="0">
                <a:latin typeface="Times New Roman" pitchFamily="18" charset="0"/>
                <a:cs typeface="Times New Roman" pitchFamily="18" charset="0"/>
              </a:rPr>
              <a:t> </a:t>
            </a:r>
            <a:r>
              <a:rPr lang="it-IT" sz="1800" i="1" dirty="0">
                <a:latin typeface="Times New Roman" pitchFamily="18" charset="0"/>
                <a:cs typeface="Times New Roman" pitchFamily="18" charset="0"/>
              </a:rPr>
              <a:t>Sersale</a:t>
            </a:r>
            <a:r>
              <a:rPr lang="it-IT" sz="1800" dirty="0">
                <a:latin typeface="Times New Roman" pitchFamily="18" charset="0"/>
                <a:cs typeface="Times New Roman" pitchFamily="18" charset="0"/>
              </a:rPr>
              <a:t>, </a:t>
            </a:r>
            <a:r>
              <a:rPr lang="it-IT" sz="1800" dirty="0" err="1">
                <a:latin typeface="Times New Roman" pitchFamily="18" charset="0"/>
                <a:cs typeface="Times New Roman" pitchFamily="18" charset="0"/>
              </a:rPr>
              <a:t>dans</a:t>
            </a:r>
            <a:r>
              <a:rPr lang="it-IT" sz="1800" dirty="0">
                <a:latin typeface="Times New Roman" pitchFamily="18" charset="0"/>
                <a:cs typeface="Times New Roman" pitchFamily="18" charset="0"/>
              </a:rPr>
              <a:t> le </a:t>
            </a:r>
            <a:r>
              <a:rPr lang="it-IT" sz="1800" dirty="0" err="1">
                <a:latin typeface="Times New Roman" pitchFamily="18" charset="0"/>
                <a:cs typeface="Times New Roman" pitchFamily="18" charset="0"/>
              </a:rPr>
              <a:t>parc</a:t>
            </a:r>
            <a:r>
              <a:rPr lang="it-IT" sz="1800" dirty="0">
                <a:latin typeface="Times New Roman" pitchFamily="18" charset="0"/>
                <a:cs typeface="Times New Roman" pitchFamily="18" charset="0"/>
              </a:rPr>
              <a:t> de la </a:t>
            </a:r>
            <a:r>
              <a:rPr lang="it-IT" sz="1800" i="1" dirty="0">
                <a:latin typeface="Times New Roman" pitchFamily="18" charset="0"/>
                <a:cs typeface="Times New Roman" pitchFamily="18" charset="0"/>
              </a:rPr>
              <a:t>Sila piccola.</a:t>
            </a:r>
          </a:p>
          <a:p>
            <a:pPr marL="0" indent="0" algn="just">
              <a:spcBef>
                <a:spcPts val="0"/>
              </a:spcBef>
              <a:spcAft>
                <a:spcPts val="600"/>
              </a:spcAft>
              <a:buNone/>
            </a:pPr>
            <a:endParaRPr lang="it-IT" sz="1800" i="1" dirty="0">
              <a:latin typeface="Times New Roman" pitchFamily="18" charset="0"/>
              <a:cs typeface="Times New Roman" pitchFamily="18" charset="0"/>
            </a:endParaRPr>
          </a:p>
          <a:p>
            <a:pPr marL="0" indent="0" algn="just">
              <a:spcBef>
                <a:spcPts val="0"/>
              </a:spcBef>
              <a:spcAft>
                <a:spcPts val="600"/>
              </a:spcAft>
              <a:buNone/>
            </a:pPr>
            <a:r>
              <a:rPr lang="it-IT" sz="1800" dirty="0" err="1">
                <a:latin typeface="Times New Roman" pitchFamily="18" charset="0"/>
                <a:cs typeface="Times New Roman" pitchFamily="18" charset="0"/>
              </a:rPr>
              <a:t>Leur</a:t>
            </a:r>
            <a:r>
              <a:rPr lang="it-IT" sz="1800" dirty="0">
                <a:latin typeface="Times New Roman" pitchFamily="18" charset="0"/>
                <a:cs typeface="Times New Roman" pitchFamily="18" charset="0"/>
              </a:rPr>
              <a:t> </a:t>
            </a:r>
            <a:r>
              <a:rPr lang="it-IT" sz="1800" dirty="0" smtClean="0">
                <a:latin typeface="Times New Roman" pitchFamily="18" charset="0"/>
                <a:cs typeface="Times New Roman" pitchFamily="18" charset="0"/>
              </a:rPr>
              <a:t>principale </a:t>
            </a:r>
            <a:r>
              <a:rPr lang="it-IT" sz="1800" dirty="0" err="1">
                <a:latin typeface="Times New Roman" pitchFamily="18" charset="0"/>
                <a:cs typeface="Times New Roman" pitchFamily="18" charset="0"/>
              </a:rPr>
              <a:t>caractéristique</a:t>
            </a:r>
            <a:r>
              <a:rPr lang="it-IT" sz="1800" dirty="0">
                <a:latin typeface="Times New Roman" pitchFamily="18" charset="0"/>
                <a:cs typeface="Times New Roman" pitchFamily="18" charset="0"/>
              </a:rPr>
              <a:t> est le canyon qui est le </a:t>
            </a:r>
            <a:r>
              <a:rPr lang="it-IT" sz="1800" dirty="0" err="1">
                <a:latin typeface="Times New Roman" pitchFamily="18" charset="0"/>
                <a:cs typeface="Times New Roman" pitchFamily="18" charset="0"/>
              </a:rPr>
              <a:t>seul</a:t>
            </a:r>
            <a:r>
              <a:rPr lang="it-IT" sz="1800" dirty="0">
                <a:latin typeface="Times New Roman" pitchFamily="18" charset="0"/>
                <a:cs typeface="Times New Roman" pitchFamily="18" charset="0"/>
              </a:rPr>
              <a:t> en Italie et un </a:t>
            </a:r>
            <a:r>
              <a:rPr lang="it-IT" sz="1800" dirty="0" err="1">
                <a:latin typeface="Times New Roman" pitchFamily="18" charset="0"/>
                <a:cs typeface="Times New Roman" pitchFamily="18" charset="0"/>
              </a:rPr>
              <a:t>des</a:t>
            </a:r>
            <a:r>
              <a:rPr lang="it-IT" sz="1800" dirty="0">
                <a:latin typeface="Times New Roman" pitchFamily="18" charset="0"/>
                <a:cs typeface="Times New Roman" pitchFamily="18" charset="0"/>
              </a:rPr>
              <a:t> plus </a:t>
            </a:r>
            <a:r>
              <a:rPr lang="it-IT" sz="1800" dirty="0" err="1">
                <a:latin typeface="Times New Roman" pitchFamily="18" charset="0"/>
                <a:cs typeface="Times New Roman" pitchFamily="18" charset="0"/>
              </a:rPr>
              <a:t>grands</a:t>
            </a:r>
            <a:r>
              <a:rPr lang="it-IT" sz="1800" dirty="0">
                <a:latin typeface="Times New Roman" pitchFamily="18" charset="0"/>
                <a:cs typeface="Times New Roman" pitchFamily="18" charset="0"/>
              </a:rPr>
              <a:t> en Europe.</a:t>
            </a:r>
          </a:p>
        </p:txBody>
      </p:sp>
      <p:sp>
        <p:nvSpPr>
          <p:cNvPr id="24" name="Freeform: Shape 23">
            <a:extLst>
              <a:ext uri="{FF2B5EF4-FFF2-40B4-BE49-F238E27FC236}">
                <a16:creationId xmlns=""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magine 9">
            <a:extLst>
              <a:ext uri="{FF2B5EF4-FFF2-40B4-BE49-F238E27FC236}">
                <a16:creationId xmlns="" xmlns:a16="http://schemas.microsoft.com/office/drawing/2014/main" id="{21A3AA64-A8EF-4FF8-B3A9-F15FFB722555}"/>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9475" r="26051"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14" name="WhatsApp Video 2019-01-22 at 18.27.45">
            <a:hlinkClick r:id="" action="ppaction://media"/>
            <a:extLst>
              <a:ext uri="{FF2B5EF4-FFF2-40B4-BE49-F238E27FC236}">
                <a16:creationId xmlns="" xmlns:a16="http://schemas.microsoft.com/office/drawing/2014/main" id="{12710FF5-9373-4FDE-AB7B-590C344C1D4E}"/>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36888" y="3235252"/>
            <a:ext cx="6586815" cy="3622748"/>
          </a:xfrm>
          <a:prstGeom prst="rect">
            <a:avLst/>
          </a:prstGeom>
        </p:spPr>
      </p:pic>
    </p:spTree>
    <p:extLst>
      <p:ext uri="{BB962C8B-B14F-4D97-AF65-F5344CB8AC3E}">
        <p14:creationId xmlns:p14="http://schemas.microsoft.com/office/powerpoint/2010/main" xmlns="" val="1277163518"/>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14"/>
                </p:tgtEl>
              </p:cMediaNode>
            </p:video>
          </p:childTnLst>
        </p:cTn>
      </p:par>
    </p:tnLst>
    <p:bldLst>
      <p:bldP spid="4" grpId="0"/>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079776" y="352697"/>
            <a:ext cx="4248472" cy="3200876"/>
          </a:xfrm>
          <a:prstGeom prst="rect">
            <a:avLst/>
          </a:prstGeom>
          <a:noFill/>
          <a:ln>
            <a:noFill/>
          </a:ln>
        </p:spPr>
        <p:txBody>
          <a:bodyPr wrap="square" rtlCol="0">
            <a:spAutoFit/>
          </a:bodyPr>
          <a:lstStyle/>
          <a:p>
            <a:pPr algn="ctr"/>
            <a:r>
              <a:rPr lang="it-IT" sz="20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LE PARC NATIONAL DU POLLINO</a:t>
            </a:r>
          </a:p>
          <a:p>
            <a:pPr algn="just"/>
            <a:r>
              <a:rPr lang="it-IT" dirty="0" smtClean="0">
                <a:latin typeface="Times New Roman" pitchFamily="18" charset="0"/>
                <a:cs typeface="Times New Roman" pitchFamily="18" charset="0"/>
              </a:rPr>
              <a:t>C’est </a:t>
            </a:r>
            <a:r>
              <a:rPr lang="it-IT" dirty="0">
                <a:latin typeface="Times New Roman" pitchFamily="18" charset="0"/>
                <a:cs typeface="Times New Roman" pitchFamily="18" charset="0"/>
              </a:rPr>
              <a:t>le plus </a:t>
            </a:r>
            <a:r>
              <a:rPr lang="it-IT" dirty="0" err="1">
                <a:latin typeface="Times New Roman" pitchFamily="18" charset="0"/>
                <a:cs typeface="Times New Roman" pitchFamily="18" charset="0"/>
              </a:rPr>
              <a:t>grand</a:t>
            </a:r>
            <a:r>
              <a:rPr lang="it-IT" dirty="0">
                <a:latin typeface="Times New Roman" pitchFamily="18" charset="0"/>
                <a:cs typeface="Times New Roman" pitchFamily="18" charset="0"/>
              </a:rPr>
              <a:t> </a:t>
            </a:r>
            <a:r>
              <a:rPr lang="it-IT" dirty="0" err="1">
                <a:latin typeface="Times New Roman" pitchFamily="18" charset="0"/>
                <a:cs typeface="Times New Roman" pitchFamily="18" charset="0"/>
              </a:rPr>
              <a:t>parc</a:t>
            </a:r>
            <a:r>
              <a:rPr lang="it-IT" dirty="0">
                <a:latin typeface="Times New Roman" pitchFamily="18" charset="0"/>
                <a:cs typeface="Times New Roman" pitchFamily="18" charset="0"/>
              </a:rPr>
              <a:t> </a:t>
            </a:r>
            <a:r>
              <a:rPr lang="it-IT" dirty="0" err="1">
                <a:latin typeface="Times New Roman" pitchFamily="18" charset="0"/>
                <a:cs typeface="Times New Roman" pitchFamily="18" charset="0"/>
              </a:rPr>
              <a:t>national</a:t>
            </a:r>
            <a:r>
              <a:rPr lang="it-IT" dirty="0">
                <a:latin typeface="Times New Roman" pitchFamily="18" charset="0"/>
                <a:cs typeface="Times New Roman" pitchFamily="18" charset="0"/>
              </a:rPr>
              <a:t> </a:t>
            </a:r>
            <a:r>
              <a:rPr lang="it-IT" dirty="0" smtClean="0">
                <a:latin typeface="Times New Roman" pitchFamily="18" charset="0"/>
                <a:cs typeface="Times New Roman" pitchFamily="18" charset="0"/>
              </a:rPr>
              <a:t>d’</a:t>
            </a:r>
            <a:r>
              <a:rPr lang="it-IT" dirty="0" err="1" smtClean="0">
                <a:latin typeface="Times New Roman" pitchFamily="18" charset="0"/>
                <a:cs typeface="Times New Roman" pitchFamily="18" charset="0"/>
              </a:rPr>
              <a:t>Italie</a:t>
            </a:r>
            <a:r>
              <a:rPr lang="it-IT" dirty="0" smtClean="0">
                <a:latin typeface="Times New Roman" pitchFamily="18" charset="0"/>
                <a:cs typeface="Times New Roman" pitchFamily="18" charset="0"/>
              </a:rPr>
              <a:t>. Il </a:t>
            </a:r>
            <a:r>
              <a:rPr lang="it-IT" dirty="0" err="1">
                <a:latin typeface="Times New Roman" pitchFamily="18" charset="0"/>
                <a:cs typeface="Times New Roman" pitchFamily="18" charset="0"/>
              </a:rPr>
              <a:t>prend</a:t>
            </a:r>
            <a:r>
              <a:rPr lang="it-IT" dirty="0">
                <a:latin typeface="Times New Roman" pitchFamily="18" charset="0"/>
                <a:cs typeface="Times New Roman" pitchFamily="18" charset="0"/>
              </a:rPr>
              <a:t> son </a:t>
            </a:r>
            <a:r>
              <a:rPr lang="it-IT" dirty="0" err="1">
                <a:latin typeface="Times New Roman" pitchFamily="18" charset="0"/>
                <a:cs typeface="Times New Roman" pitchFamily="18" charset="0"/>
              </a:rPr>
              <a:t>nom</a:t>
            </a:r>
            <a:r>
              <a:rPr lang="it-IT" dirty="0">
                <a:latin typeface="Times New Roman" pitchFamily="18" charset="0"/>
                <a:cs typeface="Times New Roman" pitchFamily="18" charset="0"/>
              </a:rPr>
              <a:t> </a:t>
            </a:r>
            <a:r>
              <a:rPr lang="it-IT" dirty="0" err="1">
                <a:latin typeface="Times New Roman" pitchFamily="18" charset="0"/>
                <a:cs typeface="Times New Roman" pitchFamily="18" charset="0"/>
              </a:rPr>
              <a:t>du</a:t>
            </a:r>
            <a:r>
              <a:rPr lang="it-IT" dirty="0">
                <a:latin typeface="Times New Roman" pitchFamily="18" charset="0"/>
                <a:cs typeface="Times New Roman" pitchFamily="18" charset="0"/>
              </a:rPr>
              <a:t> </a:t>
            </a:r>
            <a:r>
              <a:rPr lang="it-IT" dirty="0" err="1">
                <a:latin typeface="Times New Roman" pitchFamily="18" charset="0"/>
                <a:cs typeface="Times New Roman" pitchFamily="18" charset="0"/>
              </a:rPr>
              <a:t>massif</a:t>
            </a:r>
            <a:r>
              <a:rPr lang="it-IT" dirty="0">
                <a:latin typeface="Times New Roman" pitchFamily="18" charset="0"/>
                <a:cs typeface="Times New Roman" pitchFamily="18" charset="0"/>
              </a:rPr>
              <a:t> </a:t>
            </a:r>
            <a:r>
              <a:rPr lang="it-IT" dirty="0" err="1">
                <a:latin typeface="Times New Roman" pitchFamily="18" charset="0"/>
                <a:cs typeface="Times New Roman" pitchFamily="18" charset="0"/>
              </a:rPr>
              <a:t>montagneux</a:t>
            </a:r>
            <a:r>
              <a:rPr lang="it-IT" dirty="0">
                <a:latin typeface="Times New Roman" pitchFamily="18" charset="0"/>
                <a:cs typeface="Times New Roman" pitchFamily="18" charset="0"/>
              </a:rPr>
              <a:t> qui </a:t>
            </a:r>
            <a:r>
              <a:rPr lang="it-IT" dirty="0" smtClean="0">
                <a:latin typeface="Times New Roman" pitchFamily="18" charset="0"/>
                <a:cs typeface="Times New Roman" pitchFamily="18" charset="0"/>
              </a:rPr>
              <a:t>se </a:t>
            </a:r>
            <a:r>
              <a:rPr lang="it-IT" dirty="0" err="1" smtClean="0">
                <a:latin typeface="Times New Roman" pitchFamily="18" charset="0"/>
                <a:cs typeface="Times New Roman" pitchFamily="18" charset="0"/>
              </a:rPr>
              <a:t>trouve</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entre</a:t>
            </a:r>
            <a:r>
              <a:rPr lang="it-IT" dirty="0" smtClean="0">
                <a:latin typeface="Times New Roman" pitchFamily="18" charset="0"/>
                <a:cs typeface="Times New Roman" pitchFamily="18" charset="0"/>
              </a:rPr>
              <a:t> la Calabre </a:t>
            </a:r>
            <a:r>
              <a:rPr lang="it-IT" dirty="0" err="1" smtClean="0">
                <a:latin typeface="Times New Roman" pitchFamily="18" charset="0"/>
                <a:cs typeface="Times New Roman" pitchFamily="18" charset="0"/>
              </a:rPr>
              <a:t>et</a:t>
            </a:r>
            <a:r>
              <a:rPr lang="it-IT" dirty="0" smtClean="0">
                <a:latin typeface="Times New Roman" pitchFamily="18" charset="0"/>
                <a:cs typeface="Times New Roman" pitchFamily="18" charset="0"/>
              </a:rPr>
              <a:t> la Basilicata. Le </a:t>
            </a:r>
            <a:r>
              <a:rPr lang="it-IT" dirty="0" err="1" smtClean="0">
                <a:latin typeface="Times New Roman" pitchFamily="18" charset="0"/>
                <a:cs typeface="Times New Roman" pitchFamily="18" charset="0"/>
              </a:rPr>
              <a:t>symbole</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du</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parc</a:t>
            </a:r>
            <a:r>
              <a:rPr lang="it-IT" dirty="0" smtClean="0">
                <a:latin typeface="Times New Roman" pitchFamily="18" charset="0"/>
                <a:cs typeface="Times New Roman" pitchFamily="18" charset="0"/>
              </a:rPr>
              <a:t> est le pin loricato </a:t>
            </a:r>
            <a:r>
              <a:rPr lang="it-IT" dirty="0" err="1" smtClean="0">
                <a:latin typeface="Times New Roman" pitchFamily="18" charset="0"/>
                <a:cs typeface="Times New Roman" pitchFamily="18" charset="0"/>
              </a:rPr>
              <a:t>ou</a:t>
            </a:r>
            <a:r>
              <a:rPr lang="it-IT" dirty="0" smtClean="0">
                <a:latin typeface="Times New Roman" pitchFamily="18" charset="0"/>
                <a:cs typeface="Times New Roman" pitchFamily="18" charset="0"/>
              </a:rPr>
              <a:t> pin de </a:t>
            </a:r>
            <a:r>
              <a:rPr lang="it-IT" dirty="0" err="1" smtClean="0">
                <a:latin typeface="Times New Roman" pitchFamily="18" charset="0"/>
                <a:cs typeface="Times New Roman" pitchFamily="18" charset="0"/>
              </a:rPr>
              <a:t>Bosnie</a:t>
            </a:r>
            <a:r>
              <a:rPr lang="it-IT" dirty="0" smtClean="0">
                <a:latin typeface="Times New Roman" pitchFamily="18" charset="0"/>
                <a:cs typeface="Times New Roman" pitchFamily="18" charset="0"/>
              </a:rPr>
              <a:t>, un </a:t>
            </a:r>
            <a:r>
              <a:rPr lang="it-IT" dirty="0" err="1" smtClean="0">
                <a:latin typeface="Times New Roman" pitchFamily="18" charset="0"/>
                <a:cs typeface="Times New Roman" pitchFamily="18" charset="0"/>
              </a:rPr>
              <a:t>vrai</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fossil</a:t>
            </a:r>
            <a:r>
              <a:rPr lang="it-IT" dirty="0" smtClean="0">
                <a:latin typeface="Times New Roman" pitchFamily="18" charset="0"/>
                <a:cs typeface="Times New Roman" pitchFamily="18" charset="0"/>
              </a:rPr>
              <a:t> vivant. C’est </a:t>
            </a:r>
            <a:r>
              <a:rPr lang="it-IT" dirty="0" err="1" smtClean="0">
                <a:latin typeface="Times New Roman" pitchFamily="18" charset="0"/>
                <a:cs typeface="Times New Roman" pitchFamily="18" charset="0"/>
              </a:rPr>
              <a:t>aussi</a:t>
            </a:r>
            <a:r>
              <a:rPr lang="it-IT" dirty="0" smtClean="0">
                <a:latin typeface="Times New Roman" pitchFamily="18" charset="0"/>
                <a:cs typeface="Times New Roman" pitchFamily="18" charset="0"/>
              </a:rPr>
              <a:t> un </a:t>
            </a:r>
            <a:r>
              <a:rPr lang="it-IT" dirty="0" err="1" smtClean="0">
                <a:latin typeface="Times New Roman" pitchFamily="18" charset="0"/>
                <a:cs typeface="Times New Roman" pitchFamily="18" charset="0"/>
              </a:rPr>
              <a:t>des</a:t>
            </a:r>
            <a:r>
              <a:rPr lang="it-IT" dirty="0" smtClean="0">
                <a:latin typeface="Times New Roman" pitchFamily="18" charset="0"/>
                <a:cs typeface="Times New Roman" pitchFamily="18" charset="0"/>
              </a:rPr>
              <a:t> 4 </a:t>
            </a:r>
            <a:r>
              <a:rPr lang="it-IT" dirty="0" err="1" smtClean="0">
                <a:latin typeface="Times New Roman" pitchFamily="18" charset="0"/>
                <a:cs typeface="Times New Roman" pitchFamily="18" charset="0"/>
              </a:rPr>
              <a:t>symboles</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que</a:t>
            </a:r>
            <a:r>
              <a:rPr lang="it-IT" dirty="0" smtClean="0">
                <a:latin typeface="Times New Roman" pitchFamily="18" charset="0"/>
                <a:cs typeface="Times New Roman" pitchFamily="18" charset="0"/>
              </a:rPr>
              <a:t> l’on </a:t>
            </a:r>
            <a:r>
              <a:rPr lang="it-IT" dirty="0" err="1" smtClean="0">
                <a:latin typeface="Times New Roman" pitchFamily="18" charset="0"/>
                <a:cs typeface="Times New Roman" pitchFamily="18" charset="0"/>
              </a:rPr>
              <a:t>retrouve</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sur</a:t>
            </a:r>
            <a:r>
              <a:rPr lang="it-IT" dirty="0" smtClean="0">
                <a:latin typeface="Times New Roman" pitchFamily="18" charset="0"/>
                <a:cs typeface="Times New Roman" pitchFamily="18" charset="0"/>
              </a:rPr>
              <a:t> le </a:t>
            </a:r>
            <a:r>
              <a:rPr lang="it-IT" dirty="0" err="1" smtClean="0">
                <a:latin typeface="Times New Roman" pitchFamily="18" charset="0"/>
                <a:cs typeface="Times New Roman" pitchFamily="18" charset="0"/>
              </a:rPr>
              <a:t>drapeau</a:t>
            </a:r>
            <a:r>
              <a:rPr lang="it-IT" dirty="0" smtClean="0">
                <a:latin typeface="Times New Roman" pitchFamily="18" charset="0"/>
                <a:cs typeface="Times New Roman" pitchFamily="18" charset="0"/>
              </a:rPr>
              <a:t> de </a:t>
            </a:r>
            <a:r>
              <a:rPr lang="it-IT" dirty="0" err="1" smtClean="0">
                <a:latin typeface="Times New Roman" pitchFamily="18" charset="0"/>
                <a:cs typeface="Times New Roman" pitchFamily="18" charset="0"/>
              </a:rPr>
              <a:t>notre</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région</a:t>
            </a:r>
            <a:r>
              <a:rPr lang="it-IT" dirty="0" smtClean="0">
                <a:latin typeface="Times New Roman" pitchFamily="18" charset="0"/>
                <a:cs typeface="Times New Roman" pitchFamily="18" charset="0"/>
              </a:rPr>
              <a:t> </a:t>
            </a:r>
          </a:p>
          <a:p>
            <a:pPr algn="just"/>
            <a:r>
              <a:rPr lang="it-IT" dirty="0" smtClean="0">
                <a:latin typeface="Times New Roman" pitchFamily="18" charset="0"/>
                <a:cs typeface="Times New Roman" pitchFamily="18" charset="0"/>
              </a:rPr>
              <a:t>Le </a:t>
            </a:r>
            <a:r>
              <a:rPr lang="it-IT" dirty="0" err="1" smtClean="0">
                <a:latin typeface="Times New Roman" pitchFamily="18" charset="0"/>
                <a:cs typeface="Times New Roman" pitchFamily="18" charset="0"/>
              </a:rPr>
              <a:t>parc</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abrite</a:t>
            </a:r>
            <a:r>
              <a:rPr lang="it-IT" dirty="0" smtClean="0">
                <a:latin typeface="Times New Roman" pitchFamily="18" charset="0"/>
                <a:cs typeface="Times New Roman" pitchFamily="18" charset="0"/>
              </a:rPr>
              <a:t> un </a:t>
            </a:r>
            <a:r>
              <a:rPr lang="it-IT" dirty="0" err="1" smtClean="0">
                <a:latin typeface="Times New Roman" pitchFamily="18" charset="0"/>
                <a:cs typeface="Times New Roman" pitchFamily="18" charset="0"/>
              </a:rPr>
              <a:t>arbre</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ayant</a:t>
            </a:r>
            <a:r>
              <a:rPr lang="it-IT" dirty="0" smtClean="0">
                <a:latin typeface="Times New Roman" pitchFamily="18" charset="0"/>
                <a:cs typeface="Times New Roman" pitchFamily="18" charset="0"/>
              </a:rPr>
              <a:t> plus de 1000 </a:t>
            </a:r>
            <a:r>
              <a:rPr lang="it-IT" dirty="0" err="1" smtClean="0">
                <a:latin typeface="Times New Roman" pitchFamily="18" charset="0"/>
                <a:cs typeface="Times New Roman" pitchFamily="18" charset="0"/>
              </a:rPr>
              <a:t>ans</a:t>
            </a:r>
            <a:r>
              <a:rPr lang="it-IT" dirty="0" smtClean="0">
                <a:latin typeface="Times New Roman" pitchFamily="18" charset="0"/>
                <a:cs typeface="Times New Roman" pitchFamily="18" charset="0"/>
              </a:rPr>
              <a:t>: “Il Patriarca del Pollino”</a:t>
            </a:r>
            <a:endParaRPr lang="it-IT" dirty="0">
              <a:latin typeface="Times New Roman" pitchFamily="18" charset="0"/>
              <a:cs typeface="Times New Roman" pitchFamily="18" charset="0"/>
            </a:endParaRPr>
          </a:p>
        </p:txBody>
      </p:sp>
      <p:pic>
        <p:nvPicPr>
          <p:cNvPr id="6" name="Immagine 5"/>
          <p:cNvPicPr>
            <a:picLocks noChangeAspect="1"/>
          </p:cNvPicPr>
          <p:nvPr/>
        </p:nvPicPr>
        <p:blipFill>
          <a:blip r:embed="rId2"/>
          <a:stretch>
            <a:fillRect/>
          </a:stretch>
        </p:blipFill>
        <p:spPr>
          <a:xfrm>
            <a:off x="653515" y="4078813"/>
            <a:ext cx="3330732" cy="2178299"/>
          </a:xfrm>
          <a:prstGeom prst="rect">
            <a:avLst/>
          </a:prstGeom>
        </p:spPr>
      </p:pic>
      <p:pic>
        <p:nvPicPr>
          <p:cNvPr id="7" name="Immagine 6"/>
          <p:cNvPicPr>
            <a:picLocks noChangeAspect="1"/>
          </p:cNvPicPr>
          <p:nvPr/>
        </p:nvPicPr>
        <p:blipFill>
          <a:blip r:embed="rId3"/>
          <a:stretch>
            <a:fillRect/>
          </a:stretch>
        </p:blipFill>
        <p:spPr>
          <a:xfrm>
            <a:off x="404951" y="507959"/>
            <a:ext cx="3462879" cy="3058202"/>
          </a:xfrm>
          <a:prstGeom prst="rect">
            <a:avLst/>
          </a:prstGeom>
        </p:spPr>
      </p:pic>
      <p:pic>
        <p:nvPicPr>
          <p:cNvPr id="9" name="Immagine 8" descr="il-patriarca-del-pollino.jpg"/>
          <p:cNvPicPr>
            <a:picLocks noChangeAspect="1"/>
          </p:cNvPicPr>
          <p:nvPr/>
        </p:nvPicPr>
        <p:blipFill>
          <a:blip r:embed="rId4" cstate="print"/>
          <a:stretch>
            <a:fillRect/>
          </a:stretch>
        </p:blipFill>
        <p:spPr>
          <a:xfrm>
            <a:off x="8624099" y="1005840"/>
            <a:ext cx="3121152" cy="4663440"/>
          </a:xfrm>
          <a:prstGeom prst="rect">
            <a:avLst/>
          </a:prstGeom>
        </p:spPr>
      </p:pic>
      <p:pic>
        <p:nvPicPr>
          <p:cNvPr id="11" name="Immagine 10" descr="Calabria-Gonfalone.svg.png"/>
          <p:cNvPicPr>
            <a:picLocks noChangeAspect="1"/>
          </p:cNvPicPr>
          <p:nvPr/>
        </p:nvPicPr>
        <p:blipFill>
          <a:blip r:embed="rId5"/>
          <a:stretch>
            <a:fillRect/>
          </a:stretch>
        </p:blipFill>
        <p:spPr>
          <a:xfrm>
            <a:off x="4995999" y="3762787"/>
            <a:ext cx="2095500" cy="2676525"/>
          </a:xfrm>
          <a:prstGeom prst="rect">
            <a:avLst/>
          </a:prstGeom>
        </p:spPr>
      </p:pic>
    </p:spTree>
    <p:extLst>
      <p:ext uri="{BB962C8B-B14F-4D97-AF65-F5344CB8AC3E}">
        <p14:creationId xmlns:p14="http://schemas.microsoft.com/office/powerpoint/2010/main" xmlns="" val="2855953977"/>
      </p:ext>
    </p:extLst>
  </p:cSld>
  <p:clrMapOvr>
    <a:masterClrMapping/>
  </p:clrMapOvr>
  <p:transition>
    <p:wheel spokes="8"/>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911424" y="188640"/>
            <a:ext cx="10363200" cy="1470025"/>
          </a:xfrm>
          <a:ln>
            <a:noFill/>
          </a:ln>
        </p:spPr>
        <p:txBody>
          <a:bodyPr/>
          <a:lstStyle/>
          <a:p>
            <a:pPr algn="ctr"/>
            <a:r>
              <a:rPr lang="it-IT" b="1" dirty="0" smtClean="0">
                <a:ln w="5000" cmpd="sng">
                  <a:noFill/>
                  <a:prstDash val="solid"/>
                </a:ln>
                <a:solidFill>
                  <a:srgbClr val="FFFF00"/>
                </a:solidFill>
                <a:latin typeface="Times New Roman" panose="02020603050405020304" pitchFamily="18" charset="0"/>
                <a:cs typeface="Times New Roman" panose="02020603050405020304" pitchFamily="18" charset="0"/>
              </a:rPr>
              <a:t>LES MERS DE LA CALABRE </a:t>
            </a:r>
            <a:endParaRPr lang="it-IT" b="1" dirty="0">
              <a:ln w="5000" cmpd="sng">
                <a:noFill/>
                <a:prstDash val="solid"/>
              </a:ln>
              <a:solidFill>
                <a:srgbClr val="FFFF00"/>
              </a:solidFill>
              <a:latin typeface="Times New Roman" panose="02020603050405020304" pitchFamily="18" charset="0"/>
              <a:cs typeface="Times New Roman" panose="02020603050405020304" pitchFamily="18" charset="0"/>
            </a:endParaRPr>
          </a:p>
        </p:txBody>
      </p:sp>
      <p:sp>
        <p:nvSpPr>
          <p:cNvPr id="4" name="Rettangolo 3"/>
          <p:cNvSpPr/>
          <p:nvPr/>
        </p:nvSpPr>
        <p:spPr>
          <a:xfrm>
            <a:off x="3048000" y="2828837"/>
            <a:ext cx="6286523" cy="646331"/>
          </a:xfrm>
          <a:prstGeom prst="rect">
            <a:avLst/>
          </a:prstGeom>
        </p:spPr>
        <p:txBody>
          <a:bodyPr wrap="square">
            <a:spAutoFit/>
          </a:bodyPr>
          <a:lstStyle/>
          <a:p>
            <a:endParaRPr lang="it-IT" dirty="0"/>
          </a:p>
          <a:p>
            <a:r>
              <a:rPr lang="it-IT" dirty="0"/>
              <a:t> </a:t>
            </a:r>
          </a:p>
        </p:txBody>
      </p:sp>
      <p:sp>
        <p:nvSpPr>
          <p:cNvPr id="5" name="Sottotitolo 4"/>
          <p:cNvSpPr>
            <a:spLocks noGrp="1"/>
          </p:cNvSpPr>
          <p:nvPr>
            <p:ph type="subTitle" idx="1"/>
          </p:nvPr>
        </p:nvSpPr>
        <p:spPr>
          <a:xfrm>
            <a:off x="1343472" y="1484784"/>
            <a:ext cx="9296405" cy="2808312"/>
          </a:xfrm>
        </p:spPr>
        <p:txBody>
          <a:bodyPr>
            <a:normAutofit/>
          </a:bodyPr>
          <a:lstStyle/>
          <a:p>
            <a:pPr algn="l"/>
            <a:endParaRPr lang="fr-FR" sz="1800" dirty="0">
              <a:solidFill>
                <a:schemeClr val="tx1"/>
              </a:solidFill>
            </a:endParaRPr>
          </a:p>
          <a:p>
            <a:pPr algn="l"/>
            <a:endParaRPr lang="fr-FR" sz="1800" dirty="0">
              <a:solidFill>
                <a:schemeClr val="tx1"/>
              </a:solidFill>
            </a:endParaRPr>
          </a:p>
          <a:p>
            <a:pPr algn="l"/>
            <a:endParaRPr lang="fr-FR" sz="1800" dirty="0" smtClean="0">
              <a:solidFill>
                <a:schemeClr val="tx1"/>
              </a:solidFill>
            </a:endParaRPr>
          </a:p>
        </p:txBody>
      </p:sp>
      <p:pic>
        <p:nvPicPr>
          <p:cNvPr id="6" name="Immagine 5" descr="IMMAGINE ISOLA CAPORIZZUTO.jpg"/>
          <p:cNvPicPr>
            <a:picLocks noChangeAspect="1"/>
          </p:cNvPicPr>
          <p:nvPr/>
        </p:nvPicPr>
        <p:blipFill>
          <a:blip r:embed="rId3" cstate="print"/>
          <a:stretch>
            <a:fillRect/>
          </a:stretch>
        </p:blipFill>
        <p:spPr>
          <a:xfrm>
            <a:off x="6456040" y="1196752"/>
            <a:ext cx="5560832" cy="1872208"/>
          </a:xfrm>
          <a:prstGeom prst="rect">
            <a:avLst/>
          </a:prstGeom>
        </p:spPr>
      </p:pic>
      <p:pic>
        <p:nvPicPr>
          <p:cNvPr id="7" name="Immagine 6" descr="IMMAGINE TROPEA.jpg"/>
          <p:cNvPicPr>
            <a:picLocks noChangeAspect="1"/>
          </p:cNvPicPr>
          <p:nvPr/>
        </p:nvPicPr>
        <p:blipFill>
          <a:blip r:embed="rId4" cstate="print"/>
          <a:stretch>
            <a:fillRect/>
          </a:stretch>
        </p:blipFill>
        <p:spPr>
          <a:xfrm>
            <a:off x="119336" y="4293096"/>
            <a:ext cx="7445909" cy="2088232"/>
          </a:xfrm>
          <a:prstGeom prst="rect">
            <a:avLst/>
          </a:prstGeom>
        </p:spPr>
      </p:pic>
      <p:pic>
        <p:nvPicPr>
          <p:cNvPr id="8" name="Immagine 7" descr="IMMAGINE CAMINIA.jpg"/>
          <p:cNvPicPr>
            <a:picLocks noChangeAspect="1"/>
          </p:cNvPicPr>
          <p:nvPr/>
        </p:nvPicPr>
        <p:blipFill>
          <a:blip r:embed="rId5" cstate="print"/>
          <a:stretch>
            <a:fillRect/>
          </a:stretch>
        </p:blipFill>
        <p:spPr>
          <a:xfrm>
            <a:off x="7812886" y="3356992"/>
            <a:ext cx="4193690" cy="1944216"/>
          </a:xfrm>
          <a:prstGeom prst="rect">
            <a:avLst/>
          </a:prstGeom>
        </p:spPr>
      </p:pic>
      <p:sp>
        <p:nvSpPr>
          <p:cNvPr id="9" name="CasellaDiTesto 8"/>
          <p:cNvSpPr txBox="1"/>
          <p:nvPr/>
        </p:nvSpPr>
        <p:spPr>
          <a:xfrm>
            <a:off x="0" y="1052736"/>
            <a:ext cx="6384032" cy="2308324"/>
          </a:xfrm>
          <a:prstGeom prst="rect">
            <a:avLst/>
          </a:prstGeom>
          <a:noFill/>
        </p:spPr>
        <p:txBody>
          <a:bodyPr wrap="square" rtlCol="0">
            <a:spAutoFit/>
          </a:bodyPr>
          <a:lstStyle/>
          <a:p>
            <a:pPr algn="just"/>
            <a:r>
              <a:rPr lang="fr-FR" dirty="0" smtClean="0">
                <a:latin typeface="Times New Roman" pitchFamily="18" charset="0"/>
                <a:cs typeface="Times New Roman" pitchFamily="18" charset="0"/>
              </a:rPr>
              <a:t>La Calabre avec ses</a:t>
            </a:r>
            <a:r>
              <a:rPr lang="it-IT" dirty="0" smtClean="0">
                <a:latin typeface="Times New Roman" pitchFamily="18" charset="0"/>
                <a:cs typeface="Times New Roman" pitchFamily="18" charset="0"/>
              </a:rPr>
              <a:t> 800 </a:t>
            </a:r>
            <a:r>
              <a:rPr lang="it-IT" dirty="0" err="1" smtClean="0">
                <a:latin typeface="Times New Roman" pitchFamily="18" charset="0"/>
                <a:cs typeface="Times New Roman" pitchFamily="18" charset="0"/>
              </a:rPr>
              <a:t>kilomètres</a:t>
            </a:r>
            <a:r>
              <a:rPr lang="it-IT" dirty="0" smtClean="0">
                <a:latin typeface="Times New Roman" pitchFamily="18" charset="0"/>
                <a:cs typeface="Times New Roman" pitchFamily="18" charset="0"/>
              </a:rPr>
              <a:t> de </a:t>
            </a:r>
            <a:r>
              <a:rPr lang="it-IT" dirty="0" err="1" smtClean="0">
                <a:latin typeface="Times New Roman" pitchFamily="18" charset="0"/>
                <a:cs typeface="Times New Roman" pitchFamily="18" charset="0"/>
              </a:rPr>
              <a:t>côtes</a:t>
            </a:r>
            <a:r>
              <a:rPr lang="fr-FR" dirty="0" smtClean="0">
                <a:latin typeface="Times New Roman" pitchFamily="18" charset="0"/>
                <a:cs typeface="Times New Roman" pitchFamily="18" charset="0"/>
              </a:rPr>
              <a:t> est entourée des mers</a:t>
            </a:r>
            <a:r>
              <a:rPr lang="fr-FR" dirty="0">
                <a:latin typeface="Times New Roman" pitchFamily="18" charset="0"/>
                <a:cs typeface="Times New Roman" pitchFamily="18" charset="0"/>
              </a:rPr>
              <a:t>:</a:t>
            </a:r>
            <a:endParaRPr lang="fr-FR" dirty="0" smtClean="0">
              <a:latin typeface="Times New Roman" pitchFamily="18" charset="0"/>
              <a:cs typeface="Times New Roman" pitchFamily="18" charset="0"/>
            </a:endParaRPr>
          </a:p>
          <a:p>
            <a:pPr algn="just"/>
            <a:r>
              <a:rPr lang="fr-FR" dirty="0">
                <a:latin typeface="Times New Roman" pitchFamily="18" charset="0"/>
                <a:cs typeface="Times New Roman" pitchFamily="18" charset="0"/>
              </a:rPr>
              <a:t>l</a:t>
            </a:r>
            <a:r>
              <a:rPr lang="fr-FR" dirty="0" smtClean="0">
                <a:latin typeface="Times New Roman" pitchFamily="18" charset="0"/>
                <a:cs typeface="Times New Roman" pitchFamily="18" charset="0"/>
              </a:rPr>
              <a:t>a mer Tyrrhénienne, la mer Ionienne et le détroit de Messine.</a:t>
            </a:r>
          </a:p>
          <a:p>
            <a:pPr algn="just"/>
            <a:r>
              <a:rPr lang="it-IT" dirty="0" smtClean="0">
                <a:latin typeface="Times New Roman" pitchFamily="18" charset="0"/>
                <a:cs typeface="Times New Roman" pitchFamily="18" charset="0"/>
              </a:rPr>
              <a:t>Sur </a:t>
            </a:r>
            <a:r>
              <a:rPr lang="it-IT" dirty="0" smtClean="0">
                <a:latin typeface="Times New Roman" pitchFamily="18" charset="0"/>
                <a:cs typeface="Times New Roman" pitchFamily="18" charset="0"/>
              </a:rPr>
              <a:t>la </a:t>
            </a:r>
            <a:r>
              <a:rPr lang="it-IT" dirty="0" smtClean="0">
                <a:latin typeface="Times New Roman" pitchFamily="18" charset="0"/>
                <a:cs typeface="Times New Roman" pitchFamily="18" charset="0"/>
              </a:rPr>
              <a:t>côte de la mer </a:t>
            </a:r>
            <a:r>
              <a:rPr lang="fr-FR" dirty="0" smtClean="0">
                <a:latin typeface="Times New Roman" pitchFamily="18" charset="0"/>
                <a:cs typeface="Times New Roman" pitchFamily="18" charset="0"/>
              </a:rPr>
              <a:t>Tyrrhénienne est située </a:t>
            </a:r>
            <a:r>
              <a:rPr lang="fr-FR" dirty="0" smtClean="0">
                <a:latin typeface="Times New Roman" pitchFamily="18" charset="0"/>
                <a:cs typeface="Times New Roman" pitchFamily="18" charset="0"/>
              </a:rPr>
              <a:t>le site balnéaire </a:t>
            </a:r>
            <a:r>
              <a:rPr lang="fr-FR" dirty="0" smtClean="0">
                <a:latin typeface="Times New Roman" pitchFamily="18" charset="0"/>
                <a:cs typeface="Times New Roman" pitchFamily="18" charset="0"/>
              </a:rPr>
              <a:t>de </a:t>
            </a:r>
            <a:r>
              <a:rPr lang="fr-FR" dirty="0" err="1" smtClean="0">
                <a:latin typeface="Times New Roman" pitchFamily="18" charset="0"/>
                <a:cs typeface="Times New Roman" pitchFamily="18" charset="0"/>
              </a:rPr>
              <a:t>Tropea</a:t>
            </a:r>
            <a:r>
              <a:rPr lang="fr-FR" dirty="0" smtClean="0">
                <a:latin typeface="Times New Roman" pitchFamily="18" charset="0"/>
                <a:cs typeface="Times New Roman" pitchFamily="18" charset="0"/>
              </a:rPr>
              <a:t>, L’endroit le plus fréquenté par les touristes.</a:t>
            </a:r>
          </a:p>
          <a:p>
            <a:pPr algn="just"/>
            <a:endParaRPr lang="fr-FR" dirty="0" smtClean="0">
              <a:latin typeface="Times New Roman" pitchFamily="18" charset="0"/>
              <a:cs typeface="Times New Roman" pitchFamily="18" charset="0"/>
            </a:endParaRPr>
          </a:p>
          <a:p>
            <a:pPr algn="just"/>
            <a:r>
              <a:rPr lang="fr-FR" dirty="0" smtClean="0">
                <a:latin typeface="Times New Roman" pitchFamily="18" charset="0"/>
                <a:cs typeface="Times New Roman" pitchFamily="18" charset="0"/>
              </a:rPr>
              <a:t>Sur</a:t>
            </a:r>
            <a:r>
              <a:rPr lang="fr-FR" dirty="0" smtClean="0">
                <a:latin typeface="Times New Roman" pitchFamily="18" charset="0"/>
                <a:cs typeface="Times New Roman" pitchFamily="18" charset="0"/>
              </a:rPr>
              <a:t> </a:t>
            </a:r>
            <a:r>
              <a:rPr lang="fr-FR" dirty="0" smtClean="0">
                <a:latin typeface="Times New Roman" pitchFamily="18" charset="0"/>
                <a:cs typeface="Times New Roman" pitchFamily="18" charset="0"/>
              </a:rPr>
              <a:t>la côte ionienne on </a:t>
            </a:r>
            <a:r>
              <a:rPr lang="fr-FR" dirty="0" smtClean="0">
                <a:latin typeface="Times New Roman" pitchFamily="18" charset="0"/>
                <a:cs typeface="Times New Roman" pitchFamily="18" charset="0"/>
              </a:rPr>
              <a:t>trouve </a:t>
            </a:r>
            <a:r>
              <a:rPr lang="fr-FR" dirty="0" smtClean="0">
                <a:latin typeface="Times New Roman" pitchFamily="18" charset="0"/>
                <a:cs typeface="Times New Roman" pitchFamily="18" charset="0"/>
              </a:rPr>
              <a:t>la baie de </a:t>
            </a:r>
            <a:r>
              <a:rPr lang="fr-FR" dirty="0" err="1" smtClean="0">
                <a:latin typeface="Times New Roman" pitchFamily="18" charset="0"/>
                <a:cs typeface="Times New Roman" pitchFamily="18" charset="0"/>
              </a:rPr>
              <a:t>Caminia</a:t>
            </a:r>
            <a:r>
              <a:rPr lang="fr-FR" dirty="0" smtClean="0">
                <a:latin typeface="Times New Roman" pitchFamily="18" charset="0"/>
                <a:cs typeface="Times New Roman" pitchFamily="18" charset="0"/>
              </a:rPr>
              <a:t> qui fait figure de «trésor caché» et la réserve maritime de Capo </a:t>
            </a:r>
            <a:r>
              <a:rPr lang="fr-FR" dirty="0" err="1" smtClean="0">
                <a:latin typeface="Times New Roman" pitchFamily="18" charset="0"/>
                <a:cs typeface="Times New Roman" pitchFamily="18" charset="0"/>
              </a:rPr>
              <a:t>Rizzuto</a:t>
            </a:r>
            <a:r>
              <a:rPr lang="fr-FR" dirty="0" smtClean="0">
                <a:latin typeface="Times New Roman" pitchFamily="18" charset="0"/>
                <a:cs typeface="Times New Roman" pitchFamily="18" charset="0"/>
              </a:rPr>
              <a:t>. </a:t>
            </a:r>
            <a:endParaRPr lang="fr-FR" b="1" dirty="0" smtClean="0">
              <a:latin typeface="Times New Roman" pitchFamily="18" charset="0"/>
              <a:cs typeface="Times New Roman" pitchFamily="18" charset="0"/>
            </a:endParaRPr>
          </a:p>
          <a:p>
            <a:endParaRPr lang="it-IT" dirty="0"/>
          </a:p>
        </p:txBody>
      </p:sp>
    </p:spTree>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Tecnologia">
  <a:themeElements>
    <a:clrScheme name="Tecnologia">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nologia">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nologia">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373</TotalTime>
  <Words>2167</Words>
  <Application>Microsoft Office PowerPoint</Application>
  <PresentationFormat>Personalizado</PresentationFormat>
  <Paragraphs>154</Paragraphs>
  <Slides>21</Slides>
  <Notes>2</Notes>
  <HiddenSlides>0</HiddenSlides>
  <MMClips>2</MMClips>
  <ScaleCrop>false</ScaleCrop>
  <HeadingPairs>
    <vt:vector size="4" baseType="variant">
      <vt:variant>
        <vt:lpstr>Tema</vt:lpstr>
      </vt:variant>
      <vt:variant>
        <vt:i4>1</vt:i4>
      </vt:variant>
      <vt:variant>
        <vt:lpstr>Títulos de diapositiva</vt:lpstr>
      </vt:variant>
      <vt:variant>
        <vt:i4>21</vt:i4>
      </vt:variant>
    </vt:vector>
  </HeadingPairs>
  <TitlesOfParts>
    <vt:vector size="22" baseType="lpstr">
      <vt:lpstr>Tecnologia</vt:lpstr>
      <vt:lpstr> NOTRE RÉGION ET NOTRE BLASON</vt:lpstr>
      <vt:lpstr>Diapositiva 2</vt:lpstr>
      <vt:lpstr>Diapositiva 3</vt:lpstr>
      <vt:lpstr>Diapositiva 4</vt:lpstr>
      <vt:lpstr>Les produits typiques  de notre région</vt:lpstr>
      <vt:lpstr>Les parcs naturels</vt:lpstr>
      <vt:lpstr>LES VALLI CUPI</vt:lpstr>
      <vt:lpstr>Diapositiva 8</vt:lpstr>
      <vt:lpstr>LES MERS DE LA CALABRE </vt:lpstr>
      <vt:lpstr>La faune rare de la Calabre</vt:lpstr>
      <vt:lpstr>LA FLORE RARE:  Le Lys de mer et le Pin Loricato</vt:lpstr>
      <vt:lpstr>Diapositiva 12</vt:lpstr>
      <vt:lpstr>Diapositiva 13</vt:lpstr>
      <vt:lpstr>Diapositiva 14</vt:lpstr>
      <vt:lpstr>Diapositiva 15</vt:lpstr>
      <vt:lpstr>Diapositiva 16</vt:lpstr>
      <vt:lpstr>LANGUES MINORITAIRES</vt:lpstr>
      <vt:lpstr>Artisanat en Calabre</vt:lpstr>
      <vt:lpstr>LA MUSIQUE</vt:lpstr>
      <vt:lpstr>Les vêtements typiques calabrais</vt:lpstr>
      <vt:lpstr>Le régime méditerranéen.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Artisanat en Calabre</dc:title>
  <dc:creator>PC Prof</dc:creator>
  <cp:lastModifiedBy>profesor</cp:lastModifiedBy>
  <cp:revision>78</cp:revision>
  <dcterms:modified xsi:type="dcterms:W3CDTF">2019-02-04T12:34:47Z</dcterms:modified>
</cp:coreProperties>
</file>