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9" r:id="rId6"/>
    <p:sldId id="298" r:id="rId7"/>
    <p:sldId id="301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tx1"/>
                </a:solidFill>
              </a:rPr>
              <a:t>USKRŠNJI OBIČAJI MEĐIMURJA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uquet of flowers&#10;&#10;Description automatically generated">
            <a:extLst>
              <a:ext uri="{FF2B5EF4-FFF2-40B4-BE49-F238E27FC236}">
                <a16:creationId xmlns:a16="http://schemas.microsoft.com/office/drawing/2014/main" id="{58B7E4D1-8339-4DCF-BF5E-1E1994993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6" r="29868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06A38-AD31-4265-B8C0-A3EA4989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3400"/>
              <a:t>                          CVJETNA NEDJELJA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361049-6CD8-45A5-9C06-C33AAC58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/>
              <a:t>Slavi</a:t>
            </a:r>
            <a:r>
              <a:rPr lang="en-US" sz="2800" dirty="0"/>
              <a:t> se </a:t>
            </a:r>
            <a:r>
              <a:rPr lang="en-US" sz="2800" dirty="0" err="1"/>
              <a:t>nedjelju</a:t>
            </a:r>
            <a:r>
              <a:rPr lang="en-US" sz="2800" dirty="0"/>
              <a:t> </a:t>
            </a:r>
            <a:r>
              <a:rPr lang="en-US" sz="2800" dirty="0" err="1"/>
              <a:t>prije</a:t>
            </a:r>
            <a:r>
              <a:rPr lang="en-US" sz="2800" dirty="0"/>
              <a:t> </a:t>
            </a:r>
            <a:r>
              <a:rPr lang="en-US" sz="2800" dirty="0" err="1"/>
              <a:t>Uskrsa</a:t>
            </a:r>
            <a:endParaRPr lang="en-US" sz="2800" dirty="0"/>
          </a:p>
          <a:p>
            <a:r>
              <a:rPr lang="en-US" sz="2800" dirty="0"/>
              <a:t>U </a:t>
            </a:r>
            <a:r>
              <a:rPr lang="en-US" sz="2800" dirty="0" err="1"/>
              <a:t>crkvu</a:t>
            </a:r>
            <a:r>
              <a:rPr lang="en-US" sz="2800" dirty="0"/>
              <a:t> se </a:t>
            </a:r>
            <a:r>
              <a:rPr lang="en-US" sz="2800" dirty="0" err="1"/>
              <a:t>nosi</a:t>
            </a:r>
            <a:r>
              <a:rPr lang="en-US" sz="2800" dirty="0"/>
              <a:t> </a:t>
            </a:r>
            <a:r>
              <a:rPr lang="en-US" sz="2800" dirty="0" err="1"/>
              <a:t>svježanj</a:t>
            </a:r>
            <a:r>
              <a:rPr lang="en-US" sz="2800" dirty="0"/>
              <a:t> </a:t>
            </a:r>
            <a:r>
              <a:rPr lang="en-US" sz="2800" dirty="0" err="1"/>
              <a:t>grančica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cvijeća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blagoslov</a:t>
            </a:r>
            <a:r>
              <a:rPr lang="en-US" sz="2800" dirty="0"/>
              <a:t>. </a:t>
            </a:r>
          </a:p>
          <a:p>
            <a:r>
              <a:rPr lang="en-US" sz="2800" dirty="0"/>
              <a:t>Taj </a:t>
            </a:r>
            <a:r>
              <a:rPr lang="en-US" sz="2800" dirty="0" err="1"/>
              <a:t>buket</a:t>
            </a:r>
            <a:r>
              <a:rPr lang="en-US" sz="2800" dirty="0"/>
              <a:t> se </a:t>
            </a:r>
            <a:r>
              <a:rPr lang="en-US" sz="2800" dirty="0" err="1"/>
              <a:t>naziva</a:t>
            </a:r>
            <a:r>
              <a:rPr lang="en-US" sz="2800" dirty="0"/>
              <a:t> </a:t>
            </a:r>
            <a:r>
              <a:rPr lang="en-US" sz="2800" dirty="0" err="1"/>
              <a:t>presmec</a:t>
            </a:r>
            <a:r>
              <a:rPr lang="en-US" sz="2800" dirty="0"/>
              <a:t>, </a:t>
            </a:r>
            <a:r>
              <a:rPr lang="en-US" sz="2800" dirty="0" err="1"/>
              <a:t>bresmec</a:t>
            </a:r>
            <a:r>
              <a:rPr lang="en-US" sz="2800" dirty="0"/>
              <a:t>, </a:t>
            </a:r>
            <a:r>
              <a:rPr lang="en-US" sz="2800" dirty="0" err="1"/>
              <a:t>puška</a:t>
            </a:r>
            <a:r>
              <a:rPr lang="en-US" sz="2800" dirty="0"/>
              <a:t>…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</a:t>
            </a:r>
            <a:r>
              <a:rPr lang="en-US" sz="2800" dirty="0" err="1"/>
              <a:t>blagoslova</a:t>
            </a:r>
            <a:r>
              <a:rPr lang="en-US" sz="2800" dirty="0"/>
              <a:t> </a:t>
            </a:r>
            <a:r>
              <a:rPr lang="en-US" sz="2800" dirty="0" err="1"/>
              <a:t>čuvao</a:t>
            </a:r>
            <a:r>
              <a:rPr lang="en-US" sz="2800" dirty="0"/>
              <a:t> se u </a:t>
            </a:r>
            <a:r>
              <a:rPr lang="en-US" sz="2800" dirty="0" err="1"/>
              <a:t>kući</a:t>
            </a:r>
            <a:r>
              <a:rPr lang="en-US" sz="2800" dirty="0"/>
              <a:t> </a:t>
            </a:r>
            <a:r>
              <a:rPr lang="en-US" sz="2800" dirty="0" err="1"/>
              <a:t>radi</a:t>
            </a:r>
            <a:r>
              <a:rPr lang="en-US" sz="2800" dirty="0"/>
              <a:t> </a:t>
            </a:r>
            <a:r>
              <a:rPr lang="en-US" sz="2800" dirty="0" err="1"/>
              <a:t>zaštite</a:t>
            </a:r>
            <a:r>
              <a:rPr lang="en-US" sz="2800" dirty="0"/>
              <a:t> od </a:t>
            </a:r>
            <a:r>
              <a:rPr lang="en-US" sz="2800" dirty="0" err="1"/>
              <a:t>bolesti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zla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59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Content Placeholder 4" descr="A picture containing outdoor, sky, tree, plant&#10;&#10;Description automatically generated">
            <a:extLst>
              <a:ext uri="{FF2B5EF4-FFF2-40B4-BE49-F238E27FC236}">
                <a16:creationId xmlns:a16="http://schemas.microsoft.com/office/drawing/2014/main" id="{6B000194-018B-4F1E-B448-1E07B547B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0" r="26333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3087D-4CA9-4B05-A138-50079CA0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VUZMENKA                           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3299A3-BE76-4C45-9426-99FEC92F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1941343"/>
            <a:ext cx="4602152" cy="4155382"/>
          </a:xfrm>
        </p:spPr>
        <p:txBody>
          <a:bodyPr>
            <a:noAutofit/>
          </a:bodyPr>
          <a:lstStyle/>
          <a:p>
            <a:r>
              <a:rPr lang="en-US" sz="2700" dirty="0" err="1"/>
              <a:t>Tijekom</a:t>
            </a:r>
            <a:r>
              <a:rPr lang="en-US" sz="2700" dirty="0"/>
              <a:t> </a:t>
            </a:r>
            <a:r>
              <a:rPr lang="en-US" sz="2700" dirty="0" err="1"/>
              <a:t>veljače,ožujka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travnja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hrpu</a:t>
            </a:r>
            <a:r>
              <a:rPr lang="en-US" sz="2700" dirty="0"/>
              <a:t> se </a:t>
            </a:r>
            <a:r>
              <a:rPr lang="en-US" sz="2700" dirty="0" err="1"/>
              <a:t>dovozilo</a:t>
            </a:r>
            <a:r>
              <a:rPr lang="en-US" sz="2700" dirty="0"/>
              <a:t> </a:t>
            </a:r>
            <a:r>
              <a:rPr lang="en-US" sz="2700" dirty="0" err="1"/>
              <a:t>granje</a:t>
            </a:r>
            <a:r>
              <a:rPr lang="en-US" sz="2700" dirty="0"/>
              <a:t> </a:t>
            </a:r>
            <a:r>
              <a:rPr lang="en-US" sz="2700" dirty="0" err="1"/>
              <a:t>preostalo</a:t>
            </a:r>
            <a:r>
              <a:rPr lang="en-US" sz="2700" dirty="0"/>
              <a:t> od </a:t>
            </a:r>
            <a:r>
              <a:rPr lang="en-US" sz="2700" dirty="0" err="1"/>
              <a:t>čišćenja</a:t>
            </a:r>
            <a:r>
              <a:rPr lang="en-US" sz="2700" dirty="0"/>
              <a:t> </a:t>
            </a:r>
            <a:r>
              <a:rPr lang="en-US" sz="2700" dirty="0" err="1"/>
              <a:t>okućnica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šuma</a:t>
            </a:r>
            <a:endParaRPr lang="en-US" sz="2700" dirty="0"/>
          </a:p>
          <a:p>
            <a:r>
              <a:rPr lang="en-US" sz="2700" dirty="0"/>
              <a:t>Na </a:t>
            </a:r>
            <a:r>
              <a:rPr lang="en-US" sz="2700" dirty="0" err="1"/>
              <a:t>Veliku</a:t>
            </a:r>
            <a:r>
              <a:rPr lang="en-US" sz="2700" dirty="0"/>
              <a:t> </a:t>
            </a:r>
            <a:r>
              <a:rPr lang="en-US" sz="2700" dirty="0" err="1"/>
              <a:t>subotu</a:t>
            </a:r>
            <a:r>
              <a:rPr lang="en-US" sz="2700" dirty="0"/>
              <a:t> </a:t>
            </a:r>
            <a:r>
              <a:rPr lang="en-US" sz="2700" dirty="0" err="1"/>
              <a:t>navečer</a:t>
            </a:r>
            <a:r>
              <a:rPr lang="en-US" sz="2700" dirty="0"/>
              <a:t> </a:t>
            </a:r>
            <a:r>
              <a:rPr lang="en-US" sz="2700" dirty="0" err="1"/>
              <a:t>skupljali</a:t>
            </a:r>
            <a:r>
              <a:rPr lang="en-US" sz="2700" dirty="0"/>
              <a:t> </a:t>
            </a:r>
            <a:r>
              <a:rPr lang="en-US" sz="2700" dirty="0" err="1"/>
              <a:t>su</a:t>
            </a:r>
            <a:r>
              <a:rPr lang="en-US" sz="2700" dirty="0"/>
              <a:t> se </a:t>
            </a:r>
            <a:r>
              <a:rPr lang="en-US" sz="2700" dirty="0" err="1"/>
              <a:t>mještani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palili</a:t>
            </a:r>
            <a:r>
              <a:rPr lang="en-US" sz="2700" dirty="0"/>
              <a:t> </a:t>
            </a:r>
            <a:r>
              <a:rPr lang="en-US" sz="2700" dirty="0" err="1"/>
              <a:t>vuzmenku</a:t>
            </a:r>
            <a:r>
              <a:rPr lang="en-US" sz="2700" dirty="0"/>
              <a:t> </a:t>
            </a:r>
            <a:r>
              <a:rPr lang="en-US" sz="2700" dirty="0" err="1"/>
              <a:t>te</a:t>
            </a:r>
            <a:r>
              <a:rPr lang="en-US" sz="2700" dirty="0"/>
              <a:t> se </a:t>
            </a:r>
            <a:r>
              <a:rPr lang="en-US" sz="2700" dirty="0" err="1"/>
              <a:t>družili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485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E1FDB-1C50-4848-BD50-FE1BD8368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5" r="20578" b="-2"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EFEC6-995B-4B24-9BF9-CD2CC8FD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USKRŠNJA KOŠARA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FC09D3-E8EA-48AD-8217-C9EFB1A83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r>
              <a:rPr lang="en-US" sz="2800" dirty="0"/>
              <a:t>U </a:t>
            </a:r>
            <a:r>
              <a:rPr lang="en-US" sz="2800" dirty="0" err="1"/>
              <a:t>košari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se </a:t>
            </a:r>
            <a:r>
              <a:rPr lang="en-US" sz="2800" dirty="0" err="1"/>
              <a:t>nosile</a:t>
            </a:r>
            <a:r>
              <a:rPr lang="en-US" sz="2800" dirty="0"/>
              <a:t> </a:t>
            </a:r>
            <a:r>
              <a:rPr lang="en-US" sz="2800" dirty="0" err="1"/>
              <a:t>pisanice</a:t>
            </a:r>
            <a:r>
              <a:rPr lang="en-US" sz="2800" dirty="0"/>
              <a:t>, </a:t>
            </a:r>
            <a:r>
              <a:rPr lang="en-US" sz="2800" dirty="0" err="1"/>
              <a:t>šunka</a:t>
            </a:r>
            <a:r>
              <a:rPr lang="en-US" sz="2800" dirty="0"/>
              <a:t>, </a:t>
            </a:r>
            <a:r>
              <a:rPr lang="en-US" sz="2800" dirty="0" err="1"/>
              <a:t>kobasice</a:t>
            </a:r>
            <a:r>
              <a:rPr lang="en-US" sz="2800" dirty="0"/>
              <a:t>, </a:t>
            </a:r>
            <a:r>
              <a:rPr lang="en-US" sz="2800" dirty="0" err="1"/>
              <a:t>hren</a:t>
            </a:r>
            <a:r>
              <a:rPr lang="en-US" sz="2800" dirty="0"/>
              <a:t>, </a:t>
            </a:r>
            <a:r>
              <a:rPr lang="en-US" sz="2800" dirty="0" err="1"/>
              <a:t>kruh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uskršnji</a:t>
            </a:r>
            <a:r>
              <a:rPr lang="en-US" sz="2800" dirty="0"/>
              <a:t> </a:t>
            </a:r>
            <a:r>
              <a:rPr lang="en-US" sz="2800" dirty="0" err="1"/>
              <a:t>kolači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blagoslov</a:t>
            </a:r>
            <a:endParaRPr lang="en-US" sz="2800" dirty="0"/>
          </a:p>
          <a:p>
            <a:r>
              <a:rPr lang="en-US" sz="2800" dirty="0"/>
              <a:t>Na </a:t>
            </a:r>
            <a:r>
              <a:rPr lang="en-US" sz="2800" dirty="0" err="1"/>
              <a:t>uskršnje</a:t>
            </a:r>
            <a:r>
              <a:rPr lang="en-US" sz="2800" dirty="0"/>
              <a:t> </a:t>
            </a:r>
            <a:r>
              <a:rPr lang="en-US" sz="2800" dirty="0" err="1"/>
              <a:t>jutro</a:t>
            </a:r>
            <a:r>
              <a:rPr lang="en-US" sz="2800" dirty="0"/>
              <a:t> </a:t>
            </a:r>
            <a:r>
              <a:rPr lang="en-US" sz="2800" dirty="0" err="1"/>
              <a:t>obitelj</a:t>
            </a:r>
            <a:r>
              <a:rPr lang="en-US" sz="2800" dirty="0"/>
              <a:t> se </a:t>
            </a:r>
            <a:r>
              <a:rPr lang="en-US" sz="2800" dirty="0" err="1"/>
              <a:t>okupila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stola I </a:t>
            </a:r>
            <a:r>
              <a:rPr lang="en-US" sz="2800" dirty="0" err="1"/>
              <a:t>doručkovala</a:t>
            </a:r>
            <a:r>
              <a:rPr lang="en-US" sz="2800" dirty="0"/>
              <a:t> </a:t>
            </a:r>
            <a:r>
              <a:rPr lang="en-US" sz="2800" dirty="0" err="1"/>
              <a:t>blagoslovljenu</a:t>
            </a:r>
            <a:r>
              <a:rPr lang="en-US" sz="2800" dirty="0"/>
              <a:t> </a:t>
            </a:r>
            <a:r>
              <a:rPr lang="en-US" sz="2800" dirty="0" err="1"/>
              <a:t>hranu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904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E668-469E-420D-B861-253272A5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HVALA NA PAŽNJI!</a:t>
            </a:r>
          </a:p>
        </p:txBody>
      </p:sp>
      <p:pic>
        <p:nvPicPr>
          <p:cNvPr id="5" name="Content Placeholder 4" descr="A yellow cartoon character&#10;&#10;Description automatically generated with low confidence">
            <a:extLst>
              <a:ext uri="{FF2B5EF4-FFF2-40B4-BE49-F238E27FC236}">
                <a16:creationId xmlns:a16="http://schemas.microsoft.com/office/drawing/2014/main" id="{DAE0E6BF-FE71-469B-A8CF-34BA45C0A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528" y="1744394"/>
            <a:ext cx="4980108" cy="4471012"/>
          </a:xfrm>
        </p:spPr>
      </p:pic>
    </p:spTree>
    <p:extLst>
      <p:ext uri="{BB962C8B-B14F-4D97-AF65-F5344CB8AC3E}">
        <p14:creationId xmlns:p14="http://schemas.microsoft.com/office/powerpoint/2010/main" val="3254802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purl.org/dc/dcmitype/"/>
    <ds:schemaRef ds:uri="http://purl.org/dc/terms/"/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{261F0EA6-9424-440E-A7E6-CD67F5DB6674}tf56219246_win32</Template>
  <TotalTime>80</TotalTime>
  <Words>116</Words>
  <Application>Microsoft Office PowerPoint</Application>
  <PresentationFormat>Široki zaslon</PresentationFormat>
  <Paragraphs>13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Avenir Next LT Pro</vt:lpstr>
      <vt:lpstr>Avenir Next LT Pro Light</vt:lpstr>
      <vt:lpstr>Garamond</vt:lpstr>
      <vt:lpstr>SavonVTI</vt:lpstr>
      <vt:lpstr>USKRŠNJI OBIČAJI MEĐIMURJA</vt:lpstr>
      <vt:lpstr>                          CVJETNA NEDJELJA</vt:lpstr>
      <vt:lpstr>VUZMENKA                           </vt:lpstr>
      <vt:lpstr>USKRŠNJA KOŠARA</vt:lpstr>
      <vt:lpstr>                     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USKRŠNJI OBIČAJI MEĐIMURJA</dc:title>
  <dc:creator>Ivano Buntić</dc:creator>
  <cp:lastModifiedBy>Višnja Špicar</cp:lastModifiedBy>
  <cp:revision>10</cp:revision>
  <dcterms:created xsi:type="dcterms:W3CDTF">2021-03-23T14:39:29Z</dcterms:created>
  <dcterms:modified xsi:type="dcterms:W3CDTF">2021-04-28T05:59:17Z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