
<file path=[Content_Types].xml><?xml version="1.0" encoding="utf-8"?>
<Types xmlns="http://schemas.openxmlformats.org/package/2006/content-types"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charts/colors6.xml" ContentType="application/vnd.ms-office.chartcolorstyle+xml"/>
  <Override PartName="/ppt/charts/style22.xml" ContentType="application/vnd.ms-office.chart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6.xml" ContentType="application/vnd.ms-office.chartcolorstyle+xml"/>
  <Default Extension="xml" ContentType="application/xml"/>
  <Override PartName="/ppt/slides/slide14.xml" ContentType="application/vnd.openxmlformats-officedocument.presentationml.slide+xml"/>
  <Override PartName="/ppt/charts/chart13.xml" ContentType="application/vnd.openxmlformats-officedocument.drawingml.chart+xml"/>
  <Override PartName="/ppt/charts/colors2.xml" ContentType="application/vnd.ms-office.chartcolorstyle+xml"/>
  <Override PartName="/ppt/charts/colors23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docProps/custom.xml" ContentType="application/vnd.openxmlformats-officedocument.custom-properties+xml"/>
  <Override PartName="/ppt/charts/colors21.xml" ContentType="application/vnd.ms-office.chartcolorstyle+xml"/>
  <Override PartName="/ppt/charts/colors12.xml" ContentType="application/vnd.ms-office.chartcolorstyle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charts/colors10.xml" ContentType="application/vnd.ms-office.chartcolorstyle+xml"/>
  <Override PartName="/ppt/charts/style9.xml" ContentType="application/vnd.ms-office.chartstyle+xml"/>
  <Override PartName="/ppt/charts/style7.xml" ContentType="application/vnd.ms-office.chartstyl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charts/style5.xml" ContentType="application/vnd.ms-office.chartstyle+xml"/>
  <Override PartName="/ppt/charts/style18.xml" ContentType="application/vnd.ms-office.chart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style3.xml" ContentType="application/vnd.ms-office.chartstyle+xml"/>
  <Override PartName="/ppt/charts/style16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charts/colors9.xml" ContentType="application/vnd.ms-office.chartcolorstyle+xml"/>
  <Override PartName="/ppt/charts/style1.xml" ContentType="application/vnd.ms-office.chartstyle+xml"/>
  <Override PartName="/ppt/charts/style14.xml" ContentType="application/vnd.ms-office.chartstyle+xml"/>
  <Override PartName="/ppt/charts/style23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charts/chart18.xml" ContentType="application/vnd.openxmlformats-officedocument.drawingml.chart+xml"/>
  <Override PartName="/ppt/charts/style21.xml" ContentType="application/vnd.ms-office.chartstyle+xml"/>
  <Override PartName="/ppt/charts/colors19.xml" ContentType="application/vnd.ms-office.chartcolorstyle+xml"/>
  <Override PartName="/ppt/charts/colors17.xml" ContentType="application/vnd.ms-office.chartcolorstyle+xml"/>
  <Override PartName="/ppt/charts/colors7.xml" ContentType="application/vnd.ms-office.chartcolorstyle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16.xml" ContentType="application/vnd.openxmlformats-officedocument.drawingml.chart+xml"/>
  <Default Extension="jpeg" ContentType="image/jpeg"/>
  <Override PartName="/ppt/charts/style10.xml" ContentType="application/vnd.ms-office.chartstyle+xml"/>
  <Override PartName="/ppt/charts/colors15.xml" ContentType="application/vnd.ms-office.chartcolorstyle+xml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charts/colors13.xml" ContentType="application/vnd.ms-office.chartcolorstyle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olors22.xml" ContentType="application/vnd.ms-office.chartcolorstyle+xml"/>
  <Override PartName="/ppt/charts/colors11.xml" ContentType="application/vnd.ms-office.chartcolorstyle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20.xml" ContentType="application/vnd.ms-office.chartcolorstyle+xml"/>
  <Override PartName="/ppt/charts/chart4.xml" ContentType="application/vnd.openxmlformats-officedocument.drawingml.chart+xml"/>
  <Override PartName="/ppt/charts/style19.xml" ContentType="application/vnd.ms-office.chartstyle+xml"/>
  <Override PartName="/ppt/charts/style6.xml" ContentType="application/vnd.ms-office.chartstyl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4.xml" ContentType="application/vnd.ms-office.chartstyle+xml"/>
  <Override PartName="/ppt/charts/style17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charts/colors8.xml" ContentType="application/vnd.ms-office.chartcolor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charts/style13.xml" ContentType="application/vnd.ms-office.chartstyle+xml"/>
  <Override PartName="/ppt/charts/colors18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charts/colors4.xml" ContentType="application/vnd.ms-office.chartcolorstyle+xml"/>
  <Override PartName="/ppt/charts/style20.xml" ContentType="application/vnd.ms-office.chartstyle+xml"/>
  <Default Extension="rels" ContentType="application/vnd.openxmlformats-package.relationships+xml"/>
  <Override PartName="/ppt/slides/slide23.xml" ContentType="application/vnd.openxmlformats-officedocument.presentationml.slide+xml"/>
  <Override PartName="/ppt/charts/chart15.xml" ContentType="application/vnd.openxmlformats-officedocument.drawingml.chart+xml"/>
  <Override PartName="/ppt/charts/colors1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1"/>
  </p:sldMasterIdLst>
  <p:sldIdLst>
    <p:sldId id="256" r:id="rId2"/>
    <p:sldId id="280" r:id="rId3"/>
    <p:sldId id="281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2" r:id="rId26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2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3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1" d="100"/>
          <a:sy n="41" d="100"/>
        </p:scale>
        <p:origin x="1794" y="5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Feuille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Feuille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Feuille_Microsoft_Office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Feuille_Microsoft_Office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Feuille_Microsoft_Office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Feuille_Microsoft_Office_Excel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Feuille_Microsoft_Office_Excel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Feuille_Microsoft_Office_Excel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Feuille_Microsoft_Office_Excel17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Feuille_Microsoft_Office_Excel18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Feuille_Microsoft_Office_Excel1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Feuille_Microsoft_Office_Excel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Feuille_Microsoft_Office_Excel20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package" Target="../embeddings/Feuille_Microsoft_Office_Excel21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22.xml"/><Relationship Id="rId2" Type="http://schemas.microsoft.com/office/2011/relationships/chartColorStyle" Target="colors22.xml"/><Relationship Id="rId1" Type="http://schemas.openxmlformats.org/officeDocument/2006/relationships/package" Target="../embeddings/Feuille_Microsoft_Office_Excel22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23.xml"/><Relationship Id="rId2" Type="http://schemas.microsoft.com/office/2011/relationships/chartColorStyle" Target="colors23.xml"/><Relationship Id="rId1" Type="http://schemas.openxmlformats.org/officeDocument/2006/relationships/package" Target="../embeddings/Feuille_Microsoft_Office_Excel23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Feuille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Feuille_Microsoft_Office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Feuille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Feuille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Feuille_Microsoft_Office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Feuille_Microsoft_Office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Feuille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autoTitleDeleted val="1"/>
    <c:view3D>
      <c:rotX val="5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7C-4D63-BDD0-EC1097DB14C6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557-422F-95C8-D1AA9401595F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7C-4D63-BDD0-EC1097DB14C6}"/>
              </c:ext>
            </c:extLst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A7C-4D63-BDD0-EC1097DB14C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hommes (21)</c:v>
                </c:pt>
                <c:pt idx="1">
                  <c:v>femmes (34)</c:v>
                </c:pt>
                <c:pt idx="2">
                  <c:v>filles (12-17)   (10)</c:v>
                </c:pt>
                <c:pt idx="3">
                  <c:v>garçons (12-17)   (6)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</c:v>
                </c:pt>
                <c:pt idx="1">
                  <c:v>34</c:v>
                </c:pt>
                <c:pt idx="2">
                  <c:v>10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57-422F-95C8-D1AA9401595F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vert="horz"/>
          <a:lstStyle/>
          <a:p>
            <a:pPr>
              <a:defRPr/>
            </a:pPr>
            <a:r>
              <a:rPr lang="en-US"/>
              <a:t>Pensez-vous que nos différences (culturelles, intellectuelles, e.t.c. ) nous</a:t>
            </a:r>
            <a:r>
              <a:rPr lang="ro-RO"/>
              <a:t>:</a:t>
            </a:r>
          </a:p>
        </c:rich>
      </c:tx>
      <c:layout/>
    </c:title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1270000" h="254000"/>
              <a:contourClr>
                <a:srgbClr val="000000"/>
              </a:contourClr>
            </a:sp3d>
          </c:spPr>
          <c:dPt>
            <c:idx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63E-4CCC-8BA9-F754743810B9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63E-4CCC-8BA9-F754743810B9}"/>
              </c:ext>
            </c:extLst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3E-4CCC-8BA9-F754743810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éloignent les uns des autres (17)</c:v>
                </c:pt>
                <c:pt idx="1">
                  <c:v>nous rapprochent les uns des autres?  21)</c:v>
                </c:pt>
                <c:pt idx="2">
                  <c:v>ne se prononcent (17)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17</c:v>
                </c:pt>
                <c:pt idx="1">
                  <c:v>21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63E-4CCC-8BA9-F754743810B9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vert="horz"/>
          <a:lstStyle/>
          <a:p>
            <a:pPr>
              <a:defRPr/>
            </a:pPr>
            <a:r>
              <a:rPr lang="en-US" dirty="0" err="1"/>
              <a:t>Avez-vous</a:t>
            </a:r>
            <a:r>
              <a:rPr lang="en-US" dirty="0"/>
              <a:t> d</a:t>
            </a:r>
            <a:r>
              <a:rPr lang="fr-FR" dirty="0" err="1"/>
              <a:t>éjà</a:t>
            </a:r>
            <a:r>
              <a:rPr lang="fr-FR" dirty="0"/>
              <a:t> été mal à l’aise f</a:t>
            </a:r>
            <a:r>
              <a:rPr lang="en-US" dirty="0"/>
              <a:t>ace </a:t>
            </a:r>
            <a:r>
              <a:rPr lang="fr-FR" dirty="0"/>
              <a:t>à une personne </a:t>
            </a:r>
            <a:r>
              <a:rPr lang="fr-FR" dirty="0" smtClean="0"/>
              <a:t>handicapée?</a:t>
            </a:r>
            <a:endParaRPr lang="ro-RO" dirty="0"/>
          </a:p>
          <a:p>
            <a:pPr>
              <a:defRPr/>
            </a:pPr>
            <a:endParaRPr lang="en-US" dirty="0"/>
          </a:p>
        </c:rich>
      </c:tx>
      <c:layout/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(27)</c:v>
                </c:pt>
                <c:pt idx="1">
                  <c:v>non (23)</c:v>
                </c:pt>
                <c:pt idx="2">
                  <c:v>ne se prononce pas (5)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23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4-44A7-A877-331D7AFA0256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128" b="1" i="0" u="none" strike="noStrike" baseline="0" dirty="0" err="1">
                <a:effectLst/>
              </a:rPr>
              <a:t>Selon</a:t>
            </a:r>
            <a:r>
              <a:rPr lang="en-US" sz="2128" b="1" i="0" u="none" strike="noStrike" baseline="0" dirty="0">
                <a:effectLst/>
              </a:rPr>
              <a:t> </a:t>
            </a:r>
            <a:r>
              <a:rPr lang="en-US" sz="2128" b="1" i="0" u="none" strike="noStrike" baseline="0" dirty="0" err="1">
                <a:effectLst/>
              </a:rPr>
              <a:t>vous</a:t>
            </a:r>
            <a:r>
              <a:rPr lang="en-US" sz="2128" b="1" i="0" u="none" strike="noStrike" baseline="0" dirty="0">
                <a:effectLst/>
              </a:rPr>
              <a:t>, </a:t>
            </a:r>
            <a:r>
              <a:rPr lang="en-US" sz="2128" b="1" i="0" u="none" strike="noStrike" baseline="0" dirty="0" err="1">
                <a:effectLst/>
              </a:rPr>
              <a:t>une</a:t>
            </a:r>
            <a:r>
              <a:rPr lang="en-US" sz="2128" b="1" i="0" u="none" strike="noStrike" baseline="0" dirty="0">
                <a:effectLst/>
              </a:rPr>
              <a:t> </a:t>
            </a:r>
            <a:r>
              <a:rPr lang="en-US" sz="2128" b="1" i="0" u="none" strike="noStrike" baseline="0" dirty="0" err="1">
                <a:effectLst/>
              </a:rPr>
              <a:t>personne</a:t>
            </a:r>
            <a:r>
              <a:rPr lang="en-US" sz="2128" b="1" i="0" u="none" strike="noStrike" baseline="0" dirty="0">
                <a:effectLst/>
              </a:rPr>
              <a:t> en situation de handicap a-t-</a:t>
            </a:r>
            <a:r>
              <a:rPr lang="en-US" sz="2128" b="1" i="0" u="none" strike="noStrike" baseline="0" dirty="0" err="1">
                <a:effectLst/>
              </a:rPr>
              <a:t>elle</a:t>
            </a:r>
            <a:r>
              <a:rPr lang="en-US" sz="2128" b="1" i="0" u="none" strike="noStrike" baseline="0" dirty="0">
                <a:effectLst/>
              </a:rPr>
              <a:t> les </a:t>
            </a:r>
            <a:r>
              <a:rPr lang="en-US" sz="2128" b="1" i="0" u="none" strike="noStrike" baseline="0" dirty="0" err="1">
                <a:effectLst/>
              </a:rPr>
              <a:t>mêmes</a:t>
            </a:r>
            <a:r>
              <a:rPr lang="en-US" sz="2128" b="1" i="0" u="none" strike="noStrike" baseline="0" dirty="0">
                <a:effectLst/>
              </a:rPr>
              <a:t> chances </a:t>
            </a:r>
            <a:r>
              <a:rPr lang="en-US" sz="2128" b="1" i="0" u="none" strike="noStrike" baseline="0" dirty="0" err="1">
                <a:effectLst/>
              </a:rPr>
              <a:t>d’accés</a:t>
            </a:r>
            <a:r>
              <a:rPr lang="en-US" sz="2128" b="1" i="0" u="none" strike="noStrike" baseline="0" dirty="0">
                <a:effectLst/>
              </a:rPr>
              <a:t> à </a:t>
            </a:r>
            <a:r>
              <a:rPr lang="en-US" sz="2128" b="1" i="0" u="none" strike="noStrike" baseline="0" dirty="0" err="1" smtClean="0">
                <a:effectLst/>
              </a:rPr>
              <a:t>l’emploi</a:t>
            </a:r>
            <a:r>
              <a:rPr lang="en-US" sz="2128" b="1" i="0" u="none" strike="noStrike" baseline="0" dirty="0" smtClean="0">
                <a:effectLst/>
              </a:rPr>
              <a:t> 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view3D>
      <c:rotX val="30"/>
      <c:rotY val="150"/>
      <c:depthPercent val="100"/>
      <c:perspective val="10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(10)</c:v>
                </c:pt>
                <c:pt idx="1">
                  <c:v>non (40)</c:v>
                </c:pt>
                <c:pt idx="2">
                  <c:v>ne se prononce pas (5)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40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53-421D-98B6-21F4D5275569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6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effectLst/>
              </a:rPr>
              <a:t>Selon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vous</a:t>
            </a:r>
            <a:r>
              <a:rPr lang="en-US" sz="1800" dirty="0">
                <a:effectLst/>
              </a:rPr>
              <a:t>, </a:t>
            </a:r>
            <a:r>
              <a:rPr lang="fr-FR" sz="1800" dirty="0" smtClean="0">
                <a:effectLst/>
              </a:rPr>
              <a:t>être en contact avec une personne en situation de handicap pourrait occasionner :</a:t>
            </a:r>
            <a:endParaRPr lang="ro-RO" sz="1800" dirty="0">
              <a:effectLst/>
            </a:endParaRPr>
          </a:p>
        </c:rich>
      </c:tx>
      <c:layout>
        <c:manualLayout>
          <c:xMode val="edge"/>
          <c:yMode val="edge"/>
          <c:x val="0.13455462598425197"/>
          <c:y val="3.9843747548982067E-2"/>
        </c:manualLayout>
      </c:layout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4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4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CatName val="1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gene (9)</c:v>
                </c:pt>
                <c:pt idx="1">
                  <c:v>solidarité (20)</c:v>
                </c:pt>
                <c:pt idx="2">
                  <c:v>compassion (26)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</c:v>
                </c:pt>
                <c:pt idx="1">
                  <c:v>20</c:v>
                </c:pt>
                <c:pt idx="2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6CC-40F0-8CBC-9306461F86CD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1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28" b="1" i="0" u="none" strike="noStrike" kern="1200" spc="0" normalizeH="0" baseline="0">
                <a:solidFill>
                  <a:prstClr val="black">
                    <a:lumMod val="50000"/>
                    <a:lumOff val="50000"/>
                  </a:prstClr>
                </a:solidFill>
                <a:latin typeface="+mj-lt"/>
                <a:ea typeface="+mj-ea"/>
                <a:cs typeface="+mj-cs"/>
              </a:defRPr>
            </a:pPr>
            <a:r>
              <a:rPr lang="fr-FR" sz="1800" dirty="0" smtClean="0">
                <a:effectLst/>
              </a:rPr>
              <a:t>Dans votre commune, y a-t-il des initiatives ou projets pour mieux comprendre ce qu'est le handicap ?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5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gradFill>
                <a:gsLst>
                  <a:gs pos="100000">
                    <a:schemeClr val="dk1">
                      <a:tint val="88500"/>
                      <a:lumMod val="60000"/>
                      <a:lumOff val="40000"/>
                    </a:schemeClr>
                  </a:gs>
                  <a:gs pos="0">
                    <a:schemeClr val="dk1">
                      <a:tint val="885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1"/>
            <c:spPr>
              <a:gradFill>
                <a:gsLst>
                  <a:gs pos="100000">
                    <a:schemeClr val="dk1">
                      <a:tint val="55000"/>
                      <a:lumMod val="60000"/>
                      <a:lumOff val="40000"/>
                    </a:schemeClr>
                  </a:gs>
                  <a:gs pos="0">
                    <a:schemeClr val="dk1">
                      <a:tint val="55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Pt>
            <c:idx val="2"/>
            <c:spPr>
              <a:gradFill>
                <a:gsLst>
                  <a:gs pos="100000">
                    <a:schemeClr val="dk1">
                      <a:tint val="75000"/>
                      <a:lumMod val="60000"/>
                      <a:lumOff val="40000"/>
                    </a:schemeClr>
                  </a:gs>
                  <a:gs pos="0">
                    <a:schemeClr val="dk1">
                      <a:tint val="75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(28)</c:v>
                </c:pt>
                <c:pt idx="1">
                  <c:v>non (14)</c:v>
                </c:pt>
                <c:pt idx="2">
                  <c:v>ne se prononce pass (13)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</c:v>
                </c:pt>
                <c:pt idx="1">
                  <c:v>14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8A-4DFB-86F2-BF2852B8F3F5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62" b="1" i="0" u="none" strike="noStrike" cap="all" baseline="0" dirty="0" smtClean="0">
                <a:effectLst/>
              </a:rPr>
              <a:t>Dans votre commune y a-t-il des moyens de transports adaptés aux personnes en situation de handicap 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explosion val="6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C8-4DF5-94A9-4808A03EC69B}"/>
              </c:ext>
            </c:extLst>
          </c:dPt>
          <c:dPt>
            <c:idx val="1"/>
            <c:explosion val="16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FC8-4DF5-94A9-4808A03EC6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 (48)</c:v>
                </c:pt>
                <c:pt idx="1">
                  <c:v>non (5)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C8-4DF5-94A9-4808A03EC69B}"/>
            </c:ext>
          </c:extLst>
        </c:ser>
        <c:dLbls>
          <c:showPercent val="1"/>
        </c:dLbls>
        <c:firstSliceAng val="82"/>
      </c:pie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4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 smtClean="0">
                <a:effectLst/>
              </a:rPr>
              <a:t>Dans votre ville/commune, y a-t-il des centres sportifs qui facilitent l’intégration des personnes en situation de handicap ?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0" h="635000"/>
              <a:bevelB w="635000" h="635000"/>
              <a:contourClr>
                <a:srgbClr val="000000"/>
              </a:contourClr>
            </a:sp3d>
          </c:spPr>
          <c:explosion val="24"/>
          <c:dPt>
            <c:idx val="0"/>
            <c:explosion val="0"/>
            <c:spPr>
              <a:solidFill>
                <a:schemeClr val="accent2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0" h="635000"/>
                <a:bevelB w="635000" h="63500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E1-4343-9626-FD3EF9A31D2F}"/>
              </c:ext>
            </c:extLst>
          </c:dPt>
          <c:dPt>
            <c:idx val="1"/>
            <c:explosion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0" h="635000"/>
                <a:bevelB w="635000" h="63500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0E1-4343-9626-FD3EF9A31D2F}"/>
              </c:ext>
            </c:extLst>
          </c:dPt>
          <c:dPt>
            <c:idx val="2"/>
            <c:explosion val="0"/>
            <c:spPr>
              <a:solidFill>
                <a:schemeClr val="accent2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25400">
                <a:bevelT w="635000" h="635000"/>
                <a:bevelB w="635000" h="635000"/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E1-4343-9626-FD3EF9A31D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(24)</c:v>
                </c:pt>
                <c:pt idx="1">
                  <c:v>non (14)</c:v>
                </c:pt>
                <c:pt idx="2">
                  <c:v>ne se prononce pas (17)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24</c:v>
                </c:pt>
                <c:pt idx="1">
                  <c:v>14</c:v>
                </c:pt>
                <c:pt idx="2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E1-4343-9626-FD3EF9A31D2F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8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2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 smtClean="0">
                <a:effectLst/>
              </a:rPr>
              <a:t>Connaissez-vous des personnes à besoins spécifiques dans votre entourage (famille, travail, école) ?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6">
                  <a:tint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6">
                  <a:shade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37</c:v>
                </c:pt>
                <c:pt idx="1">
                  <c:v>non 14</c:v>
                </c:pt>
                <c:pt idx="2">
                  <c:v>ne se prononce pas (4)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14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963-4FA2-9F3F-6F67FC545E1C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28" b="1" i="0" u="none" strike="noStrike" kern="120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 smtClean="0">
                <a:effectLst/>
              </a:rPr>
              <a:t>Est-ce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err="1" smtClean="0">
                <a:effectLst/>
              </a:rPr>
              <a:t>que</a:t>
            </a:r>
            <a:r>
              <a:rPr lang="en-US" sz="1800" dirty="0" smtClean="0">
                <a:effectLst/>
              </a:rPr>
              <a:t> les </a:t>
            </a:r>
            <a:r>
              <a:rPr lang="en-US" sz="1800" dirty="0" err="1" smtClean="0">
                <a:effectLst/>
              </a:rPr>
              <a:t>personnes</a:t>
            </a:r>
            <a:r>
              <a:rPr lang="en-US" sz="1800" dirty="0" smtClean="0">
                <a:effectLst/>
              </a:rPr>
              <a:t> à </a:t>
            </a:r>
            <a:r>
              <a:rPr lang="en-US" sz="1800" dirty="0" err="1" smtClean="0">
                <a:effectLst/>
              </a:rPr>
              <a:t>besoins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err="1" smtClean="0">
                <a:effectLst/>
              </a:rPr>
              <a:t>spécifiques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err="1" smtClean="0">
                <a:effectLst/>
              </a:rPr>
              <a:t>sont</a:t>
            </a:r>
            <a:r>
              <a:rPr lang="en-US" sz="1800" dirty="0" smtClean="0">
                <a:effectLst/>
              </a:rPr>
              <a:t> </a:t>
            </a:r>
            <a:r>
              <a:rPr lang="en-US" sz="1800" dirty="0" err="1" smtClean="0">
                <a:effectLst/>
              </a:rPr>
              <a:t>différentes</a:t>
            </a:r>
            <a:r>
              <a:rPr lang="en-US" sz="1800" dirty="0" smtClean="0">
                <a:effectLst/>
              </a:rPr>
              <a:t> des </a:t>
            </a:r>
            <a:r>
              <a:rPr lang="en-US" sz="1800" dirty="0" err="1" smtClean="0">
                <a:effectLst/>
              </a:rPr>
              <a:t>autres</a:t>
            </a:r>
            <a:r>
              <a:rPr lang="en-US" sz="1800" dirty="0" smtClean="0">
                <a:effectLst/>
              </a:rPr>
              <a:t>?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rotY val="177"/>
      <c:depthPercent val="100"/>
      <c:perspective val="19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32"/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(37)</c:v>
                </c:pt>
                <c:pt idx="1">
                  <c:v>non (16)</c:v>
                </c:pt>
                <c:pt idx="2">
                  <c:v>ne se prononce pas (2)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37</c:v>
                </c:pt>
                <c:pt idx="1">
                  <c:v>16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13-4D08-A901-582230D5B626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3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28" b="1" i="0" u="none" strike="noStrike" kern="1200" spc="100" baseline="0">
                <a:solidFill>
                  <a:prstClr val="white">
                    <a:lumMod val="95000"/>
                  </a:prst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sz="1800" dirty="0" smtClean="0">
                <a:effectLst/>
              </a:rPr>
              <a:t>Avez-vous déjà eu l’occasion d’aider une personne en situation de handicap ?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DA-49A4-BF42-99799D70AF02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2"/>
            <c:spPr>
              <a:gradFill rotWithShape="1">
                <a:gsLst>
                  <a:gs pos="0">
                    <a:schemeClr val="accent1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oui (28)</c:v>
                </c:pt>
                <c:pt idx="1">
                  <c:v>non (20)</c:v>
                </c:pt>
                <c:pt idx="2">
                  <c:v>ne ce prononce pas (7)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28</c:v>
                </c:pt>
                <c:pt idx="1">
                  <c:v>20</c:v>
                </c:pt>
                <c:pt idx="2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ADA-49A4-BF42-99799D70AF02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Age: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3E-43D4-B32E-AEF45613C67A}"/>
              </c:ext>
            </c:extLst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F3E-43D4-B32E-AEF45613C67A}"/>
              </c:ext>
            </c:extLst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3E-43D4-B32E-AEF45613C67A}"/>
              </c:ext>
            </c:extLst>
          </c:dPt>
          <c:dPt>
            <c:idx val="3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F3E-43D4-B32E-AEF45613C67A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CatName val="1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(12-18)   16</c:v>
                </c:pt>
                <c:pt idx="1">
                  <c:v>(19-30)   10</c:v>
                </c:pt>
                <c:pt idx="2">
                  <c:v>(31-65)   27</c:v>
                </c:pt>
                <c:pt idx="3">
                  <c:v>65+(2)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27</c:v>
                </c:pt>
                <c:pt idx="3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3E-43D4-B32E-AEF45613C67A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i="0" u="none" strike="noStrike" baseline="0" dirty="0">
                <a:effectLst/>
              </a:rPr>
              <a:t>Y a-t-</a:t>
            </a:r>
            <a:r>
              <a:rPr lang="en-US" sz="2200" b="1" i="0" u="none" strike="noStrike" baseline="0" dirty="0" err="1">
                <a:effectLst/>
              </a:rPr>
              <a:t>il</a:t>
            </a:r>
            <a:r>
              <a:rPr lang="en-US" sz="2200" b="1" i="0" u="none" strike="noStrike" baseline="0" dirty="0">
                <a:effectLst/>
              </a:rPr>
              <a:t> des choses que </a:t>
            </a:r>
            <a:r>
              <a:rPr lang="en-US" sz="2200" b="1" i="0" u="none" strike="noStrike" baseline="0" dirty="0" err="1">
                <a:effectLst/>
              </a:rPr>
              <a:t>vous</a:t>
            </a:r>
            <a:r>
              <a:rPr lang="en-US" sz="2200" b="1" i="0" u="none" strike="noStrike" baseline="0" dirty="0">
                <a:effectLst/>
              </a:rPr>
              <a:t> </a:t>
            </a:r>
            <a:r>
              <a:rPr lang="en-US" sz="2200" b="1" i="0" u="none" strike="noStrike" baseline="0" dirty="0" err="1">
                <a:effectLst/>
              </a:rPr>
              <a:t>voudriez</a:t>
            </a:r>
            <a:r>
              <a:rPr lang="en-US" sz="2200" b="1" i="0" u="none" strike="noStrike" baseline="0" dirty="0">
                <a:effectLst/>
              </a:rPr>
              <a:t> faire, </a:t>
            </a:r>
            <a:r>
              <a:rPr lang="en-US" sz="2200" b="1" i="0" u="none" strike="noStrike" baseline="0" dirty="0" err="1">
                <a:effectLst/>
              </a:rPr>
              <a:t>mais</a:t>
            </a:r>
            <a:r>
              <a:rPr lang="en-US" sz="2200" b="1" i="0" u="none" strike="noStrike" baseline="0" dirty="0">
                <a:effectLst/>
              </a:rPr>
              <a:t> les structures (non </a:t>
            </a:r>
            <a:r>
              <a:rPr lang="en-US" sz="2200" b="1" i="0" u="none" strike="noStrike" baseline="0" dirty="0" err="1">
                <a:effectLst/>
              </a:rPr>
              <a:t>adéquates</a:t>
            </a:r>
            <a:r>
              <a:rPr lang="en-US" sz="2200" b="1" i="0" u="none" strike="noStrike" baseline="0" dirty="0">
                <a:effectLst/>
              </a:rPr>
              <a:t>) ne </a:t>
            </a:r>
            <a:r>
              <a:rPr lang="en-US" sz="2200" b="1" i="0" u="none" strike="noStrike" baseline="0" dirty="0" err="1">
                <a:effectLst/>
              </a:rPr>
              <a:t>vous</a:t>
            </a:r>
            <a:r>
              <a:rPr lang="en-US" sz="2200" b="1" i="0" u="none" strike="noStrike" baseline="0" dirty="0">
                <a:effectLst/>
              </a:rPr>
              <a:t> le </a:t>
            </a:r>
            <a:r>
              <a:rPr lang="en-US" sz="2200" b="1" i="0" u="none" strike="noStrike" baseline="0" dirty="0" err="1">
                <a:effectLst/>
              </a:rPr>
              <a:t>permettent</a:t>
            </a:r>
            <a:r>
              <a:rPr lang="en-US" sz="2200" b="1" i="0" u="none" strike="noStrike" baseline="0" dirty="0">
                <a:effectLst/>
              </a:rPr>
              <a:t> pas?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view3D>
      <c:rotX val="50"/>
      <c:rotY val="14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628714291442901E-2"/>
          <c:y val="0.19762249912975963"/>
          <c:w val="0.96562500000000007"/>
          <c:h val="0.8023774112710746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983-4EA2-88BE-CBA2CE3B498A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983-4EA2-88BE-CBA2CE3B49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 (44)</c:v>
                </c:pt>
                <c:pt idx="1">
                  <c:v>ne se prononce pas (11)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983-4EA2-88BE-CBA2CE3B498A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4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 smtClean="0"/>
              <a:t>Sortez-vous facilement seul de chez vous ?</a:t>
            </a:r>
            <a:endParaRPr/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sortez-vous facilement seul?</c:v>
                </c:pt>
              </c:strCache>
            </c:strRef>
          </c:tx>
          <c:dPt>
            <c:idx val="0"/>
            <c:explosion val="3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FF1-4733-973A-74ED9569FF1B}"/>
              </c:ext>
            </c:extLst>
          </c:dPt>
          <c:dPt>
            <c:idx val="1"/>
            <c:spPr>
              <a:solidFill>
                <a:schemeClr val="accent2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oui (44)</c:v>
                </c:pt>
                <c:pt idx="1">
                  <c:v>non (11)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F1-4733-973A-74ED9569FF1B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fr-FR" sz="1800" dirty="0" smtClean="0">
                <a:effectLst/>
              </a:rPr>
              <a:t>Selon vous, les problèmes qu’une personne à besoins spécifiques affronte dans sa vie quotidienne sont :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explosion val="34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40-407A-8F71-7DC8329F5D33}"/>
              </c:ext>
            </c:extLst>
          </c:dPt>
          <c:dPt>
            <c:idx val="1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graves (44)</c:v>
                </c:pt>
                <c:pt idx="1">
                  <c:v>ne se prononce pas (11)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44</c:v>
                </c:pt>
                <c:pt idx="1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140-407A-8F71-7DC8329F5D33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62" b="0" i="0" u="none" strike="noStrike" kern="1200" spc="0" baseline="0">
                <a:solidFill>
                  <a:prstClr val="white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>
                <a:effectLst/>
              </a:rPr>
              <a:t>Selon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vous</a:t>
            </a:r>
            <a:r>
              <a:rPr lang="en-US" sz="1800" dirty="0">
                <a:effectLst/>
              </a:rPr>
              <a:t>, les </a:t>
            </a:r>
            <a:r>
              <a:rPr lang="en-US" sz="1800" dirty="0" err="1">
                <a:effectLst/>
              </a:rPr>
              <a:t>problèmes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qu’une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personne</a:t>
            </a:r>
            <a:r>
              <a:rPr lang="en-US" sz="1800" dirty="0">
                <a:effectLst/>
              </a:rPr>
              <a:t> à </a:t>
            </a:r>
            <a:r>
              <a:rPr lang="en-US" sz="1800" dirty="0" err="1">
                <a:effectLst/>
              </a:rPr>
              <a:t>besoins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spécifiques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affronte</a:t>
            </a:r>
            <a:r>
              <a:rPr lang="en-US" sz="1800" dirty="0">
                <a:effectLst/>
              </a:rPr>
              <a:t> dans </a:t>
            </a:r>
            <a:r>
              <a:rPr lang="en-US" sz="1800" dirty="0" err="1">
                <a:effectLst/>
              </a:rPr>
              <a:t>sa</a:t>
            </a:r>
            <a:r>
              <a:rPr lang="en-US" sz="1800" dirty="0">
                <a:effectLst/>
              </a:rPr>
              <a:t> vie </a:t>
            </a:r>
            <a:r>
              <a:rPr lang="en-US" sz="1800" dirty="0" err="1">
                <a:effectLst/>
              </a:rPr>
              <a:t>quotidienne</a:t>
            </a:r>
            <a:r>
              <a:rPr lang="en-US" sz="1800" dirty="0">
                <a:effectLst/>
              </a:rPr>
              <a:t> </a:t>
            </a:r>
            <a:r>
              <a:rPr lang="en-US" sz="1800" dirty="0" err="1">
                <a:effectLst/>
              </a:rPr>
              <a:t>sont</a:t>
            </a:r>
            <a:r>
              <a:rPr lang="en-US" sz="1800" dirty="0">
                <a:effectLst/>
              </a:rPr>
              <a:t>:</a:t>
            </a:r>
            <a:endParaRPr lang="ro-RO" sz="1800" dirty="0">
              <a:effectLst/>
            </a:endParaRPr>
          </a:p>
        </c:rich>
      </c:tx>
      <c:layout/>
      <c:spPr>
        <a:noFill/>
        <a:ln>
          <a:noFill/>
        </a:ln>
        <a:effectLst/>
      </c:spPr>
    </c:title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4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lgerian" panose="04020705040A02060702" pitchFamily="82" charset="0"/>
                <a:ea typeface="+mn-ea"/>
                <a:cs typeface="+mn-cs"/>
              </a:defRPr>
            </a:pPr>
            <a:r>
              <a:rPr lang="ro-RO" sz="4000" dirty="0">
                <a:latin typeface="Algerian" panose="04020705040A02060702" pitchFamily="82" charset="0"/>
              </a:rPr>
              <a:t>Milieu</a:t>
            </a:r>
            <a:endParaRPr lang="en-US" sz="4000" dirty="0">
              <a:latin typeface="Algerian" panose="04020705040A02060702" pitchFamily="82" charset="0"/>
            </a:endParaRPr>
          </a:p>
        </c:rich>
      </c:tx>
      <c:layout/>
      <c:spPr>
        <a:noFill/>
        <a:ln>
          <a:noFill/>
        </a:ln>
        <a:effectLst/>
      </c:spPr>
    </c:title>
    <c:view3D>
      <c:rotX val="25"/>
      <c:rotY val="1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cat>
            <c:strRef>
              <c:f>Sheet1!$A$2:$A$7</c:f>
              <c:strCache>
                <c:ptCount val="6"/>
                <c:pt idx="0">
                  <c:v>école</c:v>
                </c:pt>
                <c:pt idx="1">
                  <c:v>famille</c:v>
                </c:pt>
                <c:pt idx="2">
                  <c:v>rue</c:v>
                </c:pt>
                <c:pt idx="3">
                  <c:v>institution</c:v>
                </c:pt>
                <c:pt idx="4">
                  <c:v>commerce</c:v>
                </c:pt>
                <c:pt idx="5">
                  <c:v>lieu public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25</c:v>
                </c:pt>
                <c:pt idx="1">
                  <c:v>15</c:v>
                </c:pt>
                <c:pt idx="2">
                  <c:v>3</c:v>
                </c:pt>
                <c:pt idx="3">
                  <c:v>6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7C1-4F62-B1FD-63F0099BC22C}"/>
            </c:ext>
          </c:extLst>
        </c:ser>
        <c:dLbls/>
        <c:shape val="box"/>
        <c:axId val="135334912"/>
        <c:axId val="135340800"/>
        <c:axId val="96080768"/>
      </c:bar3DChart>
      <c:catAx>
        <c:axId val="1353349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40800"/>
        <c:crosses val="autoZero"/>
        <c:auto val="1"/>
        <c:lblAlgn val="ctr"/>
        <c:lblOffset val="100"/>
      </c:catAx>
      <c:valAx>
        <c:axId val="1353408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34912"/>
        <c:crosses val="autoZero"/>
        <c:crossBetween val="between"/>
      </c:valAx>
      <c:serAx>
        <c:axId val="96080768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5340800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o-RO" sz="2200" b="1" i="0" u="none" strike="noStrike" baseline="0" dirty="0">
                <a:effectLst/>
              </a:rPr>
              <a:t>Niveau d</a:t>
            </a:r>
            <a:r>
              <a:rPr lang="fr-FR" sz="2200" b="1" i="0" u="none" strike="noStrike" baseline="0" dirty="0">
                <a:effectLst/>
              </a:rPr>
              <a:t>é</a:t>
            </a:r>
            <a:r>
              <a:rPr lang="ro-RO" sz="2200" b="1" i="0" u="none" strike="noStrike" baseline="0" dirty="0">
                <a:effectLst/>
              </a:rPr>
              <a:t>tude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view3D>
      <c:rotX val="20"/>
      <c:depthPercent val="100"/>
      <c:perspective val="6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>
              <a:bevelT w="635000" h="635000"/>
            </a:sp3d>
          </c:spPr>
          <c:dPt>
            <c:idx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E1-4D78-9FB6-89EF608C813A}"/>
              </c:ext>
            </c:extLst>
          </c:dPt>
          <c:dPt>
            <c:idx val="1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3E1-4D78-9FB6-89EF608C813A}"/>
              </c:ext>
            </c:extLst>
          </c:dPt>
          <c:dPt>
            <c:idx val="2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3E1-4D78-9FB6-89EF608C813A}"/>
              </c:ext>
            </c:extLst>
          </c:dPt>
          <c:dPt>
            <c:idx val="3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atte">
                <a:bevelT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3E1-4D78-9FB6-89EF608C813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Percent val="1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BA-435F-8394-EC2FD4508D64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3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200" b="1" i="0" u="none" strike="noStrike" cap="all" baseline="0" dirty="0" smtClean="0">
                <a:effectLst/>
              </a:rPr>
              <a:t>Savez-vous ce qu'est le handicap (l’altérité) 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view3D>
      <c:rotX val="50"/>
      <c:rotY val="1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solidFill>
                <a:schemeClr val="accent1">
                  <a:shade val="65000"/>
                  <a:alpha val="90000"/>
                </a:schemeClr>
              </a:solidFill>
              <a:ln w="19050">
                <a:solidFill>
                  <a:schemeClr val="accent1">
                    <a:shade val="65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shade val="65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shade val="65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C8B-4E84-B9ED-CBA05EAEAE42}"/>
              </c:ext>
            </c:extLst>
          </c:dPt>
          <c:dPt>
            <c:idx val="1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C8B-4E84-B9ED-CBA05EAEAE42}"/>
              </c:ext>
            </c:extLst>
          </c:dPt>
          <c:dPt>
            <c:idx val="2"/>
            <c:spPr>
              <a:solidFill>
                <a:schemeClr val="accent1">
                  <a:tint val="65000"/>
                  <a:alpha val="90000"/>
                </a:schemeClr>
              </a:solidFill>
              <a:ln w="19050">
                <a:solidFill>
                  <a:schemeClr val="accent1">
                    <a:tint val="65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tint val="65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tint val="65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C8B-4E84-B9ED-CBA05EAEAE42}"/>
              </c:ext>
            </c:extLst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shade val="6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shade val="65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330" b="0" i="0" u="none" strike="noStrike" kern="1200" baseline="0">
                      <a:solidFill>
                        <a:schemeClr val="accent1">
                          <a:shade val="6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33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dLbl>
            <c:dLbl>
              <c:idx val="2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tint val="65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tint val="65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330" b="0" i="0" u="none" strike="noStrike" kern="1200" baseline="0">
                      <a:solidFill>
                        <a:schemeClr val="accent1">
                          <a:tint val="65000"/>
                        </a:schemeClr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/>
              <a:lstStyle/>
              <a:p>
                <a:pPr>
                  <a:defRPr lang="en-US"/>
                </a:pPr>
                <a:endParaRPr lang="fr-FR"/>
              </a:p>
            </c:txPr>
            <c:dLblPos val="inEnd"/>
            <c:showCatNam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Non(5)</c:v>
                </c:pt>
                <c:pt idx="1">
                  <c:v>Oui(49)</c:v>
                </c:pt>
                <c:pt idx="2">
                  <c:v>ne se prononce (1)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5</c:v>
                </c:pt>
                <c:pt idx="1">
                  <c:v>49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C8B-4E84-B9ED-CBA05EAEAE42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style val="1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62" b="1" i="0" u="none" strike="noStrike" cap="none" baseline="0" dirty="0" smtClean="0">
                <a:effectLst/>
              </a:rPr>
              <a:t>Pensez-vous que l’on peut avoir comportement différent envers une personne en situation de handicap ?</a:t>
            </a:r>
            <a:endParaRPr lang="en-US" b="1" dirty="0"/>
          </a:p>
        </c:rich>
      </c:tx>
      <c:layout/>
      <c:spPr>
        <a:noFill/>
        <a:ln>
          <a:noFill/>
        </a:ln>
        <a:effectLst/>
      </c:spPr>
    </c:title>
    <c:view3D>
      <c:rotX val="30"/>
      <c:rotY val="1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dk1">
                      <a:tint val="885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tint val="885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tint val="885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2C-4300-B08B-C6BE76E6D36A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dk1">
                      <a:tint val="5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tint val="5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tint val="5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2C-4300-B08B-C6BE76E6D36A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dk1">
                      <a:tint val="75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dk1">
                      <a:tint val="75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dk1">
                      <a:tint val="75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2C-4300-B08B-C6BE76E6D36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CatName val="1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Non(19)</c:v>
                </c:pt>
                <c:pt idx="1">
                  <c:v>Oui(32)</c:v>
                </c:pt>
                <c:pt idx="2">
                  <c:v>ne se prononce (4)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19</c:v>
                </c:pt>
                <c:pt idx="1">
                  <c:v>32</c:v>
                </c:pt>
                <c:pt idx="2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12C-4300-B08B-C6BE76E6D36A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r-FR" sz="2128" b="1" i="0" u="none" strike="noStrike" baseline="0" dirty="0" smtClean="0">
                <a:effectLst/>
              </a:rPr>
              <a:t> Selon vous, le handicap est-il toujours visible ? 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view3D>
      <c:rotX val="30"/>
      <c:rotY val="1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6874999999999998E-3"/>
          <c:y val="9.603524261594229E-2"/>
          <c:w val="0.96562500000000007"/>
          <c:h val="0.80443991114419844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63500" h="508000" prst="relaxedInset"/>
            </a:sp3d>
          </c:spPr>
          <c:dPt>
            <c:idx val="0"/>
            <c:explosion val="24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" h="508000"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34A-4596-996D-693969F14BD5}"/>
              </c:ext>
            </c:extLst>
          </c:dPt>
          <c:dPt>
            <c:idx val="1"/>
            <c:explosion val="59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" h="508000"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34A-4596-996D-693969F14BD5}"/>
              </c:ext>
            </c:extLst>
          </c:dPt>
          <c:dPt>
            <c:idx val="2"/>
            <c:explosion val="9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63500" h="508000"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34A-4596-996D-693969F14BD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CatName val="1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Non(36)</c:v>
                </c:pt>
                <c:pt idx="1">
                  <c:v>Oui(17)</c:v>
                </c:pt>
                <c:pt idx="2">
                  <c:v>ne se prononce pas(2)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17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34A-4596-996D-693969F14BD5}"/>
            </c:ext>
          </c:extLst>
        </c:ser>
        <c:dLbls>
          <c:showCatName val="1"/>
        </c:dLbls>
      </c:pie3D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200" b="1" i="0" u="none" strike="noStrike" baseline="0" dirty="0" smtClean="0">
                <a:effectLst/>
              </a:rPr>
              <a:t>Quelle forme d’invalidité vous semble la plus difficile </a:t>
            </a:r>
            <a:r>
              <a:rPr lang="en-US" sz="2200" b="1" i="0" u="none" strike="noStrike" baseline="0" dirty="0" smtClean="0">
                <a:effectLst/>
              </a:rPr>
              <a:t>?</a:t>
            </a:r>
            <a:endParaRPr lang="en-US" dirty="0"/>
          </a:p>
        </c:rich>
      </c:tx>
      <c:layout>
        <c:manualLayout>
          <c:xMode val="edge"/>
          <c:yMode val="edge"/>
          <c:x val="0.13317962598425193"/>
          <c:y val="4.6874997116449499E-3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Percent val="1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le handicap physique(10)</c:v>
                </c:pt>
                <c:pt idx="1">
                  <c:v>le handicap intellectuel (27)</c:v>
                </c:pt>
                <c:pt idx="2">
                  <c:v>le handicap culturel-social (7)</c:v>
                </c:pt>
                <c:pt idx="3">
                  <c:v>ne se prononce pas (11)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</c:v>
                </c:pt>
                <c:pt idx="1">
                  <c:v>27</c:v>
                </c:pt>
                <c:pt idx="2">
                  <c:v>7</c:v>
                </c:pt>
                <c:pt idx="3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320-4CB4-A3CE-68A1B0AA507D}"/>
            </c:ext>
          </c:extLst>
        </c:ser>
        <c:dLbls>
          <c:showPercent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fr-FR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62" b="1" i="0" u="none" strike="noStrike" cap="all" baseline="0" dirty="0" smtClean="0">
                <a:effectLst/>
              </a:rPr>
              <a:t>Dans votre activité quotidienne, travaillez-vous avec des élèves/personnes à besoins éducatifs spécifiques ?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brightRoom" dir="t"/>
            </a:scene3d>
            <a:sp3d prstMaterial="flat">
              <a:bevelT w="1270000" h="254000"/>
              <a:contourClr>
                <a:srgbClr val="000000"/>
              </a:contourClr>
            </a:sp3d>
          </c:spPr>
          <c:explosion val="19"/>
          <c:dPt>
            <c:idx val="0"/>
            <c:explosion val="53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F34-4C21-BEAF-A5B960BED479}"/>
              </c:ext>
            </c:extLst>
          </c:dPt>
          <c:dPt>
            <c:idx val="1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</c:dPt>
          <c:dPt>
            <c:idx val="2"/>
            <c:explosion val="125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1270000" h="254000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F34-4C21-BEAF-A5B960BED4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Des DES (dyslexies)  (7) </c:v>
                </c:pt>
                <c:pt idx="1">
                  <c:v>Des demandes éducationnelles spécifiques? (23)</c:v>
                </c:pt>
                <c:pt idx="2">
                  <c:v>Non (25)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</c:v>
                </c:pt>
                <c:pt idx="1">
                  <c:v>23</c:v>
                </c:pt>
                <c:pt idx="2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34-4C21-BEAF-A5B960BED479}"/>
            </c:ext>
          </c:extLst>
        </c:ser>
        <c:dLbls>
          <c:showPercent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t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438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11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362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645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903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3053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807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9811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287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592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096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934FF-F4E1-47C5-9CA5-30A81DDE2BE4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61BA9-CDCF-4958-B8AB-66F3BF063E13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5832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>
    <mc:Choice xmlns:p14="http://schemas.microsoft.com/office/powerpoint/2010/main" xmlns="" Requires="p14">
      <p:transition p14:dur="0" advClick="0" advTm="9000"/>
    </mc:Choice>
    <mc:Fallback>
      <p:transition advClick="0" advTm="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altLang="ro-RO" dirty="0">
                <a:latin typeface="Arial Black" panose="020B0A04020102020204" pitchFamily="34" charset="0"/>
              </a:rPr>
              <a:t>S</a:t>
            </a:r>
            <a:r>
              <a:rPr lang="ro-RO" altLang="en-US" dirty="0">
                <a:latin typeface="Arial Black" panose="020B0A04020102020204" pitchFamily="34" charset="0"/>
              </a:rPr>
              <a:t>ynth</a:t>
            </a:r>
            <a:r>
              <a:rPr lang="fr-FR" altLang="ro-RO" dirty="0">
                <a:latin typeface="Arial Black" panose="020B0A04020102020204" pitchFamily="34" charset="0"/>
              </a:rPr>
              <a:t>è</a:t>
            </a:r>
            <a:r>
              <a:rPr lang="ro-RO" altLang="en-US" dirty="0">
                <a:latin typeface="Arial Black" panose="020B0A04020102020204" pitchFamily="34" charset="0"/>
              </a:rPr>
              <a:t>se de la </a:t>
            </a:r>
            <a:r>
              <a:rPr lang="fr-FR" altLang="ro-RO" dirty="0">
                <a:latin typeface="Arial Black" panose="020B0A04020102020204" pitchFamily="34" charset="0"/>
              </a:rPr>
              <a:t>R</a:t>
            </a:r>
            <a:r>
              <a:rPr lang="ro-RO" altLang="en-US" dirty="0">
                <a:latin typeface="Arial Black" panose="020B0A04020102020204" pitchFamily="34" charset="0"/>
              </a:rPr>
              <a:t>oumanie</a:t>
            </a:r>
          </a:p>
        </p:txBody>
      </p:sp>
      <p:pic>
        <p:nvPicPr>
          <p:cNvPr id="4" name="OPENING + LUNA">
            <a:hlinkClick r:id="" action="ppaction://media"/>
            <a:extLst>
              <a:ext uri="{FF2B5EF4-FFF2-40B4-BE49-F238E27FC236}">
                <a16:creationId xmlns:a16="http://schemas.microsoft.com/office/drawing/2014/main" xmlns="" id="{66051CA2-0A0D-41E4-BCC9-085B90C53DB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631680" y="-7259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0" advTm="25000">
        <p14:flash/>
      </p:transition>
    </mc:Choice>
    <mc:Fallback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29DC010A-12E7-4CD2-92A8-DDF2E1D651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57609944"/>
              </p:ext>
            </p:extLst>
          </p:nvPr>
        </p:nvGraphicFramePr>
        <p:xfrm>
          <a:off x="1317690" y="308515"/>
          <a:ext cx="9556620" cy="624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D0B960AB-6365-4BC3-BD8C-371C2D1463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88056874"/>
              </p:ext>
            </p:extLst>
          </p:nvPr>
        </p:nvGraphicFramePr>
        <p:xfrm>
          <a:off x="1476311" y="365125"/>
          <a:ext cx="9556620" cy="6240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6A379B8A-F259-4629-94FE-5C74EFC909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70002274"/>
              </p:ext>
            </p:extLst>
          </p:nvPr>
        </p:nvGraphicFramePr>
        <p:xfrm>
          <a:off x="2032000" y="62633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1A21A479-E808-4D6E-81B1-2CED509824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1198517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xmlns="" id="{8CAF5B61-72C6-45CB-999B-025CA8836C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53330621"/>
              </p:ext>
            </p:extLst>
          </p:nvPr>
        </p:nvGraphicFramePr>
        <p:xfrm>
          <a:off x="2065453" y="51894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BAA836BA-4CC9-45B9-9BFF-BE000C7A1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057900149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752AF5CF-61CA-478F-8F96-9A9CFCBBC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7231223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BD7566D6-BD01-4A1E-AF6C-7758E68AD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8810628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510900AD-6D26-42AE-98ED-2CBFE2C3D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1743614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54B83110-34DA-49E7-B51D-6B95374887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30229951"/>
              </p:ext>
            </p:extLst>
          </p:nvPr>
        </p:nvGraphicFramePr>
        <p:xfrm>
          <a:off x="1016000" y="107907"/>
          <a:ext cx="10160000" cy="664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o-RO" altLang="en-US" b="1" dirty="0">
                <a:latin typeface="Arial Black" panose="020B0A04020102020204" pitchFamily="34" charset="0"/>
              </a:rPr>
              <a:t>55 personnes </a:t>
            </a:r>
            <a:r>
              <a:rPr lang="ro-RO" altLang="en-US" b="1" dirty="0" smtClean="0">
                <a:latin typeface="Arial Black" panose="020B0A04020102020204" pitchFamily="34" charset="0"/>
              </a:rPr>
              <a:t>interviewées </a:t>
            </a:r>
            <a:r>
              <a:rPr lang="fr-FR" altLang="ro-RO" b="1" dirty="0">
                <a:latin typeface="Arial Black" panose="020B0A04020102020204" pitchFamily="34" charset="0"/>
              </a:rPr>
              <a:t/>
            </a:r>
            <a:br>
              <a:rPr lang="fr-FR" altLang="ro-RO" b="1" dirty="0">
                <a:latin typeface="Arial Black" panose="020B0A04020102020204" pitchFamily="34" charset="0"/>
              </a:rPr>
            </a:br>
            <a:endParaRPr lang="en-US" b="1" dirty="0">
              <a:latin typeface="Arial Black" panose="020B0A0402010202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B0868BA5-9309-4E57-A5B6-0C57C0F0EB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40402206"/>
              </p:ext>
            </p:extLst>
          </p:nvPr>
        </p:nvGraphicFramePr>
        <p:xfrm>
          <a:off x="2032000" y="1190832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82330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9" grpId="0">
        <p:bldAsOne/>
      </p:bldGraphic>
      <p:bldGraphic spid="9" grpId="1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1560F805-94FC-4FCB-9404-C4AA5EB1B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61861200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Arial Black" panose="020B0A04020102020204" pitchFamily="34" charset="0"/>
                <a:sym typeface="+mn-ea"/>
              </a:rPr>
              <a:t>Questionnaire pour les </a:t>
            </a:r>
            <a:r>
              <a:rPr lang="en-US" b="1" i="1" dirty="0" err="1">
                <a:latin typeface="Arial Black" panose="020B0A04020102020204" pitchFamily="34" charset="0"/>
                <a:sym typeface="+mn-ea"/>
              </a:rPr>
              <a:t>personnes</a:t>
            </a:r>
            <a:r>
              <a:rPr lang="en-US" b="1" i="1" dirty="0">
                <a:latin typeface="Arial Black" panose="020B0A04020102020204" pitchFamily="34" charset="0"/>
                <a:sym typeface="+mn-ea"/>
              </a:rPr>
              <a:t> à </a:t>
            </a:r>
            <a:r>
              <a:rPr lang="en-US" b="1" i="1" dirty="0" err="1">
                <a:latin typeface="Arial Black" panose="020B0A04020102020204" pitchFamily="34" charset="0"/>
                <a:sym typeface="+mn-ea"/>
              </a:rPr>
              <a:t>besoins</a:t>
            </a:r>
            <a:r>
              <a:rPr lang="en-US" b="1" i="1" dirty="0">
                <a:latin typeface="Arial Black" panose="020B0A04020102020204" pitchFamily="34" charset="0"/>
                <a:sym typeface="+mn-ea"/>
              </a:rPr>
              <a:t> </a:t>
            </a:r>
            <a:r>
              <a:rPr lang="en-US" b="1" i="1" dirty="0" err="1">
                <a:latin typeface="Arial Black" panose="020B0A04020102020204" pitchFamily="34" charset="0"/>
                <a:sym typeface="+mn-ea"/>
              </a:rPr>
              <a:t>spécifiques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963F3764-4DF1-43CA-B037-B46230E78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136326565"/>
              </p:ext>
            </p:extLst>
          </p:nvPr>
        </p:nvGraphicFramePr>
        <p:xfrm>
          <a:off x="2854130" y="1690688"/>
          <a:ext cx="6483740" cy="4786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65B4A09F-855E-4743-9C4C-563387F458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2421129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i="1" u="sng" dirty="0" err="1" smtClean="0">
                <a:latin typeface="Bell MT" panose="02020503060305020303" pitchFamily="18" charset="0"/>
              </a:rPr>
              <a:t>Dans</a:t>
            </a:r>
            <a:r>
              <a:rPr lang="en-US" b="1" i="1" u="sng" dirty="0" smtClean="0">
                <a:latin typeface="Bell MT" panose="02020503060305020303" pitchFamily="18" charset="0"/>
              </a:rPr>
              <a:t> </a:t>
            </a:r>
            <a:r>
              <a:rPr lang="en-US" b="1" i="1" u="sng" dirty="0" err="1" smtClean="0">
                <a:latin typeface="Bell MT" panose="02020503060305020303" pitchFamily="18" charset="0"/>
              </a:rPr>
              <a:t>votre</a:t>
            </a:r>
            <a:r>
              <a:rPr lang="en-US" b="1" i="1" u="sng" dirty="0" smtClean="0">
                <a:latin typeface="Bell MT" panose="02020503060305020303" pitchFamily="18" charset="0"/>
              </a:rPr>
              <a:t> vie </a:t>
            </a:r>
            <a:r>
              <a:rPr lang="en-US" b="1" i="1" u="sng" dirty="0" err="1" smtClean="0">
                <a:latin typeface="Bell MT" panose="02020503060305020303" pitchFamily="18" charset="0"/>
              </a:rPr>
              <a:t>quotidienne</a:t>
            </a:r>
            <a:r>
              <a:rPr lang="en-US" b="1" i="1" u="sng" dirty="0" smtClean="0">
                <a:latin typeface="Bell MT" panose="02020503060305020303" pitchFamily="18" charset="0"/>
              </a:rPr>
              <a:t>, </a:t>
            </a:r>
            <a:r>
              <a:rPr lang="en-US" b="1" i="1" u="sng" dirty="0" err="1" smtClean="0">
                <a:latin typeface="Bell MT" panose="02020503060305020303" pitchFamily="18" charset="0"/>
              </a:rPr>
              <a:t>quel</a:t>
            </a:r>
            <a:r>
              <a:rPr lang="en-US" b="1" i="1" u="sng" dirty="0" smtClean="0">
                <a:latin typeface="Bell MT" panose="02020503060305020303" pitchFamily="18" charset="0"/>
              </a:rPr>
              <a:t> </a:t>
            </a:r>
            <a:r>
              <a:rPr lang="en-US" b="1" i="1" u="sng" dirty="0" err="1" smtClean="0">
                <a:latin typeface="Bell MT" panose="02020503060305020303" pitchFamily="18" charset="0"/>
              </a:rPr>
              <a:t>est</a:t>
            </a:r>
            <a:r>
              <a:rPr lang="en-US" b="1" i="1" u="sng" dirty="0" smtClean="0">
                <a:latin typeface="Bell MT" panose="02020503060305020303" pitchFamily="18" charset="0"/>
              </a:rPr>
              <a:t> le </a:t>
            </a:r>
            <a:r>
              <a:rPr lang="en-US" b="1" i="1" u="sng" dirty="0" err="1" smtClean="0">
                <a:latin typeface="Bell MT" panose="02020503060305020303" pitchFamily="18" charset="0"/>
              </a:rPr>
              <a:t>rôle</a:t>
            </a:r>
            <a:r>
              <a:rPr lang="en-US" b="1" i="1" u="sng" dirty="0" smtClean="0">
                <a:latin typeface="Bell MT" panose="02020503060305020303" pitchFamily="18" charset="0"/>
              </a:rPr>
              <a:t> </a:t>
            </a:r>
            <a:r>
              <a:rPr lang="en-US" b="1" i="1" u="sng" dirty="0" err="1" smtClean="0">
                <a:latin typeface="Bell MT" panose="02020503060305020303" pitchFamily="18" charset="0"/>
              </a:rPr>
              <a:t>positif</a:t>
            </a:r>
            <a:r>
              <a:rPr lang="en-US" b="1" i="1" u="sng" dirty="0" smtClean="0">
                <a:latin typeface="Bell MT" panose="02020503060305020303" pitchFamily="18" charset="0"/>
              </a:rPr>
              <a:t> des </a:t>
            </a:r>
            <a:r>
              <a:rPr lang="en-US" b="1" i="1" u="sng" dirty="0" err="1" smtClean="0">
                <a:latin typeface="Bell MT" panose="02020503060305020303" pitchFamily="18" charset="0"/>
              </a:rPr>
              <a:t>différences</a:t>
            </a:r>
            <a:r>
              <a:rPr lang="en-US" b="1" i="1" u="sng" dirty="0" smtClean="0">
                <a:latin typeface="Bell MT" panose="02020503060305020303" pitchFamily="18" charset="0"/>
              </a:rPr>
              <a:t>?</a:t>
            </a:r>
            <a:br>
              <a:rPr lang="en-US" b="1" i="1" u="sng" dirty="0" smtClean="0">
                <a:latin typeface="Bell MT" panose="02020503060305020303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i="1" u="sng" dirty="0" smtClean="0">
                <a:latin typeface="Bell MT" panose="02020503060305020303" pitchFamily="18" charset="0"/>
              </a:rPr>
              <a:t>La </a:t>
            </a:r>
            <a:r>
              <a:rPr lang="en-US" b="1" i="1" u="sng" dirty="0">
                <a:latin typeface="Bell MT" panose="02020503060305020303" pitchFamily="18" charset="0"/>
              </a:rPr>
              <a:t>compassion des </a:t>
            </a:r>
            <a:r>
              <a:rPr lang="en-US" b="1" i="1" u="sng" dirty="0" err="1">
                <a:latin typeface="Bell MT" panose="02020503060305020303" pitchFamily="18" charset="0"/>
              </a:rPr>
              <a:t>autres</a:t>
            </a:r>
            <a:r>
              <a:rPr lang="en-US" b="1" i="1" u="sng" dirty="0">
                <a:latin typeface="Bell MT" panose="02020503060305020303" pitchFamily="18" charset="0"/>
              </a:rPr>
              <a:t> et </a:t>
            </a:r>
            <a:r>
              <a:rPr lang="en-US" b="1" i="1" u="sng" dirty="0" err="1">
                <a:latin typeface="Bell MT" panose="02020503060305020303" pitchFamily="18" charset="0"/>
              </a:rPr>
              <a:t>leur</a:t>
            </a:r>
            <a:r>
              <a:rPr lang="en-US" b="1" i="1" u="sng" dirty="0">
                <a:latin typeface="Bell MT" panose="02020503060305020303" pitchFamily="18" charset="0"/>
              </a:rPr>
              <a:t> </a:t>
            </a:r>
            <a:r>
              <a:rPr lang="en-US" b="1" i="1" u="sng" dirty="0" err="1">
                <a:latin typeface="Bell MT" panose="02020503060305020303" pitchFamily="18" charset="0"/>
              </a:rPr>
              <a:t>désir</a:t>
            </a:r>
            <a:r>
              <a:rPr lang="en-US" b="1" i="1" u="sng" dirty="0">
                <a:latin typeface="Bell MT" panose="02020503060305020303" pitchFamily="18" charset="0"/>
              </a:rPr>
              <a:t> de </a:t>
            </a:r>
            <a:r>
              <a:rPr lang="en-US" b="1" i="1" u="sng" dirty="0" err="1">
                <a:latin typeface="Bell MT" panose="02020503060305020303" pitchFamily="18" charset="0"/>
              </a:rPr>
              <a:t>m’aider</a:t>
            </a:r>
            <a:endParaRPr lang="en-US" b="1" i="1" u="sng" dirty="0">
              <a:latin typeface="Bell MT" panose="02020503060305020303" pitchFamily="18" charset="0"/>
            </a:endParaRPr>
          </a:p>
          <a:p>
            <a:pPr algn="ctr"/>
            <a:r>
              <a:rPr lang="en-US" b="1" i="1" u="sng" dirty="0">
                <a:latin typeface="Bell MT" panose="02020503060305020303" pitchFamily="18" charset="0"/>
              </a:rPr>
              <a:t>On </a:t>
            </a:r>
            <a:r>
              <a:rPr lang="en-US" b="1" i="1" u="sng" dirty="0" err="1">
                <a:latin typeface="Bell MT" panose="02020503060305020303" pitchFamily="18" charset="0"/>
              </a:rPr>
              <a:t>peut</a:t>
            </a:r>
            <a:r>
              <a:rPr lang="en-US" b="1" i="1" u="sng" dirty="0">
                <a:latin typeface="Bell MT" panose="02020503060305020303" pitchFamily="18" charset="0"/>
              </a:rPr>
              <a:t> </a:t>
            </a:r>
            <a:r>
              <a:rPr lang="en-US" b="1" i="1" u="sng" dirty="0" err="1">
                <a:latin typeface="Bell MT" panose="02020503060305020303" pitchFamily="18" charset="0"/>
              </a:rPr>
              <a:t>mieux</a:t>
            </a:r>
            <a:r>
              <a:rPr lang="en-US" b="1" i="1" u="sng" dirty="0">
                <a:latin typeface="Bell MT" panose="02020503060305020303" pitchFamily="18" charset="0"/>
              </a:rPr>
              <a:t> aider les </a:t>
            </a:r>
            <a:r>
              <a:rPr lang="en-US" b="1" i="1" u="sng" dirty="0" err="1">
                <a:latin typeface="Bell MT" panose="02020503060305020303" pitchFamily="18" charset="0"/>
              </a:rPr>
              <a:t>autres</a:t>
            </a:r>
            <a:endParaRPr lang="en-US" b="1" i="1" u="sng" dirty="0">
              <a:latin typeface="Bell MT" panose="02020503060305020303" pitchFamily="18" charset="0"/>
            </a:endParaRPr>
          </a:p>
          <a:p>
            <a:pPr algn="ctr"/>
            <a:r>
              <a:rPr lang="en-US" b="1" i="1" u="sng" dirty="0">
                <a:latin typeface="Bell MT" panose="02020503060305020303" pitchFamily="18" charset="0"/>
              </a:rPr>
              <a:t>La </a:t>
            </a:r>
            <a:r>
              <a:rPr lang="en-US" b="1" i="1" u="sng" dirty="0" err="1">
                <a:latin typeface="Bell MT" panose="02020503060305020303" pitchFamily="18" charset="0"/>
              </a:rPr>
              <a:t>possibilité</a:t>
            </a:r>
            <a:r>
              <a:rPr lang="en-US" b="1" i="1" u="sng" dirty="0">
                <a:latin typeface="Bell MT" panose="02020503060305020303" pitchFamily="18" charset="0"/>
              </a:rPr>
              <a:t> </a:t>
            </a:r>
            <a:r>
              <a:rPr lang="en-US" b="1" i="1" u="sng" dirty="0" smtClean="0">
                <a:latin typeface="Bell MT" panose="02020503060305020303" pitchFamily="18" charset="0"/>
              </a:rPr>
              <a:t>d’être </a:t>
            </a:r>
            <a:r>
              <a:rPr lang="en-US" b="1" i="1" u="sng" dirty="0" err="1" smtClean="0">
                <a:latin typeface="Bell MT" panose="02020503060305020303" pitchFamily="18" charset="0"/>
              </a:rPr>
              <a:t>bien</a:t>
            </a:r>
            <a:r>
              <a:rPr lang="en-US" b="1" i="1" u="sng" dirty="0" smtClean="0">
                <a:latin typeface="Bell MT" panose="02020503060305020303" pitchFamily="18" charset="0"/>
              </a:rPr>
              <a:t> </a:t>
            </a:r>
            <a:r>
              <a:rPr lang="en-US" b="1" i="1" u="sng" dirty="0" err="1" smtClean="0">
                <a:latin typeface="Bell MT" panose="02020503060305020303" pitchFamily="18" charset="0"/>
              </a:rPr>
              <a:t>entouré</a:t>
            </a:r>
            <a:r>
              <a:rPr lang="en-US" b="1" i="1" u="sng" dirty="0" smtClean="0">
                <a:latin typeface="Bell MT" panose="02020503060305020303" pitchFamily="18" charset="0"/>
              </a:rPr>
              <a:t> </a:t>
            </a:r>
            <a:endParaRPr lang="en-US" b="1" i="1" u="sng" dirty="0">
              <a:latin typeface="Bell MT" panose="02020503060305020303" pitchFamily="18" charset="0"/>
            </a:endParaRPr>
          </a:p>
          <a:p>
            <a:pPr algn="ctr"/>
            <a:r>
              <a:rPr lang="en-US" b="1" i="1" u="sng" dirty="0">
                <a:latin typeface="Bell MT" panose="02020503060305020303" pitchFamily="18" charset="0"/>
              </a:rPr>
              <a:t>La </a:t>
            </a:r>
            <a:r>
              <a:rPr lang="en-US" b="1" i="1" u="sng" dirty="0" err="1">
                <a:latin typeface="Bell MT" panose="02020503060305020303" pitchFamily="18" charset="0"/>
              </a:rPr>
              <a:t>solidarité</a:t>
            </a:r>
            <a:r>
              <a:rPr lang="en-US" b="1" i="1" u="sng" dirty="0">
                <a:latin typeface="Bell MT" panose="02020503060305020303" pitchFamily="18" charset="0"/>
              </a:rPr>
              <a:t> des </a:t>
            </a:r>
            <a:r>
              <a:rPr lang="en-US" b="1" i="1" u="sng" dirty="0" err="1">
                <a:latin typeface="Bell MT" panose="02020503060305020303" pitchFamily="18" charset="0"/>
              </a:rPr>
              <a:t>autres</a:t>
            </a:r>
            <a:endParaRPr lang="en-US" b="1" i="1" u="sng" dirty="0">
              <a:latin typeface="Bell MT" panose="02020503060305020303" pitchFamily="18" charset="0"/>
            </a:endParaRPr>
          </a:p>
          <a:p>
            <a:pPr algn="ctr"/>
            <a:r>
              <a:rPr lang="en-US" b="1" i="1" u="sng" dirty="0">
                <a:latin typeface="Bell MT" panose="02020503060305020303" pitchFamily="18" charset="0"/>
              </a:rPr>
              <a:t>La </a:t>
            </a:r>
            <a:r>
              <a:rPr lang="en-US" b="1" i="1" u="sng" dirty="0" err="1">
                <a:latin typeface="Bell MT" panose="02020503060305020303" pitchFamily="18" charset="0"/>
              </a:rPr>
              <a:t>solidarit</a:t>
            </a:r>
            <a:r>
              <a:rPr lang="fr-FR" b="1" i="1" u="sng" dirty="0">
                <a:latin typeface="Bell MT" panose="02020503060305020303" pitchFamily="18" charset="0"/>
              </a:rPr>
              <a:t>é</a:t>
            </a:r>
            <a:r>
              <a:rPr lang="en-US" b="1" i="1" u="sng" dirty="0">
                <a:latin typeface="Bell MT" panose="02020503060305020303" pitchFamily="18" charset="0"/>
              </a:rPr>
              <a:t> des </a:t>
            </a:r>
            <a:r>
              <a:rPr lang="en-US" b="1" i="1" u="sng" dirty="0" err="1">
                <a:latin typeface="Bell MT" panose="02020503060305020303" pitchFamily="18" charset="0"/>
              </a:rPr>
              <a:t>autres</a:t>
            </a:r>
            <a:endParaRPr lang="en-US" b="1" i="1" u="sng" dirty="0">
              <a:latin typeface="Bell MT" panose="02020503060305020303" pitchFamily="18" charset="0"/>
            </a:endParaRPr>
          </a:p>
        </p:txBody>
      </p:sp>
      <p:pic>
        <p:nvPicPr>
          <p:cNvPr id="4" name="OPENING + LUNA">
            <a:hlinkClick r:id="" action="ppaction://media"/>
            <a:extLst>
              <a:ext uri="{FF2B5EF4-FFF2-40B4-BE49-F238E27FC236}">
                <a16:creationId xmlns:a16="http://schemas.microsoft.com/office/drawing/2014/main" xmlns="" id="{A61A8BC4-4717-48A1-8293-F5B060CAF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xit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D1C10303-AAAD-40DE-AC80-CE9D001187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797004334"/>
              </p:ext>
            </p:extLst>
          </p:nvPr>
        </p:nvGraphicFramePr>
        <p:xfrm>
          <a:off x="2032000" y="83541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D1C10303-AAAD-40DE-AC80-CE9D00118746}"/>
              </a:ext>
            </a:extLst>
          </p:cNvPr>
          <p:cNvGraphicFramePr/>
          <p:nvPr/>
        </p:nvGraphicFramePr>
        <p:xfrm>
          <a:off x="2032000" y="83541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AA8F05-2E73-4ED2-A85B-9B63279225F2}"/>
              </a:ext>
            </a:extLst>
          </p:cNvPr>
          <p:cNvSpPr txBox="1"/>
          <p:nvPr/>
        </p:nvSpPr>
        <p:spPr>
          <a:xfrm>
            <a:off x="0" y="1697757"/>
            <a:ext cx="12192000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1900" b="1" i="1" dirty="0">
                <a:latin typeface="Arial Black" panose="020B0A04020102020204" pitchFamily="34" charset="0"/>
              </a:rPr>
              <a:t>Merci!!</a:t>
            </a:r>
          </a:p>
        </p:txBody>
      </p:sp>
    </p:spTree>
    <p:extLst>
      <p:ext uri="{BB962C8B-B14F-4D97-AF65-F5344CB8AC3E}">
        <p14:creationId xmlns:p14="http://schemas.microsoft.com/office/powerpoint/2010/main" xmlns="" val="159578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xmlns="" id="{698E3B23-4923-4680-B8AF-59ADDA221C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0719678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3133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490F53A1-E361-4411-BBD3-E83D6B60CF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01507822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itle 10">
            <a:extLst>
              <a:ext uri="{FF2B5EF4-FFF2-40B4-BE49-F238E27FC236}">
                <a16:creationId xmlns:a16="http://schemas.microsoft.com/office/drawing/2014/main" xmlns="" id="{D14B70DE-FAC4-48C7-9E53-932AAE2605DC}"/>
              </a:ext>
            </a:extLst>
          </p:cNvPr>
          <p:cNvSpPr txBox="1">
            <a:spLocks/>
          </p:cNvSpPr>
          <p:nvPr/>
        </p:nvSpPr>
        <p:spPr>
          <a:xfrm>
            <a:off x="1183888" y="14133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o-RO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1E369D8C-0992-43F8-8D01-B497B9FC49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33598173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D4DEABBA-D376-4EB8-A20F-43CD6CB194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937369646"/>
              </p:ext>
            </p:extLst>
          </p:nvPr>
        </p:nvGraphicFramePr>
        <p:xfrm>
          <a:off x="2032000" y="68103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50D294F1-5A94-471C-8BA8-2F109C311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76392833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6BF454D1-D684-42C4-AA76-9F9E388087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94807967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69EA5E5B-6653-444F-B4A1-327203A46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539256013"/>
              </p:ext>
            </p:extLst>
          </p:nvPr>
        </p:nvGraphicFramePr>
        <p:xfrm>
          <a:off x="2032000" y="71966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Click="0" advTm="25000">
        <p:fade/>
      </p:transition>
    </mc:Choice>
    <mc:Fallback>
      <p:transition spd="med" advClick="0" advTm="2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2461</TotalTime>
  <Words>354</Words>
  <Application>Microsoft Office PowerPoint</Application>
  <PresentationFormat>Personnalisé</PresentationFormat>
  <Paragraphs>35</Paragraphs>
  <Slides>25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Office Theme</vt:lpstr>
      <vt:lpstr>Synthèse de la Roumanie</vt:lpstr>
      <vt:lpstr>55 personnes interviewées  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Questionnaire pour les personnes à besoins spécifiques </vt:lpstr>
      <vt:lpstr>Diapositive 22</vt:lpstr>
      <vt:lpstr>Dans votre vie quotidienne, quel est le rôle positif des différences? 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synthese de la roumanie</dc:title>
  <dc:creator>Dana</dc:creator>
  <cp:lastModifiedBy>Utilisateur Windows</cp:lastModifiedBy>
  <cp:revision>56</cp:revision>
  <dcterms:created xsi:type="dcterms:W3CDTF">2019-11-18T14:39:31Z</dcterms:created>
  <dcterms:modified xsi:type="dcterms:W3CDTF">2019-11-25T13:13:15Z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1033-10.2.0.7646</vt:lpwstr>
  </property>
</Properties>
</file>