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434" r:id="rId2"/>
    <p:sldId id="407" r:id="rId3"/>
    <p:sldId id="440" r:id="rId4"/>
    <p:sldId id="408" r:id="rId5"/>
    <p:sldId id="422" r:id="rId6"/>
    <p:sldId id="411" r:id="rId7"/>
    <p:sldId id="412" r:id="rId8"/>
    <p:sldId id="435" r:id="rId9"/>
    <p:sldId id="436" r:id="rId10"/>
    <p:sldId id="413" r:id="rId11"/>
    <p:sldId id="432" r:id="rId12"/>
    <p:sldId id="439" r:id="rId13"/>
    <p:sldId id="441" r:id="rId14"/>
    <p:sldId id="414" r:id="rId15"/>
    <p:sldId id="416" r:id="rId16"/>
    <p:sldId id="417" r:id="rId17"/>
    <p:sldId id="424" r:id="rId18"/>
    <p:sldId id="41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A6F6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87458" autoAdjust="0"/>
  </p:normalViewPr>
  <p:slideViewPr>
    <p:cSldViewPr>
      <p:cViewPr varScale="1">
        <p:scale>
          <a:sx n="74" d="100"/>
          <a:sy n="74" d="100"/>
        </p:scale>
        <p:origin x="2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d\-mmm</c:formatCode>
                <c:ptCount val="2"/>
                <c:pt idx="0" formatCode="General">
                  <c:v>1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Foaie1!$A$2:$A$3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800" b="1" i="0" baseline="0">
                <a:effectLst/>
              </a:rPr>
              <a:t>Costs &amp; Incomes </a:t>
            </a:r>
            <a:endParaRPr lang="ro-RO">
              <a:effectLst/>
            </a:endParaRPr>
          </a:p>
          <a:p>
            <a:pPr>
              <a:defRPr/>
            </a:pPr>
            <a:r>
              <a:rPr lang="ro-RO" sz="1800" b="1" i="0" baseline="0">
                <a:effectLst/>
              </a:rPr>
              <a:t>Miniddaro </a:t>
            </a:r>
            <a:endParaRPr lang="ro-RO">
              <a:effectLst/>
            </a:endParaRPr>
          </a:p>
        </c:rich>
      </c:tx>
      <c:layout>
        <c:manualLayout>
          <c:xMode val="edge"/>
          <c:yMode val="edge"/>
          <c:x val="0.35041663481385216"/>
          <c:y val="2.1276595744680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Costs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Foaie1!$A$2:$A$6</c:f>
              <c:strCache>
                <c:ptCount val="5"/>
                <c:pt idx="0">
                  <c:v>First production</c:v>
                </c:pt>
                <c:pt idx="1">
                  <c:v>2nd producton</c:v>
                </c:pt>
                <c:pt idx="2">
                  <c:v>3rd production</c:v>
                </c:pt>
                <c:pt idx="3">
                  <c:v>4th production</c:v>
                </c:pt>
                <c:pt idx="4">
                  <c:v>Total general</c:v>
                </c:pt>
              </c:strCache>
            </c:strRef>
          </c:cat>
          <c:val>
            <c:numRef>
              <c:f>Foaie1!$B$2:$B$6</c:f>
              <c:numCache>
                <c:formatCode>General</c:formatCode>
                <c:ptCount val="5"/>
                <c:pt idx="0">
                  <c:v>199</c:v>
                </c:pt>
                <c:pt idx="1">
                  <c:v>179</c:v>
                </c:pt>
                <c:pt idx="2">
                  <c:v>252</c:v>
                </c:pt>
                <c:pt idx="3">
                  <c:v>146</c:v>
                </c:pt>
                <c:pt idx="4">
                  <c:v>714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Incomes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Foaie1!$A$2:$A$6</c:f>
              <c:strCache>
                <c:ptCount val="5"/>
                <c:pt idx="0">
                  <c:v>First production</c:v>
                </c:pt>
                <c:pt idx="1">
                  <c:v>2nd producton</c:v>
                </c:pt>
                <c:pt idx="2">
                  <c:v>3rd production</c:v>
                </c:pt>
                <c:pt idx="3">
                  <c:v>4th production</c:v>
                </c:pt>
                <c:pt idx="4">
                  <c:v>Total general</c:v>
                </c:pt>
              </c:strCache>
            </c:strRef>
          </c:cat>
          <c:val>
            <c:numRef>
              <c:f>Foaie1!$C$2:$C$6</c:f>
              <c:numCache>
                <c:formatCode>General</c:formatCode>
                <c:ptCount val="5"/>
                <c:pt idx="0">
                  <c:v>256</c:v>
                </c:pt>
                <c:pt idx="1">
                  <c:v>255</c:v>
                </c:pt>
                <c:pt idx="2">
                  <c:v>383</c:v>
                </c:pt>
                <c:pt idx="3">
                  <c:v>275</c:v>
                </c:pt>
                <c:pt idx="4">
                  <c:v>1169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gapDepth val="0"/>
        <c:shape val="box"/>
        <c:axId val="856155888"/>
        <c:axId val="901723680"/>
        <c:axId val="0"/>
      </c:bar3DChart>
      <c:catAx>
        <c:axId val="85615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901723680"/>
        <c:crosses val="autoZero"/>
        <c:auto val="1"/>
        <c:lblAlgn val="ctr"/>
        <c:lblOffset val="100"/>
        <c:noMultiLvlLbl val="0"/>
      </c:catAx>
      <c:valAx>
        <c:axId val="9017236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Lei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856155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gradFill>
      <a:gsLst>
        <a:gs pos="5400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o-RO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5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7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Foaie1!$A$2:$A$3</c:f>
              <c:strCache>
                <c:ptCount val="2"/>
                <c:pt idx="0">
                  <c:v>Trim 1</c:v>
                </c:pt>
                <c:pt idx="1">
                  <c:v>Trim 2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B4688-8CB8-4E38-85C8-4CE2AA3DA2A8}" type="datetimeFigureOut">
              <a:rPr lang="ro-RO" smtClean="0"/>
              <a:pPr/>
              <a:t>15.05.2018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DF92-7934-44FC-92AF-2577BF5A5FF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43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DDF92-7934-44FC-92AF-2577BF5A5FF9}" type="slidenum">
              <a:rPr lang="ro-RO" smtClean="0"/>
              <a:pPr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9140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814" y="-211295"/>
            <a:ext cx="2379644" cy="2286000"/>
          </a:xfrm>
          <a:prstGeom prst="rect">
            <a:avLst/>
          </a:prstGeom>
        </p:spPr>
      </p:pic>
      <p:pic>
        <p:nvPicPr>
          <p:cNvPr id="9" name="I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41" y="371521"/>
            <a:ext cx="2294351" cy="1120367"/>
          </a:xfrm>
          <a:prstGeom prst="rect">
            <a:avLst/>
          </a:prstGeom>
        </p:spPr>
      </p:pic>
      <p:pic>
        <p:nvPicPr>
          <p:cNvPr id="10" name="I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2272"/>
            <a:ext cx="2057400" cy="1538867"/>
          </a:xfrm>
          <a:prstGeom prst="rect">
            <a:avLst/>
          </a:prstGeom>
        </p:spPr>
      </p:pic>
      <p:sp>
        <p:nvSpPr>
          <p:cNvPr id="13" name="CasetăText 12"/>
          <p:cNvSpPr txBox="1"/>
          <p:nvPr/>
        </p:nvSpPr>
        <p:spPr>
          <a:xfrm>
            <a:off x="2238862" y="3873361"/>
            <a:ext cx="535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MINIDDARO</a:t>
            </a:r>
            <a:endParaRPr lang="ro-RO" sz="2400" b="1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o-RO" sz="2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o-RO" sz="2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JUNIOR ACHIEVEMENT </a:t>
            </a:r>
            <a:r>
              <a:rPr lang="en-US" sz="2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COMPANY PRESENTATION</a:t>
            </a:r>
            <a:endParaRPr lang="ro-RO" sz="24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7700607" y="3667597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Oval 16"/>
          <p:cNvSpPr/>
          <p:nvPr/>
        </p:nvSpPr>
        <p:spPr>
          <a:xfrm>
            <a:off x="7363471" y="4645675"/>
            <a:ext cx="366663" cy="370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Oval 17"/>
          <p:cNvSpPr/>
          <p:nvPr/>
        </p:nvSpPr>
        <p:spPr>
          <a:xfrm>
            <a:off x="7848600" y="5016012"/>
            <a:ext cx="702206" cy="690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Oval 18"/>
          <p:cNvSpPr/>
          <p:nvPr/>
        </p:nvSpPr>
        <p:spPr>
          <a:xfrm>
            <a:off x="7620001" y="5746586"/>
            <a:ext cx="110134" cy="895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0" name="Oval 19"/>
          <p:cNvSpPr/>
          <p:nvPr/>
        </p:nvSpPr>
        <p:spPr>
          <a:xfrm>
            <a:off x="8493346" y="5836171"/>
            <a:ext cx="272552" cy="294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2" name="CasetăText 21"/>
          <p:cNvSpPr txBox="1"/>
          <p:nvPr/>
        </p:nvSpPr>
        <p:spPr>
          <a:xfrm>
            <a:off x="1927652" y="2197877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err="1">
                <a:solidFill>
                  <a:srgbClr val="0070C0"/>
                </a:solidFill>
              </a:rPr>
              <a:t>Vocational</a:t>
            </a:r>
            <a:r>
              <a:rPr lang="ro-RO" sz="2400" dirty="0">
                <a:solidFill>
                  <a:srgbClr val="0070C0"/>
                </a:solidFill>
              </a:rPr>
              <a:t> </a:t>
            </a:r>
            <a:r>
              <a:rPr lang="ro-RO" sz="2400" dirty="0" err="1">
                <a:solidFill>
                  <a:srgbClr val="0070C0"/>
                </a:solidFill>
              </a:rPr>
              <a:t>Educational</a:t>
            </a:r>
            <a:r>
              <a:rPr lang="ro-RO" sz="2400" dirty="0">
                <a:solidFill>
                  <a:srgbClr val="0070C0"/>
                </a:solidFill>
              </a:rPr>
              <a:t> Training For </a:t>
            </a:r>
            <a:r>
              <a:rPr lang="ro-RO" sz="2400" dirty="0" err="1">
                <a:solidFill>
                  <a:srgbClr val="0070C0"/>
                </a:solidFill>
              </a:rPr>
              <a:t>Skills</a:t>
            </a:r>
            <a:r>
              <a:rPr lang="ro-RO" sz="2400" dirty="0">
                <a:solidFill>
                  <a:srgbClr val="0070C0"/>
                </a:solidFill>
              </a:rPr>
              <a:t>, </a:t>
            </a:r>
            <a:r>
              <a:rPr lang="ro-RO" sz="2400" dirty="0" err="1">
                <a:solidFill>
                  <a:srgbClr val="0070C0"/>
                </a:solidFill>
              </a:rPr>
              <a:t>Competence</a:t>
            </a:r>
            <a:r>
              <a:rPr lang="ro-RO" sz="2400" dirty="0">
                <a:solidFill>
                  <a:srgbClr val="0070C0"/>
                </a:solidFill>
              </a:rPr>
              <a:t> </a:t>
            </a:r>
            <a:r>
              <a:rPr lang="ro-RO" sz="2400" dirty="0" err="1">
                <a:solidFill>
                  <a:srgbClr val="0070C0"/>
                </a:solidFill>
              </a:rPr>
              <a:t>And</a:t>
            </a:r>
            <a:r>
              <a:rPr lang="ro-RO" sz="2400" dirty="0">
                <a:solidFill>
                  <a:srgbClr val="0070C0"/>
                </a:solidFill>
              </a:rPr>
              <a:t> Practice For </a:t>
            </a:r>
            <a:r>
              <a:rPr lang="ro-RO" sz="2400" dirty="0" err="1">
                <a:solidFill>
                  <a:srgbClr val="0070C0"/>
                </a:solidFill>
              </a:rPr>
              <a:t>Economy</a:t>
            </a:r>
            <a:r>
              <a:rPr lang="ro-RO" sz="2400" dirty="0">
                <a:solidFill>
                  <a:srgbClr val="0070C0"/>
                </a:solidFill>
              </a:rPr>
              <a:t> ”VET</a:t>
            </a:r>
            <a:r>
              <a:rPr lang="en-US" sz="2400" dirty="0">
                <a:solidFill>
                  <a:srgbClr val="0070C0"/>
                </a:solidFill>
              </a:rPr>
              <a:t>4</a:t>
            </a:r>
            <a:r>
              <a:rPr lang="ro-RO" sz="2400" dirty="0">
                <a:solidFill>
                  <a:srgbClr val="0070C0"/>
                </a:solidFill>
              </a:rPr>
              <a:t>SCAPE”,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ro-RO" sz="2400" dirty="0">
              <a:solidFill>
                <a:srgbClr val="0070C0"/>
              </a:solidFill>
            </a:endParaRPr>
          </a:p>
        </p:txBody>
      </p:sp>
      <p:graphicFrame>
        <p:nvGraphicFramePr>
          <p:cNvPr id="23" name="Diagramă 22"/>
          <p:cNvGraphicFramePr/>
          <p:nvPr>
            <p:extLst>
              <p:ext uri="{D42A27DB-BD31-4B8C-83A1-F6EECF244321}">
                <p14:modId xmlns:p14="http://schemas.microsoft.com/office/powerpoint/2010/main" val="3160263068"/>
              </p:ext>
            </p:extLst>
          </p:nvPr>
        </p:nvGraphicFramePr>
        <p:xfrm>
          <a:off x="34413" y="5350387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CasetăText 23"/>
          <p:cNvSpPr txBox="1"/>
          <p:nvPr/>
        </p:nvSpPr>
        <p:spPr>
          <a:xfrm>
            <a:off x="5875367" y="5986233"/>
            <a:ext cx="2976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 err="1">
                <a:solidFill>
                  <a:schemeClr val="accent6">
                    <a:lumMod val="50000"/>
                  </a:schemeClr>
                </a:solidFill>
              </a:rPr>
              <a:t>Coordinating</a:t>
            </a:r>
            <a:r>
              <a:rPr lang="ro-RO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o-RO" sz="1400" b="1" dirty="0" err="1">
                <a:solidFill>
                  <a:schemeClr val="accent6">
                    <a:lumMod val="50000"/>
                  </a:schemeClr>
                </a:solidFill>
              </a:rPr>
              <a:t>teachers</a:t>
            </a:r>
            <a:r>
              <a:rPr lang="ro-RO" sz="14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ro-RO" sz="1400" dirty="0">
                <a:solidFill>
                  <a:srgbClr val="0070C0"/>
                </a:solidFill>
              </a:rPr>
              <a:t>IFRIM FLORENTINA  </a:t>
            </a:r>
          </a:p>
          <a:p>
            <a:r>
              <a:rPr lang="ro-RO" sz="1400" dirty="0">
                <a:solidFill>
                  <a:srgbClr val="0070C0"/>
                </a:solidFill>
              </a:rPr>
              <a:t>CHESARU NICOLETA</a:t>
            </a:r>
          </a:p>
          <a:p>
            <a:endParaRPr lang="ro-RO" sz="1400" dirty="0"/>
          </a:p>
        </p:txBody>
      </p:sp>
      <p:pic>
        <p:nvPicPr>
          <p:cNvPr id="14" name="Imagin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1361"/>
            <a:ext cx="1253613" cy="1336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84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2000787" y="304800"/>
            <a:ext cx="7105650" cy="6086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On ”Valentine</a:t>
            </a:r>
            <a:r>
              <a:rPr lang="en-US" sz="2800" b="1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’s Day</a:t>
            </a:r>
            <a:r>
              <a:rPr lang="en-US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1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ro-RO" sz="2800" b="1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800" b="1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2018 </a:t>
            </a:r>
            <a:r>
              <a:rPr lang="en-US" sz="28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en-US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 first day of commercialization for us, and for the first product of our company</a:t>
            </a:r>
            <a:r>
              <a:rPr lang="en-US" sz="2800" dirty="0" smtClean="0">
                <a:solidFill>
                  <a:srgbClr val="1D2129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800" dirty="0" smtClean="0">
                <a:solidFill>
                  <a:srgbClr val="1D2129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b="1" dirty="0" err="1" smtClean="0">
                <a:solidFill>
                  <a:srgbClr val="C0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Miniddaro</a:t>
            </a:r>
            <a:r>
              <a:rPr lang="ro-RO" sz="3200" b="1" dirty="0" smtClean="0">
                <a:solidFill>
                  <a:srgbClr val="C0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Junior 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Company.</a:t>
            </a:r>
            <a:endParaRPr lang="ro-RO" sz="3200" dirty="0"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o-RO" sz="3200" b="1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Little</a:t>
            </a:r>
            <a:r>
              <a:rPr lang="ro-RO" sz="32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b="1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manufactured</a:t>
            </a:r>
            <a:r>
              <a:rPr lang="ro-RO" sz="28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team of 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ERASMUS</a:t>
            </a:r>
            <a:r>
              <a:rPr lang="ro-RO" sz="28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o-RO" sz="2800" b="1" dirty="0">
                <a:latin typeface="Carlito" panose="020F0502020204030204" pitchFamily="34" charset="0"/>
                <a:ea typeface="Calibri" panose="020F0502020204030204" pitchFamily="34" charset="0"/>
                <a:cs typeface="Carlito" panose="020F0502020204030204" pitchFamily="34" charset="0"/>
              </a:rPr>
              <a:t>VET4SCAPE</a:t>
            </a:r>
            <a:r>
              <a:rPr lang="ro-RO" sz="2800" b="1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o-RO" sz="28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800" dirty="0"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A”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sweet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sold!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hope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stay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market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buyers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beginning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200" dirty="0" err="1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ro-RO" sz="3200" dirty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o-RO" sz="3200" dirty="0" err="1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journey</a:t>
            </a:r>
            <a:r>
              <a:rPr lang="ro-RO" sz="3200" dirty="0" smtClean="0"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”! </a:t>
            </a:r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1511834467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9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276803668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tăText 6"/>
          <p:cNvSpPr txBox="1"/>
          <p:nvPr/>
        </p:nvSpPr>
        <p:spPr>
          <a:xfrm>
            <a:off x="1828800" y="465753"/>
            <a:ext cx="70104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 </a:t>
            </a:r>
            <a:r>
              <a:rPr lang="en-US" sz="3200" dirty="0" smtClean="0">
                <a:latin typeface="Corbel" panose="020B0503020204020204" pitchFamily="34" charset="0"/>
              </a:rPr>
              <a:t>Co</a:t>
            </a:r>
            <a:r>
              <a:rPr lang="ro-RO" sz="3200" dirty="0">
                <a:latin typeface="Corbel" panose="020B0503020204020204" pitchFamily="34" charset="0"/>
              </a:rPr>
              <a:t>n</a:t>
            </a:r>
            <a:r>
              <a:rPr lang="en-US" sz="3200" dirty="0" err="1">
                <a:latin typeface="Corbel" panose="020B0503020204020204" pitchFamily="34" charset="0"/>
              </a:rPr>
              <a:t>cerning</a:t>
            </a:r>
            <a:r>
              <a:rPr lang="en-US" sz="3200" dirty="0">
                <a:latin typeface="Corbel" panose="020B0503020204020204" pitchFamily="34" charset="0"/>
              </a:rPr>
              <a:t> the production of chocolate at </a:t>
            </a:r>
            <a:r>
              <a:rPr lang="en-US" sz="3200" b="1" dirty="0" err="1" smtClean="0">
                <a:solidFill>
                  <a:srgbClr val="C00000"/>
                </a:solidFill>
                <a:latin typeface="Corbel" panose="020B0503020204020204" pitchFamily="34" charset="0"/>
              </a:rPr>
              <a:t>Minid</a:t>
            </a:r>
            <a:r>
              <a:rPr lang="ro-RO" sz="32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d</a:t>
            </a:r>
            <a:r>
              <a:rPr lang="en-US" sz="3200" b="1" dirty="0" err="1" smtClean="0">
                <a:solidFill>
                  <a:srgbClr val="C00000"/>
                </a:solidFill>
                <a:latin typeface="Corbel" panose="020B0503020204020204" pitchFamily="34" charset="0"/>
              </a:rPr>
              <a:t>aro</a:t>
            </a:r>
            <a:r>
              <a:rPr lang="en-US" sz="3200" dirty="0">
                <a:latin typeface="Corbel" panose="020B0503020204020204" pitchFamily="34" charset="0"/>
              </a:rPr>
              <a:t>, after the Training event in Vidin the situation is the following: due to the fact that Little Joy chocolate bar was appreciated by the students/buyers, the C</a:t>
            </a:r>
            <a:r>
              <a:rPr lang="ro-RO" sz="3200" dirty="0">
                <a:latin typeface="Corbel" panose="020B0503020204020204" pitchFamily="34" charset="0"/>
              </a:rPr>
              <a:t>o</a:t>
            </a:r>
            <a:r>
              <a:rPr lang="en-US" sz="3200" dirty="0" err="1">
                <a:latin typeface="Corbel" panose="020B0503020204020204" pitchFamily="34" charset="0"/>
              </a:rPr>
              <a:t>mpany</a:t>
            </a:r>
            <a:r>
              <a:rPr lang="en-US" sz="3200" dirty="0">
                <a:latin typeface="Corbel" panose="020B0503020204020204" pitchFamily="34" charset="0"/>
              </a:rPr>
              <a:t> has decided to diversify </a:t>
            </a:r>
            <a:r>
              <a:rPr lang="ro-RO" sz="3200" dirty="0" err="1" smtClean="0">
                <a:latin typeface="Corbel" panose="020B0503020204020204" pitchFamily="34" charset="0"/>
              </a:rPr>
              <a:t>its</a:t>
            </a:r>
            <a:r>
              <a:rPr lang="en-US" sz="3200" dirty="0" smtClean="0">
                <a:latin typeface="Corbel" panose="020B0503020204020204" pitchFamily="34" charset="0"/>
              </a:rPr>
              <a:t> </a:t>
            </a:r>
            <a:r>
              <a:rPr lang="en-US" sz="3200" dirty="0">
                <a:latin typeface="Corbel" panose="020B0503020204020204" pitchFamily="34" charset="0"/>
              </a:rPr>
              <a:t>product. The new products can be purchased in 3 versions: small stars, flowers and bears for 1,99 </a:t>
            </a:r>
            <a:r>
              <a:rPr lang="en-US" sz="3200" dirty="0" smtClean="0">
                <a:latin typeface="Corbel" panose="020B0503020204020204" pitchFamily="34" charset="0"/>
              </a:rPr>
              <a:t>lei</a:t>
            </a:r>
            <a:r>
              <a:rPr lang="ro-RO" sz="3200" dirty="0" smtClean="0">
                <a:latin typeface="Corbel" panose="020B0503020204020204" pitchFamily="34" charset="0"/>
              </a:rPr>
              <a:t>, </a:t>
            </a:r>
            <a:r>
              <a:rPr lang="ro-RO" sz="3200" dirty="0" err="1" smtClean="0">
                <a:latin typeface="Corbel" panose="020B0503020204020204" pitchFamily="34" charset="0"/>
              </a:rPr>
              <a:t>compared</a:t>
            </a:r>
            <a:r>
              <a:rPr lang="ro-RO" sz="3200" dirty="0" smtClean="0">
                <a:latin typeface="Corbel" panose="020B0503020204020204" pitchFamily="34" charset="0"/>
              </a:rPr>
              <a:t> </a:t>
            </a:r>
            <a:r>
              <a:rPr lang="ro-RO" sz="3200" dirty="0" err="1" smtClean="0">
                <a:latin typeface="Corbel" panose="020B0503020204020204" pitchFamily="34" charset="0"/>
              </a:rPr>
              <a:t>to</a:t>
            </a:r>
            <a:r>
              <a:rPr lang="ro-RO" sz="3200" dirty="0" smtClean="0">
                <a:latin typeface="Corbel" panose="020B0503020204020204" pitchFamily="34" charset="0"/>
              </a:rPr>
              <a:t> </a:t>
            </a:r>
            <a:r>
              <a:rPr lang="ro-RO" sz="3200" dirty="0" err="1" smtClean="0">
                <a:latin typeface="Corbel" panose="020B0503020204020204" pitchFamily="34" charset="0"/>
              </a:rPr>
              <a:t>the</a:t>
            </a:r>
            <a:r>
              <a:rPr lang="ro-RO" sz="3200" dirty="0" smtClean="0">
                <a:latin typeface="Corbel" panose="020B0503020204020204" pitchFamily="34" charset="0"/>
              </a:rPr>
              <a:t> </a:t>
            </a:r>
            <a:r>
              <a:rPr lang="ro-RO" sz="3200" dirty="0" err="1" smtClean="0">
                <a:latin typeface="Corbel" panose="020B0503020204020204" pitchFamily="34" charset="0"/>
              </a:rPr>
              <a:t>first</a:t>
            </a:r>
            <a:r>
              <a:rPr lang="ro-RO" sz="3200" dirty="0">
                <a:latin typeface="Corbel" panose="020B0503020204020204" pitchFamily="34" charset="0"/>
              </a:rPr>
              <a:t> </a:t>
            </a:r>
            <a:r>
              <a:rPr lang="ro-RO" sz="3200" dirty="0" smtClean="0">
                <a:latin typeface="Corbel" panose="020B0503020204020204" pitchFamily="34" charset="0"/>
              </a:rPr>
              <a:t>product </a:t>
            </a:r>
            <a:r>
              <a:rPr lang="ro-RO" sz="3200" dirty="0" err="1" smtClean="0">
                <a:latin typeface="Corbel" panose="020B0503020204020204" pitchFamily="34" charset="0"/>
              </a:rPr>
              <a:t>which</a:t>
            </a:r>
            <a:r>
              <a:rPr lang="ro-RO" sz="3200" dirty="0" smtClean="0">
                <a:latin typeface="Corbel" panose="020B0503020204020204" pitchFamily="34" charset="0"/>
              </a:rPr>
              <a:t> </a:t>
            </a:r>
            <a:r>
              <a:rPr lang="ro-RO" sz="3200" dirty="0" err="1" smtClean="0">
                <a:latin typeface="Corbel" panose="020B0503020204020204" pitchFamily="34" charset="0"/>
              </a:rPr>
              <a:t>was</a:t>
            </a:r>
            <a:r>
              <a:rPr lang="ro-RO" sz="3200" dirty="0" smtClean="0">
                <a:latin typeface="Corbel" panose="020B0503020204020204" pitchFamily="34" charset="0"/>
              </a:rPr>
              <a:t>  </a:t>
            </a:r>
            <a:r>
              <a:rPr lang="ro-RO" sz="2800" dirty="0" smtClean="0">
                <a:latin typeface="Corbel" panose="020B0503020204020204" pitchFamily="34" charset="0"/>
              </a:rPr>
              <a:t>3,99</a:t>
            </a:r>
            <a:r>
              <a:rPr lang="ro-RO" sz="3200" dirty="0" smtClean="0">
                <a:latin typeface="Corbel" panose="020B0503020204020204" pitchFamily="34" charset="0"/>
              </a:rPr>
              <a:t> lei.</a:t>
            </a:r>
          </a:p>
          <a:p>
            <a:r>
              <a:rPr lang="ro-RO" sz="3200" dirty="0" smtClean="0">
                <a:latin typeface="Corbel" panose="020B0503020204020204" pitchFamily="34" charset="0"/>
              </a:rPr>
              <a:t> </a:t>
            </a:r>
            <a:endParaRPr lang="ro-RO" sz="3200" dirty="0">
              <a:latin typeface="Corbel" panose="020B0503020204020204" pitchFamily="34" charset="0"/>
            </a:endParaRPr>
          </a:p>
          <a:p>
            <a:pPr lvl="0">
              <a:spcBef>
                <a:spcPts val="600"/>
              </a:spcBef>
              <a:buClr>
                <a:srgbClr val="4F81BD"/>
              </a:buClr>
              <a:buSzPct val="70000"/>
            </a:pPr>
            <a:r>
              <a:rPr lang="en-US" sz="2800" dirty="0">
                <a:solidFill>
                  <a:srgbClr val="EEECE1"/>
                </a:solidFill>
                <a:latin typeface="Corbel" panose="020B0503020204020204" pitchFamily="34" charset="0"/>
              </a:rPr>
              <a:t>Changing the wrapping of the chocolate led to lower costs for manufacturing Little Joy.</a:t>
            </a:r>
          </a:p>
          <a:p>
            <a:pPr lvl="0">
              <a:spcBef>
                <a:spcPts val="600"/>
              </a:spcBef>
              <a:buClr>
                <a:srgbClr val="4F81BD"/>
              </a:buClr>
              <a:buSzPct val="70000"/>
            </a:pPr>
            <a:endParaRPr lang="ro-RO" sz="2800" b="1" dirty="0">
              <a:solidFill>
                <a:srgbClr val="EEECE1"/>
              </a:solidFill>
              <a:latin typeface="Corbel" panose="020B0503020204020204" pitchFamily="34" charset="0"/>
            </a:endParaRPr>
          </a:p>
          <a:p>
            <a:endParaRPr lang="ro-RO" sz="3200" dirty="0">
              <a:latin typeface="Corbel" panose="020B0503020204020204" pitchFamily="34" charset="0"/>
            </a:endParaRP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30033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905000" y="1219200"/>
            <a:ext cx="7239000" cy="6324600"/>
          </a:xfrm>
        </p:spPr>
        <p:txBody>
          <a:bodyPr>
            <a:normAutofit/>
          </a:bodyPr>
          <a:lstStyle/>
          <a:p>
            <a:r>
              <a:rPr lang="ro-RO" sz="2800" dirty="0"/>
              <a:t>The </a:t>
            </a:r>
            <a:r>
              <a:rPr lang="ro-RO" sz="2800" dirty="0" err="1"/>
              <a:t>first</a:t>
            </a:r>
            <a:r>
              <a:rPr lang="ro-RO" sz="2800" dirty="0"/>
              <a:t> </a:t>
            </a:r>
            <a:r>
              <a:rPr lang="ro-RO" sz="2800" dirty="0" err="1" smtClean="0"/>
              <a:t>productions</a:t>
            </a:r>
            <a:r>
              <a:rPr lang="ro-RO" sz="2800" dirty="0" smtClean="0"/>
              <a:t> </a:t>
            </a:r>
            <a:r>
              <a:rPr lang="ro-RO" sz="2800" dirty="0"/>
              <a:t>of </a:t>
            </a:r>
            <a:r>
              <a:rPr lang="ro-RO" sz="2800" dirty="0" err="1"/>
              <a:t>our</a:t>
            </a:r>
            <a:r>
              <a:rPr lang="ro-RO" sz="2800" dirty="0"/>
              <a:t> company  led </a:t>
            </a:r>
            <a:r>
              <a:rPr lang="ro-RO" sz="2800" dirty="0" err="1"/>
              <a:t>to</a:t>
            </a:r>
            <a:r>
              <a:rPr lang="ro-RO" sz="2800" dirty="0"/>
              <a:t> </a:t>
            </a:r>
            <a:r>
              <a:rPr lang="ro-RO" sz="2800" dirty="0" err="1" smtClean="0"/>
              <a:t>the</a:t>
            </a:r>
            <a:r>
              <a:rPr lang="ro-RO" sz="2800" dirty="0" smtClean="0"/>
              <a:t> profit of 28%.</a:t>
            </a:r>
          </a:p>
          <a:p>
            <a:r>
              <a:rPr lang="ro-RO" sz="2800" dirty="0" smtClean="0"/>
              <a:t>The </a:t>
            </a:r>
            <a:r>
              <a:rPr lang="ro-RO" sz="2800" dirty="0" err="1" smtClean="0"/>
              <a:t>second</a:t>
            </a:r>
            <a:r>
              <a:rPr lang="ro-RO" sz="2800" baseline="30000" dirty="0" smtClean="0"/>
              <a:t> </a:t>
            </a:r>
            <a:r>
              <a:rPr lang="ro-RO" sz="2800" dirty="0" err="1" smtClean="0"/>
              <a:t>production</a:t>
            </a:r>
            <a:r>
              <a:rPr lang="ro-RO" sz="2800" dirty="0" smtClean="0"/>
              <a:t> </a:t>
            </a:r>
            <a:r>
              <a:rPr lang="ro-RO" sz="2800" dirty="0" err="1" smtClean="0"/>
              <a:t>raised</a:t>
            </a:r>
            <a:r>
              <a:rPr lang="ro-RO" sz="2800" dirty="0" smtClean="0"/>
              <a:t> </a:t>
            </a:r>
            <a:r>
              <a:rPr lang="ro-RO" sz="2800" dirty="0" err="1" smtClean="0"/>
              <a:t>by</a:t>
            </a:r>
            <a:r>
              <a:rPr lang="ro-RO" sz="2800" dirty="0" smtClean="0"/>
              <a:t> 2%.</a:t>
            </a:r>
            <a:endParaRPr lang="ro-RO" sz="2800" dirty="0"/>
          </a:p>
          <a:p>
            <a:r>
              <a:rPr lang="ro-RO" sz="2800" dirty="0" err="1"/>
              <a:t>O</a:t>
            </a:r>
            <a:r>
              <a:rPr lang="ro-RO" sz="2800" dirty="0" err="1" smtClean="0"/>
              <a:t>ur</a:t>
            </a:r>
            <a:r>
              <a:rPr lang="ro-RO" sz="2800" dirty="0" smtClean="0"/>
              <a:t> </a:t>
            </a:r>
            <a:r>
              <a:rPr lang="ro-RO" sz="2800" dirty="0" err="1" smtClean="0"/>
              <a:t>third</a:t>
            </a:r>
            <a:r>
              <a:rPr lang="ro-RO" sz="2800" dirty="0" smtClean="0"/>
              <a:t> </a:t>
            </a:r>
            <a:r>
              <a:rPr lang="ro-RO" sz="2800" dirty="0" err="1" smtClean="0"/>
              <a:t>production</a:t>
            </a:r>
            <a:r>
              <a:rPr lang="ro-RO" sz="2800" dirty="0" smtClean="0"/>
              <a:t> </a:t>
            </a:r>
            <a:r>
              <a:rPr lang="ro-RO" sz="2800" dirty="0" err="1" smtClean="0"/>
              <a:t>was</a:t>
            </a:r>
            <a:r>
              <a:rPr lang="ro-RO" sz="2800" dirty="0" smtClean="0"/>
              <a:t> </a:t>
            </a:r>
            <a:r>
              <a:rPr lang="ro-RO" sz="2800" dirty="0" err="1" smtClean="0"/>
              <a:t>bigger</a:t>
            </a:r>
            <a:r>
              <a:rPr lang="ro-RO" sz="2800" dirty="0" smtClean="0"/>
              <a:t> </a:t>
            </a:r>
            <a:r>
              <a:rPr lang="ro-RO" sz="2800" dirty="0" err="1"/>
              <a:t>and</a:t>
            </a:r>
            <a:r>
              <a:rPr lang="ro-RO" sz="2800" dirty="0"/>
              <a:t> </a:t>
            </a:r>
            <a:r>
              <a:rPr lang="ro-RO" sz="2800" dirty="0" smtClean="0"/>
              <a:t>company</a:t>
            </a:r>
            <a:r>
              <a:rPr lang="en-US" sz="2800" dirty="0" smtClean="0"/>
              <a:t>’s</a:t>
            </a:r>
            <a:r>
              <a:rPr lang="ro-RO" sz="2800" dirty="0" smtClean="0"/>
              <a:t> </a:t>
            </a:r>
            <a:r>
              <a:rPr lang="ro-RO" sz="2800" dirty="0"/>
              <a:t>profit </a:t>
            </a:r>
            <a:r>
              <a:rPr lang="ro-RO" sz="2800" dirty="0" err="1" smtClean="0"/>
              <a:t>raised</a:t>
            </a:r>
            <a:r>
              <a:rPr lang="ro-RO" sz="2800" dirty="0" smtClean="0"/>
              <a:t> </a:t>
            </a:r>
            <a:r>
              <a:rPr lang="ro-RO" sz="2800" dirty="0" err="1" smtClean="0"/>
              <a:t>to</a:t>
            </a:r>
            <a:r>
              <a:rPr lang="ro-RO" sz="2800" dirty="0" smtClean="0"/>
              <a:t> 34 </a:t>
            </a:r>
            <a:r>
              <a:rPr lang="ro-RO" sz="2800" dirty="0"/>
              <a:t>%.</a:t>
            </a:r>
          </a:p>
          <a:p>
            <a:r>
              <a:rPr lang="ro-RO" sz="2800" dirty="0" smtClean="0"/>
              <a:t>The </a:t>
            </a:r>
            <a:r>
              <a:rPr lang="ro-RO" sz="2800" dirty="0" err="1" smtClean="0"/>
              <a:t>new</a:t>
            </a:r>
            <a:r>
              <a:rPr lang="ro-RO" sz="2800" dirty="0" smtClean="0"/>
              <a:t> product </a:t>
            </a:r>
            <a:r>
              <a:rPr lang="ro-RO" sz="2800" dirty="0" err="1" smtClean="0"/>
              <a:t>brought</a:t>
            </a:r>
            <a:r>
              <a:rPr lang="ro-RO" sz="2800" dirty="0" smtClean="0"/>
              <a:t> </a:t>
            </a:r>
            <a:r>
              <a:rPr lang="ro-RO" sz="2800" dirty="0" err="1"/>
              <a:t>us</a:t>
            </a:r>
            <a:r>
              <a:rPr lang="ro-RO" sz="2800" dirty="0"/>
              <a:t> </a:t>
            </a:r>
            <a:r>
              <a:rPr lang="ro-RO" sz="2800" dirty="0" err="1"/>
              <a:t>the</a:t>
            </a:r>
            <a:r>
              <a:rPr lang="ro-RO" sz="2800" dirty="0"/>
              <a:t> </a:t>
            </a:r>
            <a:r>
              <a:rPr lang="ro-RO" sz="2800" dirty="0" err="1"/>
              <a:t>biggest</a:t>
            </a:r>
            <a:r>
              <a:rPr lang="ro-RO" sz="2800" dirty="0"/>
              <a:t> profit in </a:t>
            </a:r>
            <a:r>
              <a:rPr lang="ro-RO" sz="2800" dirty="0" err="1"/>
              <a:t>the</a:t>
            </a:r>
            <a:r>
              <a:rPr lang="ro-RO" sz="2800" dirty="0"/>
              <a:t> </a:t>
            </a:r>
            <a:r>
              <a:rPr lang="ro-RO" sz="2800" dirty="0" err="1"/>
              <a:t>fourth</a:t>
            </a:r>
            <a:r>
              <a:rPr lang="ro-RO" sz="2800" dirty="0"/>
              <a:t> </a:t>
            </a:r>
            <a:r>
              <a:rPr lang="ro-RO" sz="2800" dirty="0" err="1" smtClean="0"/>
              <a:t>production</a:t>
            </a:r>
            <a:r>
              <a:rPr lang="ro-RO" sz="2800" dirty="0" smtClean="0"/>
              <a:t> </a:t>
            </a:r>
            <a:r>
              <a:rPr lang="ro-RO" sz="2800" dirty="0" err="1" smtClean="0"/>
              <a:t>that</a:t>
            </a:r>
            <a:r>
              <a:rPr lang="ro-RO" sz="2800" dirty="0" smtClean="0"/>
              <a:t> </a:t>
            </a:r>
            <a:r>
              <a:rPr lang="ro-RO" sz="2800" dirty="0" err="1" smtClean="0"/>
              <a:t>being</a:t>
            </a:r>
            <a:r>
              <a:rPr lang="ro-RO" sz="2800" dirty="0" smtClean="0"/>
              <a:t> </a:t>
            </a:r>
            <a:r>
              <a:rPr lang="ro-RO" sz="2800" dirty="0"/>
              <a:t>47</a:t>
            </a:r>
            <a:r>
              <a:rPr lang="ro-RO" sz="2800" dirty="0" smtClean="0"/>
              <a:t>%.</a:t>
            </a:r>
          </a:p>
          <a:p>
            <a:endParaRPr lang="ro-RO" sz="2800" dirty="0"/>
          </a:p>
          <a:p>
            <a:r>
              <a:rPr lang="ro-RO" sz="2800" dirty="0" err="1" smtClean="0"/>
              <a:t>After</a:t>
            </a:r>
            <a:r>
              <a:rPr lang="ro-RO" sz="2800" dirty="0" smtClean="0"/>
              <a:t> </a:t>
            </a:r>
            <a:r>
              <a:rPr lang="ro-RO" sz="2800" dirty="0" err="1" smtClean="0"/>
              <a:t>all</a:t>
            </a:r>
            <a:r>
              <a:rPr lang="ro-RO" sz="2800" dirty="0" smtClean="0"/>
              <a:t> </a:t>
            </a:r>
            <a:r>
              <a:rPr lang="ro-RO" sz="2800" dirty="0" err="1" smtClean="0"/>
              <a:t>the</a:t>
            </a:r>
            <a:r>
              <a:rPr lang="ro-RO" sz="2800" dirty="0" smtClean="0"/>
              <a:t> </a:t>
            </a:r>
            <a:r>
              <a:rPr lang="ro-RO" sz="2800" dirty="0" err="1" smtClean="0"/>
              <a:t>productions</a:t>
            </a:r>
            <a:r>
              <a:rPr lang="ro-RO" sz="2800" dirty="0" smtClean="0"/>
              <a:t> </a:t>
            </a:r>
            <a:r>
              <a:rPr lang="ro-RO" sz="2800" dirty="0" err="1" smtClean="0"/>
              <a:t>the</a:t>
            </a:r>
            <a:r>
              <a:rPr lang="ro-RO" sz="2800" dirty="0" smtClean="0"/>
              <a:t> total profit </a:t>
            </a:r>
            <a:r>
              <a:rPr lang="ro-RO" sz="2800" dirty="0" err="1" smtClean="0"/>
              <a:t>is</a:t>
            </a:r>
            <a:r>
              <a:rPr lang="ro-RO" sz="2800" dirty="0" smtClean="0"/>
              <a:t> 39%.</a:t>
            </a:r>
          </a:p>
          <a:p>
            <a:endParaRPr lang="ro-RO" sz="2800" dirty="0"/>
          </a:p>
          <a:p>
            <a:endParaRPr lang="ro-RO" sz="2800" dirty="0"/>
          </a:p>
        </p:txBody>
      </p:sp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2883935853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4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ă 5"/>
          <p:cNvGraphicFramePr/>
          <p:nvPr>
            <p:extLst>
              <p:ext uri="{D42A27DB-BD31-4B8C-83A1-F6EECF244321}">
                <p14:modId xmlns:p14="http://schemas.microsoft.com/office/powerpoint/2010/main" val="121792602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ă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556459"/>
              </p:ext>
            </p:extLst>
          </p:nvPr>
        </p:nvGraphicFramePr>
        <p:xfrm>
          <a:off x="1905000" y="0"/>
          <a:ext cx="73914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25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2133600" y="1447800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      </a:t>
            </a:r>
            <a:r>
              <a:rPr kumimoji="0" lang="ro-RO" sz="4400" b="0" i="0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Organisational</a:t>
            </a:r>
            <a:r>
              <a:rPr kumimoji="0" lang="ro-RO" sz="4400" b="0" i="0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</a:t>
            </a:r>
            <a:r>
              <a:rPr kumimoji="0" lang="ro-RO" sz="4400" b="0" i="0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Chart</a:t>
            </a:r>
            <a:endParaRPr kumimoji="0" lang="en-US" sz="4400" b="0" i="0" strike="noStrike" kern="0" cap="none" spc="0" normalizeH="0" baseline="0" noProof="0" dirty="0" smtClean="0">
              <a:ln w="3175" cmpd="sng">
                <a:noFill/>
              </a:ln>
              <a:solidFill>
                <a:schemeClr val="accent6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400" b="1" i="0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     </a:t>
            </a:r>
            <a:r>
              <a:rPr kumimoji="0" lang="ro-RO" sz="4000" b="1" i="0" u="none" strike="noStrike" kern="0" cap="none" spc="0" normalizeH="0" baseline="0" noProof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S.C MINIDDARO S.R.L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4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/>
            </a:r>
            <a:br>
              <a:rPr kumimoji="0" lang="ro-RO" sz="44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o-RO" sz="2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EMPLOYEES FUNCTIONS IN</a:t>
            </a:r>
            <a:r>
              <a:rPr kumimoji="0" lang="en-US" sz="2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THE COMPANY</a:t>
            </a:r>
            <a:endParaRPr kumimoji="0" lang="ro-RO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214092904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3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10337"/>
            <a:ext cx="9144000" cy="5953937"/>
          </a:xfrm>
          <a:prstGeom prst="rect">
            <a:avLst/>
          </a:prstGeom>
        </p:spPr>
      </p:pic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201265714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11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/>
          <p:cNvSpPr/>
          <p:nvPr/>
        </p:nvSpPr>
        <p:spPr>
          <a:xfrm>
            <a:off x="1752600" y="304800"/>
            <a:ext cx="7086600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COMPANY’S GOALS</a:t>
            </a:r>
            <a:r>
              <a:rPr lang="ro-RO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: 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Rising the number of the sales by</a:t>
            </a:r>
            <a:r>
              <a:rPr lang="ro-RO" sz="2800" dirty="0">
                <a:solidFill>
                  <a:srgbClr val="4472C4"/>
                </a:solidFill>
                <a:latin typeface="Corbel"/>
              </a:rPr>
              <a:t> </a:t>
            </a:r>
            <a:r>
              <a:rPr lang="ro-RO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10%</a:t>
            </a:r>
            <a:endParaRPr lang="ro-RO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E</a:t>
            </a:r>
            <a:r>
              <a:rPr lang="ro-RO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xtending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the </a:t>
            </a:r>
            <a:r>
              <a:rPr lang="ro-RO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variety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 of </a:t>
            </a:r>
            <a:r>
              <a:rPr lang="ro-RO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products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by the second semester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activity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Increasing the sales by </a:t>
            </a:r>
            <a:r>
              <a:rPr lang="ro-RO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20%</a:t>
            </a:r>
            <a:endParaRPr lang="ro-RO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dirty="0" err="1" smtClean="0">
                <a:latin typeface="Corbel"/>
              </a:rPr>
              <a:t>Boosting</a:t>
            </a:r>
            <a:r>
              <a:rPr lang="en-US" sz="2800" dirty="0" smtClean="0">
                <a:latin typeface="Corbel"/>
              </a:rPr>
              <a:t> satisfaction </a:t>
            </a:r>
            <a:r>
              <a:rPr lang="ro-RO" sz="2800" dirty="0" err="1" smtClean="0">
                <a:latin typeface="Corbel"/>
              </a:rPr>
              <a:t>with</a:t>
            </a:r>
            <a:r>
              <a:rPr lang="ro-RO" sz="2800" dirty="0" smtClean="0">
                <a:latin typeface="Corbel"/>
              </a:rPr>
              <a:t> </a:t>
            </a:r>
            <a:r>
              <a:rPr lang="en-US" sz="2800" dirty="0" smtClean="0">
                <a:latin typeface="Corbel"/>
              </a:rPr>
              <a:t>the consumer</a:t>
            </a:r>
            <a:r>
              <a:rPr lang="ro-RO" sz="2800" dirty="0" smtClean="0">
                <a:latin typeface="Corbel"/>
              </a:rPr>
              <a:t>.</a:t>
            </a:r>
            <a:endParaRPr lang="ro-RO" sz="2800" dirty="0">
              <a:latin typeface="Corbel"/>
            </a:endParaRPr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382992304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tăText 1"/>
          <p:cNvSpPr txBox="1"/>
          <p:nvPr/>
        </p:nvSpPr>
        <p:spPr>
          <a:xfrm>
            <a:off x="2057400" y="4953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err="1">
                <a:latin typeface="Corbel" panose="020B0503020204020204" pitchFamily="34" charset="0"/>
              </a:rPr>
              <a:t>Luckily</a:t>
            </a:r>
            <a:r>
              <a:rPr lang="en-US" sz="2800" dirty="0" smtClean="0">
                <a:latin typeface="Corbel" panose="020B0503020204020204" pitchFamily="34" charset="0"/>
              </a:rPr>
              <a:t> all those goals were accomplished</a:t>
            </a:r>
            <a:r>
              <a:rPr lang="en-US" sz="2800" dirty="0">
                <a:latin typeface="Corbel" panose="020B0503020204020204" pitchFamily="34" charset="0"/>
              </a:rPr>
              <a:t>.</a:t>
            </a:r>
            <a:endParaRPr lang="ro-RO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406013" y="228600"/>
            <a:ext cx="7737987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latin typeface="Corbel" panose="020B0503020204020204" pitchFamily="34" charset="0"/>
                <a:cs typeface="Carlito" panose="020F0502020204030204" pitchFamily="34" charset="0"/>
              </a:rPr>
              <a:t>Advertising the product 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in</a:t>
            </a:r>
            <a:r>
              <a:rPr lang="en-US" sz="2800" dirty="0">
                <a:latin typeface="Corbel" panose="020B0503020204020204" pitchFamily="34" charset="0"/>
                <a:cs typeface="Carlito" panose="020F0502020204030204" pitchFamily="34" charset="0"/>
              </a:rPr>
              <a:t> the college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Advertising ’’</a:t>
            </a:r>
            <a:r>
              <a:rPr lang="ro-RO" sz="2800" dirty="0" err="1">
                <a:latin typeface="Corbel" panose="020B0503020204020204" pitchFamily="34" charset="0"/>
                <a:cs typeface="Carlito" panose="020F0502020204030204" pitchFamily="34" charset="0"/>
              </a:rPr>
              <a:t>Little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cs typeface="Carlito" panose="020F0502020204030204" pitchFamily="34" charset="0"/>
              </a:rPr>
              <a:t>Joy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 ’’ in </a:t>
            </a:r>
            <a:r>
              <a:rPr lang="en-US" sz="2800" dirty="0">
                <a:latin typeface="Corbel" panose="020B0503020204020204" pitchFamily="34" charset="0"/>
                <a:cs typeface="Carlito" panose="020F0502020204030204" pitchFamily="34" charset="0"/>
              </a:rPr>
              <a:t>the country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 </a:t>
            </a:r>
            <a:r>
              <a:rPr lang="en-US" sz="2800" dirty="0">
                <a:latin typeface="Corbel" panose="020B0503020204020204" pitchFamily="34" charset="0"/>
                <a:cs typeface="Carlito" panose="020F0502020204030204" pitchFamily="34" charset="0"/>
              </a:rPr>
              <a:t>and in the partner countries that are in the 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”</a:t>
            </a:r>
            <a:r>
              <a:rPr lang="en-US" sz="2800" dirty="0">
                <a:latin typeface="Corbel" panose="020B0503020204020204" pitchFamily="34" charset="0"/>
                <a:cs typeface="Carlito" panose="020F0502020204030204" pitchFamily="34" charset="0"/>
              </a:rPr>
              <a:t>VET4SCAPE </a:t>
            </a:r>
            <a:r>
              <a:rPr lang="ro-RO" sz="2800" dirty="0">
                <a:latin typeface="Corbel" panose="020B0503020204020204" pitchFamily="34" charset="0"/>
                <a:cs typeface="Carlito" panose="020F0502020204030204" pitchFamily="34" charset="0"/>
              </a:rPr>
              <a:t>”</a:t>
            </a:r>
            <a:r>
              <a:rPr lang="en-US" sz="2800" dirty="0" err="1" smtClean="0">
                <a:latin typeface="Corbel" panose="020B0503020204020204" pitchFamily="34" charset="0"/>
                <a:cs typeface="Carlito" panose="020F0502020204030204" pitchFamily="34" charset="0"/>
              </a:rPr>
              <a:t>Programme</a:t>
            </a:r>
            <a:r>
              <a:rPr lang="ro-RO" sz="2800" dirty="0" smtClean="0">
                <a:latin typeface="Corbel" panose="020B0503020204020204" pitchFamily="34" charset="0"/>
                <a:cs typeface="Carlito" panose="020F0502020204030204" pitchFamily="34" charset="0"/>
              </a:rPr>
              <a:t>;</a:t>
            </a:r>
            <a:endParaRPr lang="ro-RO" sz="2800" dirty="0">
              <a:latin typeface="Corbel" panose="020B0503020204020204" pitchFamily="34" charset="0"/>
              <a:cs typeface="Carlito" panose="020F0502020204030204" pitchFamily="34" charset="0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Development  premise on the market: developing a product that meets the standards of the clients is the most important premise for the </a:t>
            </a:r>
            <a:r>
              <a:rPr lang="en-US" sz="2800" dirty="0" smtClean="0">
                <a:latin typeface="Corbel" panose="020B0503020204020204" pitchFamily="34" charset="0"/>
              </a:rPr>
              <a:t>company</a:t>
            </a:r>
            <a:r>
              <a:rPr lang="ro-RO" sz="2800" dirty="0" smtClean="0">
                <a:latin typeface="Corbel" panose="020B0503020204020204" pitchFamily="34" charset="0"/>
              </a:rPr>
              <a:t>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We are still advertising for the products on our </a:t>
            </a:r>
            <a:r>
              <a:rPr lang="en-US" sz="2800" dirty="0" smtClean="0">
                <a:latin typeface="Corbel" panose="020B0503020204020204" pitchFamily="34" charset="0"/>
              </a:rPr>
              <a:t>website: </a:t>
            </a:r>
            <a:r>
              <a:rPr lang="ro-RO" sz="2800" dirty="0">
                <a:latin typeface="Corbel" panose="020B0503020204020204" pitchFamily="34" charset="0"/>
              </a:rPr>
              <a:t>https://</a:t>
            </a:r>
            <a:r>
              <a:rPr lang="ro-RO" sz="2800" dirty="0" smtClean="0">
                <a:latin typeface="Corbel" panose="020B0503020204020204" pitchFamily="34" charset="0"/>
              </a:rPr>
              <a:t>miniddaro.wixsite.com</a:t>
            </a:r>
            <a:r>
              <a:rPr lang="en-US" sz="2800" dirty="0" smtClean="0">
                <a:latin typeface="Corbel" panose="020B0503020204020204" pitchFamily="34" charset="0"/>
              </a:rPr>
              <a:t>;</a:t>
            </a:r>
            <a:endParaRPr lang="ro-RO" sz="2800" dirty="0" smtClean="0">
              <a:latin typeface="Corbel" panose="020B0503020204020204" pitchFamily="34" charset="0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A</a:t>
            </a:r>
            <a:r>
              <a:rPr lang="en-US" sz="2800" dirty="0" smtClean="0">
                <a:latin typeface="Corbel" panose="020B0503020204020204" pitchFamily="34" charset="0"/>
              </a:rPr>
              <a:t>lso </a:t>
            </a:r>
            <a:r>
              <a:rPr lang="en-US" sz="2800" dirty="0">
                <a:latin typeface="Corbel" panose="020B0503020204020204" pitchFamily="34" charset="0"/>
              </a:rPr>
              <a:t>advertising by using posters at our school</a:t>
            </a:r>
            <a:r>
              <a:rPr lang="ro-RO" sz="2800" dirty="0" smtClean="0">
                <a:latin typeface="Corbel" panose="020B0503020204020204" pitchFamily="34" charset="0"/>
              </a:rPr>
              <a:t>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And the advertisement that is on our school's radio </a:t>
            </a:r>
            <a:r>
              <a:rPr lang="en-US" sz="2800" dirty="0" smtClean="0">
                <a:latin typeface="Corbel" panose="020B0503020204020204" pitchFamily="34" charset="0"/>
              </a:rPr>
              <a:t>during one of the breaks, the day before the selling starts.</a:t>
            </a:r>
            <a:endParaRPr lang="ro-RO" sz="2800" dirty="0" smtClean="0">
              <a:latin typeface="Corbel" panose="020B0503020204020204" pitchFamily="34" charset="0"/>
            </a:endParaRPr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3624922352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70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762000" y="457200"/>
            <a:ext cx="8305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Those</a:t>
            </a:r>
            <a:r>
              <a:rPr kumimoji="0" lang="en-US" sz="4000" b="0" i="0" u="none" strike="noStrike" kern="0" cap="none" spc="0" normalizeH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were </a:t>
            </a:r>
            <a:r>
              <a:rPr lang="en-US" sz="4000" kern="0" dirty="0">
                <a:ln w="3175" cmpd="sng">
                  <a:noFill/>
                </a:ln>
                <a:latin typeface="Corbel" panose="020B0503020204020204" pitchFamily="34" charset="0"/>
                <a:ea typeface="+mj-ea"/>
                <a:cs typeface="+mj-cs"/>
              </a:rPr>
              <a:t>t</a:t>
            </a:r>
            <a:r>
              <a:rPr kumimoji="0" lang="ro-RO" sz="4000" b="0" i="0" u="none" strike="noStrike" kern="0" cap="none" spc="0" normalizeH="0" baseline="0" noProof="0" dirty="0" err="1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he</a:t>
            </a: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kumimoji="0" lang="ro-RO" sz="4000" b="0" i="0" u="none" strike="noStrike" kern="0" cap="none" spc="0" normalizeH="0" baseline="0" noProof="0" dirty="0" err="1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steps</a:t>
            </a: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of </a:t>
            </a:r>
            <a:r>
              <a:rPr kumimoji="0" lang="ro-RO" sz="4000" b="0" i="0" u="none" strike="noStrike" kern="0" cap="none" spc="0" normalizeH="0" baseline="0" noProof="0" dirty="0" err="1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making</a:t>
            </a: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 ”</a:t>
            </a:r>
            <a:r>
              <a:rPr kumimoji="0" lang="ro-RO" sz="4000" b="1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LITTLE JOY </a:t>
            </a: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”</a:t>
            </a:r>
            <a:r>
              <a:rPr kumimoji="0" lang="ro-RO" sz="4000" b="0" i="0" u="none" strike="noStrike" kern="0" cap="none" spc="0" normalizeH="0" baseline="0" noProof="0" dirty="0" err="1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chocolate</a:t>
            </a:r>
            <a:r>
              <a:rPr lang="en-US" sz="4000" kern="0" dirty="0">
                <a:ln w="3175" cmpd="sng">
                  <a:noFill/>
                </a:ln>
                <a:latin typeface="Corbel" panose="020B0503020204020204" pitchFamily="34" charset="0"/>
                <a:ea typeface="+mj-ea"/>
                <a:cs typeface="+mj-cs"/>
              </a:rPr>
              <a:t> </a:t>
            </a:r>
            <a:r>
              <a:rPr lang="en-US" sz="4000" kern="0" dirty="0" smtClean="0">
                <a:ln w="3175" cmpd="sng">
                  <a:noFill/>
                </a:ln>
                <a:latin typeface="Corbel" panose="020B0503020204020204" pitchFamily="34" charset="0"/>
                <a:ea typeface="+mj-ea"/>
                <a:cs typeface="+mj-cs"/>
              </a:rPr>
              <a:t>and MINIDDARO’s activity.</a:t>
            </a: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/>
            </a:r>
            <a:b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/>
            </a:r>
            <a:br>
              <a:rPr kumimoji="0" lang="ro-RO" sz="4000" b="0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If you want something sweet,</a:t>
            </a:r>
            <a:r>
              <a:rPr kumimoji="0" lang="ro-RO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</a:t>
            </a:r>
            <a:br>
              <a:rPr kumimoji="0" lang="ro-RO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r>
              <a:rPr kumimoji="0" lang="ro-RO" sz="4800" b="0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   </a:t>
            </a:r>
            <a:r>
              <a:rPr kumimoji="0" lang="en-US" sz="4800" b="1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Little Joy </a:t>
            </a:r>
            <a:r>
              <a:rPr kumimoji="0" lang="en-US" sz="48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is what you need</a:t>
            </a:r>
            <a:r>
              <a:rPr kumimoji="0" lang="ro-RO" sz="48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>!!!</a:t>
            </a:r>
            <a:r>
              <a:rPr kumimoji="0" lang="en-US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Corbel" panose="020B0503020204020204" pitchFamily="34" charset="0"/>
                <a:ea typeface="+mj-ea"/>
                <a:cs typeface="+mj-cs"/>
              </a:rPr>
            </a:br>
            <a:endParaRPr kumimoji="0" lang="ro-RO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rbel" panose="020B0503020204020204" pitchFamily="34" charset="0"/>
            </a:endParaRPr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606635244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172200" cy="6858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General Data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066924" y="1143000"/>
            <a:ext cx="7077076" cy="4572000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Name of the company</a:t>
            </a:r>
            <a:r>
              <a:rPr lang="ro-RO" sz="2400" b="0" dirty="0">
                <a:solidFill>
                  <a:srgbClr val="4472C4"/>
                </a:solidFill>
                <a:latin typeface="Corbel"/>
              </a:rPr>
              <a:t> : </a:t>
            </a:r>
            <a:r>
              <a:rPr lang="ro-RO" sz="3200" dirty="0" smtClean="0">
                <a:solidFill>
                  <a:schemeClr val="tx1"/>
                </a:solidFill>
                <a:latin typeface="Corbel"/>
              </a:rPr>
              <a:t>MINIDDARO</a:t>
            </a:r>
            <a:r>
              <a:rPr lang="en-US" sz="3200" dirty="0" smtClean="0">
                <a:solidFill>
                  <a:schemeClr val="tx1"/>
                </a:solidFill>
                <a:latin typeface="Corbel"/>
              </a:rPr>
              <a:t> </a:t>
            </a:r>
            <a:endParaRPr lang="ro-RO" sz="3200" dirty="0">
              <a:solidFill>
                <a:schemeClr val="tx1"/>
              </a:solidFill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b="0" dirty="0" smtClean="0">
                <a:solidFill>
                  <a:schemeClr val="tx1"/>
                </a:solidFill>
                <a:latin typeface="Corbel"/>
              </a:rPr>
              <a:t> </a:t>
            </a:r>
            <a:r>
              <a:rPr lang="ro-RO" sz="2800" b="0" dirty="0" err="1">
                <a:solidFill>
                  <a:schemeClr val="tx1"/>
                </a:solidFill>
                <a:latin typeface="Corbel"/>
              </a:rPr>
              <a:t>Identification</a:t>
            </a:r>
            <a:r>
              <a:rPr lang="ro-RO" sz="2800" b="0" dirty="0">
                <a:solidFill>
                  <a:schemeClr val="tx1"/>
                </a:solidFill>
                <a:latin typeface="Corbel"/>
              </a:rPr>
              <a:t> </a:t>
            </a:r>
            <a:r>
              <a:rPr lang="ro-RO" sz="2800" b="0" dirty="0" err="1">
                <a:solidFill>
                  <a:schemeClr val="tx1"/>
                </a:solidFill>
                <a:latin typeface="Corbel"/>
              </a:rPr>
              <a:t>Number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CJ14-00010903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3200" b="0" dirty="0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Certificate </a:t>
            </a:r>
            <a:r>
              <a:rPr lang="ro-RO" sz="3200" b="0" dirty="0" err="1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ensuing</a:t>
            </a:r>
            <a:r>
              <a:rPr lang="en-US" sz="3200" b="0" dirty="0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 </a:t>
            </a: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date </a:t>
            </a:r>
            <a:r>
              <a:rPr lang="ro-RO" sz="2400" b="0" dirty="0" smtClean="0">
                <a:solidFill>
                  <a:srgbClr val="4472C4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17.01.2018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3200" b="0" dirty="0">
                <a:solidFill>
                  <a:schemeClr val="tx1"/>
                </a:solidFill>
                <a:latin typeface="Corbel"/>
              </a:rPr>
              <a:t>Legal </a:t>
            </a:r>
            <a:r>
              <a:rPr lang="ro-RO" sz="3200" b="0" dirty="0" err="1">
                <a:solidFill>
                  <a:schemeClr val="tx1"/>
                </a:solidFill>
                <a:latin typeface="Corbel"/>
              </a:rPr>
              <a:t>form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SRL 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Main activity</a:t>
            </a:r>
            <a:r>
              <a:rPr lang="ro-RO" sz="2400" b="0" dirty="0">
                <a:solidFill>
                  <a:srgbClr val="4472C4"/>
                </a:solidFill>
                <a:latin typeface="Corbel"/>
              </a:rPr>
              <a:t> :  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code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CAEN : 1082 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dirty="0"/>
              <a:t>P</a:t>
            </a:r>
            <a:r>
              <a:rPr lang="en-US" sz="2800" dirty="0" err="1"/>
              <a:t>roduction</a:t>
            </a:r>
            <a:r>
              <a:rPr lang="en-US" sz="2800" dirty="0"/>
              <a:t> and commercialization of  types of </a:t>
            </a:r>
            <a:r>
              <a:rPr lang="en-US" sz="2800" dirty="0" smtClean="0"/>
              <a:t>chocolate</a:t>
            </a:r>
            <a:r>
              <a:rPr lang="ro-RO" sz="2800" dirty="0" smtClean="0">
                <a:solidFill>
                  <a:schemeClr val="tx1"/>
                </a:solidFill>
                <a:latin typeface="Corbel"/>
              </a:rPr>
              <a:t>.</a:t>
            </a:r>
            <a:endParaRPr lang="ro-RO" sz="2800" dirty="0">
              <a:solidFill>
                <a:schemeClr val="tx1"/>
              </a:solidFill>
              <a:latin typeface="Corbel"/>
            </a:endParaRPr>
          </a:p>
          <a:p>
            <a:endParaRPr lang="ro-RO" dirty="0"/>
          </a:p>
        </p:txBody>
      </p:sp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384732081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3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172200" cy="6858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General </a:t>
            </a:r>
            <a:r>
              <a:rPr lang="en-US" sz="4400" cap="none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Data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066924" y="1143000"/>
            <a:ext cx="7077076" cy="4572000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Name of the company</a:t>
            </a:r>
            <a:r>
              <a:rPr lang="ro-RO" sz="2400" b="0" dirty="0">
                <a:solidFill>
                  <a:srgbClr val="4472C4"/>
                </a:solidFill>
                <a:latin typeface="Corbel"/>
              </a:rPr>
              <a:t> : </a:t>
            </a:r>
            <a:r>
              <a:rPr lang="ro-RO" sz="3200" dirty="0" smtClean="0">
                <a:solidFill>
                  <a:schemeClr val="tx1"/>
                </a:solidFill>
                <a:latin typeface="Corbel"/>
              </a:rPr>
              <a:t>MINIDDARO</a:t>
            </a:r>
            <a:r>
              <a:rPr lang="en-US" sz="3200" dirty="0" smtClean="0">
                <a:solidFill>
                  <a:schemeClr val="tx1"/>
                </a:solidFill>
                <a:latin typeface="Corbel"/>
              </a:rPr>
              <a:t> </a:t>
            </a:r>
            <a:endParaRPr lang="ro-RO" sz="3200" dirty="0">
              <a:solidFill>
                <a:schemeClr val="tx1"/>
              </a:solidFill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b="0" dirty="0" smtClean="0">
                <a:solidFill>
                  <a:schemeClr val="tx1"/>
                </a:solidFill>
                <a:latin typeface="Corbel"/>
              </a:rPr>
              <a:t> </a:t>
            </a:r>
            <a:r>
              <a:rPr lang="ro-RO" sz="2800" b="0" dirty="0" err="1">
                <a:solidFill>
                  <a:schemeClr val="tx1"/>
                </a:solidFill>
                <a:latin typeface="Corbel"/>
              </a:rPr>
              <a:t>Identification</a:t>
            </a:r>
            <a:r>
              <a:rPr lang="ro-RO" sz="2800" b="0" dirty="0">
                <a:solidFill>
                  <a:schemeClr val="tx1"/>
                </a:solidFill>
                <a:latin typeface="Corbel"/>
              </a:rPr>
              <a:t> </a:t>
            </a:r>
            <a:r>
              <a:rPr lang="ro-RO" sz="2800" b="0" dirty="0" err="1">
                <a:solidFill>
                  <a:schemeClr val="tx1"/>
                </a:solidFill>
                <a:latin typeface="Corbel"/>
              </a:rPr>
              <a:t>Number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CJ14-00010903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3200" b="0" dirty="0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Certificate </a:t>
            </a:r>
            <a:r>
              <a:rPr lang="ro-RO" sz="3200" b="0" dirty="0" err="1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ensuing</a:t>
            </a:r>
            <a:r>
              <a:rPr lang="en-US" sz="3200" b="0" dirty="0" smtClean="0">
                <a:solidFill>
                  <a:srgbClr val="F7CBAC">
                    <a:lumMod val="75000"/>
                  </a:srgbClr>
                </a:solidFill>
                <a:latin typeface="Corbel"/>
              </a:rPr>
              <a:t> </a:t>
            </a: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date </a:t>
            </a:r>
            <a:r>
              <a:rPr lang="ro-RO" sz="2400" b="0" dirty="0" smtClean="0">
                <a:solidFill>
                  <a:srgbClr val="4472C4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17.01.2018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3200" b="0" dirty="0">
                <a:solidFill>
                  <a:schemeClr val="tx1"/>
                </a:solidFill>
                <a:latin typeface="Corbel"/>
              </a:rPr>
              <a:t>Legal </a:t>
            </a:r>
            <a:r>
              <a:rPr lang="ro-RO" sz="3200" b="0" dirty="0" err="1">
                <a:solidFill>
                  <a:schemeClr val="tx1"/>
                </a:solidFill>
                <a:latin typeface="Corbel"/>
              </a:rPr>
              <a:t>form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: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SRL 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US" sz="3200" b="0" dirty="0">
                <a:solidFill>
                  <a:srgbClr val="F7CBAC">
                    <a:lumMod val="75000"/>
                  </a:srgbClr>
                </a:solidFill>
                <a:latin typeface="Corbel"/>
              </a:rPr>
              <a:t>Main activity</a:t>
            </a:r>
            <a:r>
              <a:rPr lang="ro-RO" sz="2400" b="0" dirty="0">
                <a:solidFill>
                  <a:srgbClr val="4472C4"/>
                </a:solidFill>
                <a:latin typeface="Corbel"/>
              </a:rPr>
              <a:t> :  </a:t>
            </a:r>
            <a:r>
              <a:rPr lang="ro-RO" sz="2400" b="0" dirty="0">
                <a:solidFill>
                  <a:schemeClr val="tx1"/>
                </a:solidFill>
                <a:latin typeface="Corbel"/>
              </a:rPr>
              <a:t>code </a:t>
            </a:r>
            <a:r>
              <a:rPr lang="ro-RO" sz="3200" dirty="0">
                <a:solidFill>
                  <a:schemeClr val="tx1"/>
                </a:solidFill>
                <a:latin typeface="Corbel"/>
              </a:rPr>
              <a:t>CAEN : 1082 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ro-RO" sz="2800" dirty="0"/>
              <a:t>P</a:t>
            </a:r>
            <a:r>
              <a:rPr lang="en-US" sz="2800" dirty="0" err="1"/>
              <a:t>roduction</a:t>
            </a:r>
            <a:r>
              <a:rPr lang="en-US" sz="2800" dirty="0"/>
              <a:t> and commercialization of  types of </a:t>
            </a:r>
            <a:r>
              <a:rPr lang="en-US" sz="2800" dirty="0" smtClean="0"/>
              <a:t>chocolate</a:t>
            </a:r>
            <a:r>
              <a:rPr lang="ro-RO" sz="2800" dirty="0" smtClean="0">
                <a:solidFill>
                  <a:schemeClr val="tx1"/>
                </a:solidFill>
                <a:latin typeface="Corbel"/>
              </a:rPr>
              <a:t>.</a:t>
            </a:r>
            <a:endParaRPr lang="ro-RO" sz="2800" dirty="0">
              <a:solidFill>
                <a:schemeClr val="tx1"/>
              </a:solidFill>
              <a:latin typeface="Corbel"/>
            </a:endParaRPr>
          </a:p>
          <a:p>
            <a:endParaRPr lang="ro-RO" dirty="0"/>
          </a:p>
        </p:txBody>
      </p:sp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735011351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0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57400" y="1371600"/>
            <a:ext cx="6172200" cy="2053590"/>
          </a:xfrm>
        </p:spPr>
        <p:txBody>
          <a:bodyPr>
            <a:normAutofit fontScale="90000"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</a:pPr>
            <a:r>
              <a:rPr lang="ro-RO" sz="3200" cap="none" dirty="0" smtClean="0">
                <a:solidFill>
                  <a:srgbClr val="F7CBAC">
                    <a:lumMod val="75000"/>
                  </a:srgb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 </a:t>
            </a:r>
            <a:r>
              <a:rPr lang="ro-RO" sz="3200" cap="none" dirty="0" err="1" smtClean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Form</a:t>
            </a:r>
            <a:r>
              <a:rPr lang="ro-RO" sz="3200" cap="none" dirty="0" smtClean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r>
              <a:rPr lang="ro-RO" sz="3200" cap="none" dirty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of capital</a:t>
            </a:r>
            <a:r>
              <a:rPr lang="ro-RO" sz="3200" cap="none" dirty="0">
                <a:solidFill>
                  <a:srgbClr val="F7CBAC">
                    <a:lumMod val="75000"/>
                  </a:srgb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r>
              <a:rPr lang="ro-RO" sz="2400" b="0" cap="none" dirty="0">
                <a:solidFill>
                  <a:srgbClr val="4472C4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: </a:t>
            </a:r>
            <a:r>
              <a:rPr lang="en-US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private capital</a:t>
            </a:r>
            <a:r>
              <a:rPr lang="ro-RO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 100%</a:t>
            </a:r>
            <a:r>
              <a:rPr lang="ro-RO" sz="3200" cap="none" dirty="0">
                <a:solidFill>
                  <a:srgbClr val="4472C4"/>
                </a:solidFill>
                <a:latin typeface="Corbel"/>
                <a:ea typeface="+mn-ea"/>
                <a:cs typeface="Aharoni" panose="02010803020104030203" pitchFamily="2" charset="-79"/>
              </a:rPr>
              <a:t/>
            </a:r>
            <a:br>
              <a:rPr lang="ro-RO" sz="3200" cap="none" dirty="0">
                <a:solidFill>
                  <a:srgbClr val="4472C4"/>
                </a:solidFill>
                <a:latin typeface="Corbel"/>
                <a:ea typeface="+mn-ea"/>
                <a:cs typeface="Aharoni" panose="02010803020104030203" pitchFamily="2" charset="-79"/>
              </a:rPr>
            </a:br>
            <a:r>
              <a:rPr lang="en-US" sz="3200" b="0" cap="none" dirty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Capital value</a:t>
            </a:r>
            <a:r>
              <a:rPr lang="ro-RO" sz="3200" b="0" cap="none" dirty="0"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r>
              <a:rPr lang="ro-RO" sz="2400" b="0" cap="none" dirty="0">
                <a:solidFill>
                  <a:srgbClr val="4472C4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: </a:t>
            </a:r>
            <a:r>
              <a:rPr lang="ro-RO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200 Ron, </a:t>
            </a:r>
            <a:r>
              <a:rPr lang="en-US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split in social parts</a:t>
            </a:r>
            <a:r>
              <a:rPr lang="ro-RO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 / </a:t>
            </a:r>
            <a:r>
              <a:rPr lang="ro-RO" sz="3200" cap="none" dirty="0" smtClean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13 </a:t>
            </a:r>
            <a:r>
              <a:rPr lang="ro-RO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  <a:t>lei</a:t>
            </a:r>
            <a:br>
              <a:rPr lang="ro-RO" sz="3200" cap="none" dirty="0">
                <a:solidFill>
                  <a:schemeClr val="tx1"/>
                </a:solidFill>
                <a:latin typeface="Corbel"/>
                <a:ea typeface="+mn-ea"/>
                <a:cs typeface="Aharoni" panose="02010803020104030203" pitchFamily="2" charset="-79"/>
              </a:rPr>
            </a:br>
            <a:r>
              <a:rPr lang="ro-RO" sz="2400" b="0" cap="none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o-RO" sz="3200" b="0" cap="none" dirty="0">
                <a:solidFill>
                  <a:srgbClr val="4472C4"/>
                </a:solidFill>
                <a:latin typeface="Corbel"/>
                <a:ea typeface="+mn-ea"/>
                <a:cs typeface="+mn-cs"/>
              </a:rPr>
              <a:t/>
            </a:r>
            <a:br>
              <a:rPr lang="ro-RO" sz="3200" b="0" cap="none" dirty="0">
                <a:solidFill>
                  <a:srgbClr val="4472C4"/>
                </a:solidFill>
                <a:latin typeface="Corbel"/>
                <a:ea typeface="+mn-ea"/>
                <a:cs typeface="+mn-cs"/>
              </a:rPr>
            </a:br>
            <a:endParaRPr lang="ro-RO" dirty="0"/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401165140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1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conținut 2"/>
          <p:cNvSpPr txBox="1">
            <a:spLocks/>
          </p:cNvSpPr>
          <p:nvPr/>
        </p:nvSpPr>
        <p:spPr>
          <a:xfrm>
            <a:off x="1752600" y="380999"/>
            <a:ext cx="7238999" cy="6019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ro-RO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UMBER OF ASSOCIATES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Number of Employees: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Number of external associates :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ro-RO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LIENTS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High school</a:t>
            </a:r>
            <a:r>
              <a:rPr kumimoji="0" lang="ro-RO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o-RO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students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&amp; </a:t>
            </a:r>
            <a:r>
              <a:rPr kumimoji="0" lang="ro-RO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o-RO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majority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of </a:t>
            </a:r>
            <a:r>
              <a:rPr kumimoji="0" lang="ro-RO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teenager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sweets consumers</a:t>
            </a:r>
            <a:endParaRPr kumimoji="0" lang="ro-RO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7CBA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SUPPLIERS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SC Kaufland SRL, SC Penny SRL, SC </a:t>
            </a:r>
            <a:r>
              <a:rPr kumimoji="0" lang="ro-RO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Fraher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SRL, </a:t>
            </a:r>
            <a:r>
              <a:rPr kumimoji="0" lang="ro-RO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more.</a:t>
            </a:r>
          </a:p>
          <a:p>
            <a:pPr lvl="0">
              <a:buClr>
                <a:schemeClr val="accent6"/>
              </a:buClr>
            </a:pPr>
            <a:r>
              <a:rPr kumimoji="0" lang="ro-RO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COMPETITION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: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0">
              <a:buClr>
                <a:schemeClr val="accent6"/>
              </a:buClr>
            </a:pPr>
            <a:r>
              <a:rPr lang="ro-RO" b="1" dirty="0" smtClean="0"/>
              <a:t> </a:t>
            </a:r>
            <a:r>
              <a:rPr lang="ro-RO" b="1" dirty="0" err="1" smtClean="0"/>
              <a:t>Our</a:t>
            </a:r>
            <a:r>
              <a:rPr lang="ro-RO" b="1" dirty="0" smtClean="0"/>
              <a:t> </a:t>
            </a:r>
            <a:r>
              <a:rPr lang="ro-RO" b="1" dirty="0" err="1" smtClean="0"/>
              <a:t>high</a:t>
            </a:r>
            <a:r>
              <a:rPr lang="ro-RO" b="1" dirty="0" smtClean="0"/>
              <a:t> </a:t>
            </a:r>
            <a:r>
              <a:rPr lang="ro-RO" b="1" dirty="0" err="1" smtClean="0"/>
              <a:t>school</a:t>
            </a:r>
            <a:r>
              <a:rPr lang="en-US" b="1" dirty="0" smtClean="0"/>
              <a:t>’s </a:t>
            </a:r>
            <a:r>
              <a:rPr lang="en-US" b="1" dirty="0"/>
              <a:t>own store that sells the same </a:t>
            </a:r>
            <a:r>
              <a:rPr lang="en-US" b="1" dirty="0" smtClean="0"/>
              <a:t>variety </a:t>
            </a:r>
            <a:r>
              <a:rPr lang="en-US" b="1" dirty="0"/>
              <a:t>of products</a:t>
            </a:r>
            <a:r>
              <a:rPr lang="ro-RO" b="1" dirty="0"/>
              <a:t>;</a:t>
            </a:r>
            <a:endParaRPr lang="ro-RO" dirty="0"/>
          </a:p>
          <a:p>
            <a:pPr>
              <a:buClr>
                <a:schemeClr val="accent6"/>
              </a:buClr>
            </a:pPr>
            <a:r>
              <a:rPr lang="ro-RO" b="1" dirty="0" smtClean="0"/>
              <a:t>„</a:t>
            </a:r>
            <a:r>
              <a:rPr lang="en-US" b="1" dirty="0"/>
              <a:t>TIC</a:t>
            </a:r>
            <a:r>
              <a:rPr lang="en-US" b="1" dirty="0" smtClean="0"/>
              <a:t>” </a:t>
            </a:r>
            <a:r>
              <a:rPr lang="en-US" b="1" dirty="0"/>
              <a:t>the </a:t>
            </a:r>
            <a:r>
              <a:rPr lang="en-US" b="1" dirty="0" smtClean="0"/>
              <a:t>store, in </a:t>
            </a:r>
            <a:r>
              <a:rPr lang="en-US" b="1" dirty="0"/>
              <a:t>front of </a:t>
            </a:r>
            <a:r>
              <a:rPr lang="en-US" b="1" dirty="0" smtClean="0"/>
              <a:t>the </a:t>
            </a:r>
            <a:r>
              <a:rPr lang="en-US" b="1" dirty="0" err="1" smtClean="0"/>
              <a:t>highschool</a:t>
            </a:r>
            <a:r>
              <a:rPr lang="en-US" b="1" dirty="0"/>
              <a:t>.</a:t>
            </a:r>
            <a:endParaRPr lang="ro-RO" dirty="0"/>
          </a:p>
        </p:txBody>
      </p:sp>
      <p:graphicFrame>
        <p:nvGraphicFramePr>
          <p:cNvPr id="3" name="Diagramă 2"/>
          <p:cNvGraphicFramePr/>
          <p:nvPr>
            <p:extLst>
              <p:ext uri="{D42A27DB-BD31-4B8C-83A1-F6EECF244321}">
                <p14:modId xmlns:p14="http://schemas.microsoft.com/office/powerpoint/2010/main" val="3429299119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2971800" y="5334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F7CBA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CONTACT DATA:</a:t>
            </a:r>
            <a:endParaRPr kumimoji="0" lang="ro-RO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1905000" y="24384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</a:rPr>
              <a:t>DDRESS</a:t>
            </a:r>
            <a:r>
              <a:rPr lang="ro-RO" sz="2400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ro-RO" sz="2400" dirty="0" smtClean="0">
                <a:latin typeface="Calibri" panose="020F0502020204030204" pitchFamily="34" charset="0"/>
              </a:rPr>
              <a:t>: </a:t>
            </a:r>
            <a:r>
              <a:rPr lang="ro-RO" sz="2400" dirty="0">
                <a:latin typeface="Calibri" panose="020F0502020204030204" pitchFamily="34" charset="0"/>
              </a:rPr>
              <a:t>32, </a:t>
            </a:r>
            <a:r>
              <a:rPr lang="ro-RO" sz="2400" dirty="0" smtClean="0">
                <a:latin typeface="Calibri" panose="020F0502020204030204" pitchFamily="34" charset="0"/>
              </a:rPr>
              <a:t>VIITORULUI ST., </a:t>
            </a:r>
            <a:r>
              <a:rPr lang="ro-RO" sz="2400" dirty="0">
                <a:latin typeface="Calibri" panose="020F0502020204030204" pitchFamily="34" charset="0"/>
              </a:rPr>
              <a:t>TULCEA City</a:t>
            </a:r>
          </a:p>
          <a:p>
            <a:r>
              <a:rPr lang="en-US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PHONE NUMBER</a:t>
            </a:r>
            <a:r>
              <a:rPr lang="ro-RO" sz="2400" dirty="0">
                <a:latin typeface="Calibri" panose="020F0502020204030204" pitchFamily="34" charset="0"/>
              </a:rPr>
              <a:t>: 0240-534079/ </a:t>
            </a:r>
            <a:r>
              <a:rPr lang="ro-RO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</a:t>
            </a:r>
            <a:r>
              <a:rPr lang="ro-RO" sz="2400" dirty="0">
                <a:latin typeface="Calibri" panose="020F0502020204030204" pitchFamily="34" charset="0"/>
              </a:rPr>
              <a:t>AX : 0240-534079</a:t>
            </a:r>
          </a:p>
          <a:p>
            <a:r>
              <a:rPr lang="ro-RO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</a:t>
            </a:r>
            <a:r>
              <a:rPr lang="ro-RO" sz="2400" dirty="0">
                <a:latin typeface="Calibri" panose="020F0502020204030204" pitchFamily="34" charset="0"/>
              </a:rPr>
              <a:t>MAIL : miniddaro2018@yahoo.com </a:t>
            </a:r>
          </a:p>
          <a:p>
            <a:r>
              <a:rPr lang="ro-RO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</a:t>
            </a:r>
            <a:r>
              <a:rPr lang="ro-RO" sz="2400" dirty="0" smtClean="0">
                <a:latin typeface="Calibri" panose="020F0502020204030204" pitchFamily="34" charset="0"/>
              </a:rPr>
              <a:t>EB : https://miniddaro.wixsite.com</a:t>
            </a:r>
          </a:p>
          <a:p>
            <a:r>
              <a:rPr lang="ro-RO" sz="2400" dirty="0">
                <a:latin typeface="Calibri" panose="020F0502020204030204" pitchFamily="34" charset="0"/>
              </a:rPr>
              <a:t>https://www.facebook.com/groups/148428582537003 </a:t>
            </a:r>
          </a:p>
          <a:p>
            <a:endParaRPr lang="ro-RO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Diagramă 5"/>
          <p:cNvGraphicFramePr/>
          <p:nvPr>
            <p:extLst>
              <p:ext uri="{D42A27DB-BD31-4B8C-83A1-F6EECF244321}">
                <p14:modId xmlns:p14="http://schemas.microsoft.com/office/powerpoint/2010/main" val="1884356965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1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66100" y="762000"/>
            <a:ext cx="7762875" cy="5715000"/>
          </a:xfrm>
        </p:spPr>
        <p:txBody>
          <a:bodyPr>
            <a:normAutofit fontScale="85000" lnSpcReduction="20000"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o-RO" sz="3000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 story of MINIDDARO </a:t>
            </a:r>
            <a:r>
              <a:rPr lang="ro-RO" sz="300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VET4SCAPE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3000" b="0" dirty="0" err="1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parteners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imposes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Mini company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qualification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at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”</a:t>
            </a:r>
            <a:r>
              <a:rPr lang="ro-RO" sz="3000" b="0" dirty="0" err="1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Danube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Delta” </a:t>
            </a:r>
            <a:r>
              <a:rPr lang="ro-RO" sz="3000" b="0" dirty="0" err="1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</a:t>
            </a:r>
            <a:r>
              <a:rPr lang="ro-RO" sz="3000" b="0" dirty="0" smtClean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Tulcea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tries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product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enjoy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idea of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born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enjoying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sweets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S.C MINIDDARO SRL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commercializing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selling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000" b="0" dirty="0" err="1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r>
              <a:rPr lang="ro-RO" sz="3000" b="0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o-RO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600" dirty="0"/>
          </a:p>
        </p:txBody>
      </p:sp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513767521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1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00200" y="381000"/>
            <a:ext cx="7543800" cy="32004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6"/>
              </a:buClr>
              <a:buSzPct val="150000"/>
              <a:buFont typeface="Arial" panose="020B0604020202020204" pitchFamily="34" charset="0"/>
              <a:buChar char="•"/>
            </a:pP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team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14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belonging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10th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11th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grades</a:t>
            </a:r>
            <a:r>
              <a:rPr lang="en-US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specialisations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tourism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cathering</a:t>
            </a:r>
            <a:r>
              <a:rPr lang="ro-RO" sz="2800" b="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same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specialisations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mentioned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wanted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classmates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schoolmates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happy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sweet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homemade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</a:t>
            </a:r>
            <a:r>
              <a:rPr lang="ro-RO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800" b="0" dirty="0"/>
          </a:p>
          <a:p>
            <a:endParaRPr lang="ro-RO" dirty="0"/>
          </a:p>
        </p:txBody>
      </p:sp>
      <p:sp>
        <p:nvSpPr>
          <p:cNvPr id="4" name="CasetăText 3"/>
          <p:cNvSpPr txBox="1"/>
          <p:nvPr/>
        </p:nvSpPr>
        <p:spPr>
          <a:xfrm>
            <a:off x="1600200" y="3962400"/>
            <a:ext cx="723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o-RO" sz="2800" b="1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</a:t>
            </a:r>
            <a:r>
              <a:rPr lang="ro-RO" sz="28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1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born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!!!! It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commercialize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on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in it.</a:t>
            </a:r>
          </a:p>
          <a:p>
            <a:endParaRPr lang="ro-RO" dirty="0"/>
          </a:p>
        </p:txBody>
      </p:sp>
      <p:graphicFrame>
        <p:nvGraphicFramePr>
          <p:cNvPr id="5" name="Diagramă 4"/>
          <p:cNvGraphicFramePr/>
          <p:nvPr>
            <p:extLst>
              <p:ext uri="{D42A27DB-BD31-4B8C-83A1-F6EECF244321}">
                <p14:modId xmlns:p14="http://schemas.microsoft.com/office/powerpoint/2010/main" val="900223194"/>
              </p:ext>
            </p:extLst>
          </p:nvPr>
        </p:nvGraphicFramePr>
        <p:xfrm>
          <a:off x="37563" y="5334715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0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752600" y="1295400"/>
            <a:ext cx="7162800" cy="4800600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</a:t>
            </a:r>
            <a:r>
              <a:rPr lang="ro-RO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moment of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sweet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delight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deskmate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happy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energizing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homemade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made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ro-RO" sz="2800" b="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b="0" dirty="0" err="1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en-US" sz="2800" b="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800" b="0" dirty="0">
              <a:latin typeface="Corbel" panose="020B0503020204020204" pitchFamily="34" charset="0"/>
            </a:endParaRPr>
          </a:p>
        </p:txBody>
      </p:sp>
      <p:graphicFrame>
        <p:nvGraphicFramePr>
          <p:cNvPr id="4" name="Diagramă 3"/>
          <p:cNvGraphicFramePr/>
          <p:nvPr>
            <p:extLst>
              <p:ext uri="{D42A27DB-BD31-4B8C-83A1-F6EECF244321}">
                <p14:modId xmlns:p14="http://schemas.microsoft.com/office/powerpoint/2010/main" val="3540055036"/>
              </p:ext>
            </p:extLst>
          </p:nvPr>
        </p:nvGraphicFramePr>
        <p:xfrm>
          <a:off x="34413" y="5359400"/>
          <a:ext cx="1371600" cy="149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3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2323</TotalTime>
  <Words>782</Words>
  <Application>Microsoft Office PowerPoint</Application>
  <PresentationFormat>Expunere pe ecran (4:3)</PresentationFormat>
  <Paragraphs>78</Paragraphs>
  <Slides>18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9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8" baseType="lpstr">
      <vt:lpstr>Aharoni</vt:lpstr>
      <vt:lpstr>Arial</vt:lpstr>
      <vt:lpstr>Calibri</vt:lpstr>
      <vt:lpstr>Carlito</vt:lpstr>
      <vt:lpstr>Century Schoolbook</vt:lpstr>
      <vt:lpstr>Corbel</vt:lpstr>
      <vt:lpstr>Times New Roman</vt:lpstr>
      <vt:lpstr>Wingdings</vt:lpstr>
      <vt:lpstr>Wingdings 2</vt:lpstr>
      <vt:lpstr>Oriel</vt:lpstr>
      <vt:lpstr>Prezentare PowerPoint</vt:lpstr>
      <vt:lpstr>General Data</vt:lpstr>
      <vt:lpstr>General Data</vt:lpstr>
      <vt:lpstr>  Form of capital : private capital 100% Capital value : 200 Ron, split in social parts / 13 lei  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Conceperea, comercializarea Și promovarea circuitelor turistice în Județul Tulcea</dc:title>
  <dc:creator>doina</dc:creator>
  <cp:lastModifiedBy>admin</cp:lastModifiedBy>
  <cp:revision>279</cp:revision>
  <dcterms:created xsi:type="dcterms:W3CDTF">2006-08-16T00:00:00Z</dcterms:created>
  <dcterms:modified xsi:type="dcterms:W3CDTF">2018-05-15T07:39:46Z</dcterms:modified>
</cp:coreProperties>
</file>