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1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30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73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60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16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56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0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42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6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99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6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16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2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02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29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3F22-F15A-4D93-BF1F-FA29841305B0}" type="datetimeFigureOut">
              <a:rPr lang="cs-CZ" smtClean="0"/>
              <a:t>4. 5. 2018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24B6B-7BA0-4032-9F74-B8E45F1B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search?q=europe+map+blue&amp;sa=X&amp;biw=1438&amp;bih=684&amp;tbm=isch&amp;source=iu&amp;ictx=1&amp;fir=1z0uFTBMoDJoVM:,pnS9nqVEg-g8RM,_&amp;usg=__FUqQo87i6l0oAfLBl841faUHIM4%3D&amp;ved=0ahUKEwirzNa3l6vaAhUNYlAKHUMoC8MQ9QEIMDAA#imgrc=1z0uFTBMoDJoVM" TargetMode="External"/><Relationship Id="rId3" Type="http://schemas.openxmlformats.org/officeDocument/2006/relationships/hyperlink" Target="https://www.google.com/search?q=marketing&amp;source=lnms&amp;tbm=isch&amp;sa=X&amp;ved=0ahUKEwjug8bj8KraAhXMLVAKHakABkgQ_AUICigB&amp;biw=1438&amp;bih=684#imgrc=IwdT3zx0dtE7fM:&amp;spf=1523197970094" TargetMode="External"/><Relationship Id="rId7" Type="http://schemas.openxmlformats.org/officeDocument/2006/relationships/hyperlink" Target="https://www.google.cz/search?q=obchodn%C3%AD+akademie+%C4%8Desk%C3%A9+bud%C4%9Bjovice&amp;source=lnms&amp;tbm=isch&amp;sa=X&amp;ved=0ahUKEwiIwdehlavaAhUQElAKHXyvDMQQ_AUICigB&amp;biw=1438&amp;bih=684#imgdii=DQuQRy1r32RuQM:&amp;imgrc=NV4-0H8pMMxFaM:&amp;spf=1523207272455" TargetMode="External"/><Relationship Id="rId2" Type="http://schemas.openxmlformats.org/officeDocument/2006/relationships/hyperlink" Target="https://www.google.com/search?q=obchodn%C3%AD+akademie+%C4%8Desk%C3%A9+bud%C4%9Bjovice&amp;source=lnms&amp;tbm=isch&amp;sa=X&amp;ved=0ahUKEwjk7vm86araAhUSa1AKHX2NB5wQ_AUICigB&amp;biw=1438&amp;bih=684&amp;dpr=0.95#imgrc=ClxSMimZ7_KfBM:&amp;spf=15231955193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school+radio&amp;source=lnms&amp;tbm=isch&amp;sa=X&amp;ved=0ahUKEwi36ePjgKvaAhVCCsAKHY1WCNcQ_AUICigB&amp;biw=1438&amp;bih=684#imgrc=oNKatFS7eBMXzM:&amp;spf=1523201774043" TargetMode="External"/><Relationship Id="rId5" Type="http://schemas.openxmlformats.org/officeDocument/2006/relationships/hyperlink" Target="https://www.google.com/search?q=accountancy&amp;source=lnms&amp;tbm=isch&amp;sa=X&amp;ved=0ahUKEwi4jJrs_qraAhUMM8AKHTmLB2UQ_AUICigB&amp;biw=976&amp;bih=335#imgrc=WoT8aP3ZRtoc7M:&amp;spf=1523201259477" TargetMode="External"/><Relationship Id="rId4" Type="http://schemas.openxmlformats.org/officeDocument/2006/relationships/hyperlink" Target="https://www.google.com/search?q=production&amp;source=lnms&amp;tbm=isch&amp;sa=X&amp;ved=0ahUKEwjAhpbJ9qraAhVDQpoKHeycAV4Q_AUICigB&amp;biw=1438&amp;bih=684#imgdii=sgCr4nTcT1EjbM:&amp;imgrc=JkqXo3g2rLBkbM:&amp;spf=15231990345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7A8AF-7C0A-47FA-803A-94DDE804C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649128"/>
            <a:ext cx="7766936" cy="1646302"/>
          </a:xfrm>
        </p:spPr>
        <p:txBody>
          <a:bodyPr/>
          <a:lstStyle/>
          <a:p>
            <a:pPr algn="ctr"/>
            <a:r>
              <a:rPr lang="cs-CZ" dirty="0"/>
              <a:t>STUDENTS COMPANY AT OUR SCHOOL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FF250C-EC45-4117-9DE9-A4D506C78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06" y="4617879"/>
            <a:ext cx="2333297" cy="5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Our</a:t>
            </a: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main</a:t>
            </a: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intentions</a:t>
            </a:r>
            <a:endParaRPr lang="cs-CZ" sz="4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872" y="2161074"/>
            <a:ext cx="3810938" cy="38807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tabLst>
                <a:tab pos="1440000" algn="l"/>
                <a:tab pos="3600000" algn="l"/>
              </a:tabLst>
            </a:pP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Sell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product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>
              <a:spcBef>
                <a:spcPts val="600"/>
              </a:spcBef>
              <a:tabLst>
                <a:tab pos="1440000" algn="l"/>
                <a:tab pos="3600000" algn="l"/>
              </a:tabLst>
            </a:pP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funny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merchandise</a:t>
            </a:r>
          </a:p>
          <a:p>
            <a:pPr marL="287655" indent="0">
              <a:spcBef>
                <a:spcPts val="600"/>
              </a:spcBef>
              <a:buNone/>
              <a:tabLst>
                <a:tab pos="1440000" algn="l"/>
                <a:tab pos="3600000" algn="l"/>
              </a:tabLst>
            </a:pP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calendar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with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teachers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</a:p>
          <a:p>
            <a:pPr marL="287655" indent="0">
              <a:spcBef>
                <a:spcPts val="600"/>
              </a:spcBef>
              <a:buNone/>
              <a:tabLst>
                <a:tab pos="1440000" algn="l"/>
                <a:tab pos="3600000" algn="l"/>
              </a:tabLst>
            </a:pP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clothes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with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popular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       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catchwords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endParaRPr lang="cs-CZ" sz="2400" dirty="0" err="1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F8E76CA-AAFE-4795-9B89-A57295581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8732" y="2187578"/>
            <a:ext cx="418403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Organize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trips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Czech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Parliament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National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Bank</a:t>
            </a:r>
          </a:p>
          <a:p>
            <a:pPr>
              <a:spcBef>
                <a:spcPts val="600"/>
              </a:spcBef>
            </a:pP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National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Park Šumava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AEC8623-D934-46C4-8DFB-D7ADAB530B2D}"/>
              </a:ext>
            </a:extLst>
          </p:cNvPr>
          <p:cNvSpPr txBox="1"/>
          <p:nvPr/>
        </p:nvSpPr>
        <p:spPr>
          <a:xfrm>
            <a:off x="7712765" y="2187578"/>
            <a:ext cx="2716696" cy="17235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chemeClr val="accent1"/>
              </a:buClr>
              <a:buSzPct val="105000"/>
            </a:pP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Organize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school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competitions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105000"/>
              <a:buFont typeface="Times New Roman" panose="02020603050405020304" pitchFamily="18" charset="0"/>
              <a:buChar char="►"/>
            </a:pP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Typing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 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105000"/>
              <a:buFont typeface="Times New Roman" panose="02020603050405020304" pitchFamily="18" charset="0"/>
              <a:buChar char="►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TBT</a:t>
            </a:r>
          </a:p>
        </p:txBody>
      </p:sp>
      <p:pic>
        <p:nvPicPr>
          <p:cNvPr id="5130" name="Picture 10" descr="Fotka uživatele Třída baví třídu.">
            <a:extLst>
              <a:ext uri="{FF2B5EF4-FFF2-40B4-BE49-F238E27FC236}">
                <a16:creationId xmlns:a16="http://schemas.microsoft.com/office/drawing/2014/main" id="{130F62B6-751E-4443-8EBF-9453AD4D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57" y="4657995"/>
            <a:ext cx="2646597" cy="148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A05BB7B-E146-4777-9CDE-321DA32C9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5" y="5406528"/>
            <a:ext cx="1066929" cy="111995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DD52BA0-E79D-434D-8FB2-7CFE83A04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14" y="5347187"/>
            <a:ext cx="1093408" cy="111995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7662C56-0EFD-4FDF-B63F-F362A45127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220" r="4699" b="3644"/>
          <a:stretch/>
        </p:blipFill>
        <p:spPr>
          <a:xfrm>
            <a:off x="1203649" y="4379487"/>
            <a:ext cx="1022348" cy="1177723"/>
          </a:xfrm>
          <a:prstGeom prst="rect">
            <a:avLst/>
          </a:prstGeom>
        </p:spPr>
      </p:pic>
      <p:pic>
        <p:nvPicPr>
          <p:cNvPr id="5126" name="Picture 6" descr="Výsledek obrázku pro calendar with photos">
            <a:extLst>
              <a:ext uri="{FF2B5EF4-FFF2-40B4-BE49-F238E27FC236}">
                <a16:creationId xmlns:a16="http://schemas.microsoft.com/office/drawing/2014/main" id="{84951A30-10DA-4C99-ABE5-57A6B6D8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82" y="5123979"/>
            <a:ext cx="996587" cy="8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C4BB21-9AA5-4C34-A25B-81405E48A7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25" y="4303777"/>
            <a:ext cx="2963607" cy="22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Promotion</a:t>
            </a:r>
          </a:p>
        </p:txBody>
      </p:sp>
      <p:pic>
        <p:nvPicPr>
          <p:cNvPr id="1028" name="Picture 4" descr="Výsledek obrázku pro school radio">
            <a:extLst>
              <a:ext uri="{FF2B5EF4-FFF2-40B4-BE49-F238E27FC236}">
                <a16:creationId xmlns:a16="http://schemas.microsoft.com/office/drawing/2014/main" id="{06ECC58D-12FF-4C7F-A36B-8894A433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09" y="4688403"/>
            <a:ext cx="2850978" cy="18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092517B-0D8D-49F4-A42A-F17EF68EA5D9}"/>
              </a:ext>
            </a:extLst>
          </p:cNvPr>
          <p:cNvSpPr txBox="1"/>
          <p:nvPr/>
        </p:nvSpPr>
        <p:spPr>
          <a:xfrm>
            <a:off x="5381133" y="1678370"/>
            <a:ext cx="261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notice-board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577521-D7AE-40A2-93E3-8A28834F34EA}"/>
              </a:ext>
            </a:extLst>
          </p:cNvPr>
          <p:cNvSpPr txBox="1"/>
          <p:nvPr/>
        </p:nvSpPr>
        <p:spPr>
          <a:xfrm>
            <a:off x="1492509" y="4152589"/>
            <a:ext cx="2721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school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radio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04FC9B-3FCA-480E-AE25-8F0C4E5BAD7D}"/>
              </a:ext>
            </a:extLst>
          </p:cNvPr>
          <p:cNvSpPr txBox="1"/>
          <p:nvPr/>
        </p:nvSpPr>
        <p:spPr>
          <a:xfrm>
            <a:off x="5899051" y="4258159"/>
            <a:ext cx="290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posters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AB5488B-992D-4910-B281-09822DAA2BF1}"/>
              </a:ext>
            </a:extLst>
          </p:cNvPr>
          <p:cNvSpPr txBox="1"/>
          <p:nvPr/>
        </p:nvSpPr>
        <p:spPr>
          <a:xfrm>
            <a:off x="1209097" y="1678370"/>
            <a:ext cx="289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social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media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A38B6A4-7D27-430E-83DE-A5B78592D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09" y="2255424"/>
            <a:ext cx="3176366" cy="178365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A9DF0406-6563-4B32-8C78-49E3BCB5F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311">
            <a:off x="6037613" y="4823913"/>
            <a:ext cx="1335990" cy="170892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A14BE6C0-E488-4F1C-8E4B-1B62FDE43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311">
            <a:off x="6184325" y="4795570"/>
            <a:ext cx="1335990" cy="170892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E7D127D5-9EEC-4798-B36A-33CE94D61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189">
            <a:off x="6310259" y="4763259"/>
            <a:ext cx="1335990" cy="170892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B273DD9-9F95-4B68-A4E5-5A54D493D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629">
            <a:off x="6543921" y="4737662"/>
            <a:ext cx="1335990" cy="1708928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28CF2B8F-6EBC-4042-B8C3-6F3000CF3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07" y="4724669"/>
            <a:ext cx="1335990" cy="170892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E071631E-08FA-45EC-9398-FE2E57304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63" y="4696326"/>
            <a:ext cx="1335990" cy="1708928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08D44B28-AD80-484B-8305-D17544393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201">
            <a:off x="7269894" y="4749290"/>
            <a:ext cx="1335990" cy="1708928"/>
          </a:xfrm>
          <a:prstGeom prst="rect">
            <a:avLst/>
          </a:prstGeom>
        </p:spPr>
      </p:pic>
      <p:pic>
        <p:nvPicPr>
          <p:cNvPr id="1044" name="Zástupný symbol pro obsah 1043">
            <a:extLst>
              <a:ext uri="{FF2B5EF4-FFF2-40B4-BE49-F238E27FC236}">
                <a16:creationId xmlns:a16="http://schemas.microsoft.com/office/drawing/2014/main" id="{47C15AB0-92CC-44C9-A79F-A338BA19D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1"/>
          <a:stretch/>
        </p:blipFill>
        <p:spPr>
          <a:xfrm rot="10800000" flipH="1" flipV="1">
            <a:off x="1893207" y="2066104"/>
            <a:ext cx="1527538" cy="2148086"/>
          </a:xfrm>
        </p:spPr>
      </p:pic>
    </p:spTree>
    <p:extLst>
      <p:ext uri="{BB962C8B-B14F-4D97-AF65-F5344CB8AC3E}">
        <p14:creationId xmlns:p14="http://schemas.microsoft.com/office/powerpoint/2010/main" val="21418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WHAT DO OUR MEETINGS LOOK LIKE</a:t>
            </a:r>
          </a:p>
        </p:txBody>
      </p:sp>
    </p:spTree>
    <p:extLst>
      <p:ext uri="{BB962C8B-B14F-4D97-AF65-F5344CB8AC3E}">
        <p14:creationId xmlns:p14="http://schemas.microsoft.com/office/powerpoint/2010/main" val="7775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Our</a:t>
            </a: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meetings</a:t>
            </a:r>
            <a:endParaRPr lang="cs-CZ" sz="4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Every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Friday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at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7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o‘clock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before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school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Working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at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our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 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current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plans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Discussion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about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new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ideas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and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events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8196" name="Picture 4" descr="https://scontent.fprg1-1.fna.fbcdn.net/v/t34.0-12/29345707_1235194543280917_130501250_n.jpg?_nc_cat=0&amp;oh=10b18dd21c4ca2edcf0ba320f062748d&amp;oe=5AC2E361">
            <a:extLst>
              <a:ext uri="{FF2B5EF4-FFF2-40B4-BE49-F238E27FC236}">
                <a16:creationId xmlns:a16="http://schemas.microsoft.com/office/drawing/2014/main" id="{3535F950-BC5E-4133-BB5E-DC4C78BBD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51" y="3824613"/>
            <a:ext cx="3661709" cy="25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CDED9A-AAB0-429B-9300-EA83FCF2F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43" y="3824611"/>
            <a:ext cx="3661709" cy="25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29" y="1488613"/>
            <a:ext cx="9416877" cy="38807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WHAT ARE WE WORKING AT NOW?</a:t>
            </a:r>
          </a:p>
        </p:txBody>
      </p:sp>
    </p:spTree>
    <p:extLst>
      <p:ext uri="{BB962C8B-B14F-4D97-AF65-F5344CB8AC3E}">
        <p14:creationId xmlns:p14="http://schemas.microsoft.com/office/powerpoint/2010/main" val="30425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Designing</a:t>
            </a: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room</a:t>
            </a: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for</a:t>
            </a: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students</a:t>
            </a:r>
            <a:endParaRPr lang="cs-CZ" sz="4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Divided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to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groups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–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each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one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has 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its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own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design</a:t>
            </a:r>
          </a:p>
          <a:p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Headmaster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chooses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one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that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will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accomplished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8122E9-0B5E-4384-9014-4FE6C6320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6" y="3510495"/>
            <a:ext cx="3217731" cy="23006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1D823-F929-4EC8-AC58-3A4D111B5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50" y="3510495"/>
            <a:ext cx="3217731" cy="23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Spring</a:t>
            </a: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competition</a:t>
            </a:r>
            <a:endParaRPr lang="cs-CZ" sz="4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66" y="1773238"/>
            <a:ext cx="8358803" cy="3880773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Students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decorate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their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classrooms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–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three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best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won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an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award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B1EB7D-08CA-4664-934C-B57C446EF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311">
            <a:off x="2111905" y="3222766"/>
            <a:ext cx="2141431" cy="27392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B9392C7-3999-40D3-A376-2678F25A6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1" r="12805" b="443"/>
          <a:stretch/>
        </p:blipFill>
        <p:spPr>
          <a:xfrm>
            <a:off x="5170001" y="2957921"/>
            <a:ext cx="4104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6239"/>
            <a:ext cx="8596668" cy="38807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5400" dirty="0">
                <a:latin typeface="Yu Gothic UI Semibold" panose="020B0400000000000000" pitchFamily="34" charset="-128"/>
                <a:ea typeface="Yu Gothic UI Semibold" panose="020B0400000000000000" pitchFamily="34" charset="-128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265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68EC4-DE9E-42C0-9D3A-E11CB9D4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sources</a:t>
            </a:r>
            <a:endParaRPr lang="cs-CZ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71A9CD-629E-45E5-B201-06BACE23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044709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https://www.google.com/search?q=obchodn%C3%AD+akademie+%C4%8Desk%C3%A9+bud%C4%9Bjovice&amp;source=lnms&amp;tbm=isch&amp;sa=X&amp;ved=0ahUKEwjk7vm86araAhUSa1AKHX2NB5wQ_AUICigB&amp;biw=1438&amp;bih=684&amp;dpr=0.95#imgrc=ClxSMimZ7_KfBM:&amp;spf=1523195519312</a:t>
            </a:r>
            <a:endParaRPr lang="cs-CZ" dirty="0"/>
          </a:p>
          <a:p>
            <a:r>
              <a:rPr lang="cs-CZ" dirty="0">
                <a:hlinkClick r:id="rId3"/>
              </a:rPr>
              <a:t>https://www.google.com/search?q=marketing&amp;source=lnms&amp;tbm=isch&amp;sa=X&amp;ved=0ahUKEwjug8bj8KraAhXMLVAKHakABkgQ_AUICigB&amp;biw=1438&amp;bih=684#imgrc=IwdT3zx0dtE7fM:&amp;spf=1523197970094</a:t>
            </a:r>
            <a:endParaRPr lang="cs-CZ" dirty="0"/>
          </a:p>
          <a:p>
            <a:r>
              <a:rPr lang="cs-CZ" dirty="0">
                <a:hlinkClick r:id="rId4"/>
              </a:rPr>
              <a:t>https://www.google.com/search?q=production&amp;source=lnms&amp;tbm=isch&amp;sa=X&amp;ved=0ahUKEwjAhpbJ9qraAhVDQpoKHeycAV4Q_AUICigB&amp;biw=1438&amp;bih=684#imgdii=sgCr4nTcT1EjbM:&amp;imgrc=JkqXo3g2rLBkbM:&amp;spf=1523199034507</a:t>
            </a:r>
            <a:endParaRPr lang="cs-CZ" dirty="0"/>
          </a:p>
          <a:p>
            <a:r>
              <a:rPr lang="cs-CZ" dirty="0">
                <a:hlinkClick r:id="rId5"/>
              </a:rPr>
              <a:t>https://www.google.com/search?q=accountancy&amp;source=lnms&amp;tbm=isch&amp;sa=X&amp;ved=0ahUKEwi4jJrs_qraAhUMM8AKHTmLB2UQ_AUICigB&amp;biw=976&amp;bih=335#imgrc=WoT8aP3ZRtoc7M:&amp;spf=1523201259477</a:t>
            </a:r>
            <a:endParaRPr lang="cs-CZ" dirty="0"/>
          </a:p>
          <a:p>
            <a:r>
              <a:rPr lang="cs-CZ" dirty="0">
                <a:hlinkClick r:id="rId6"/>
              </a:rPr>
              <a:t>https://www.google.com/search?q=school+radio&amp;source=lnms&amp;tbm=isch&amp;sa=X&amp;ved=0ahUKEwi36ePjgKvaAhVCCsAKHY1WCNcQ_AUICigB&amp;biw=1438&amp;bih=684#imgrc=oNKatFS7eBMXzM:&amp;spf=1523201774043</a:t>
            </a:r>
            <a:endParaRPr lang="cs-CZ" dirty="0"/>
          </a:p>
          <a:p>
            <a:r>
              <a:rPr lang="cs-CZ" dirty="0">
                <a:hlinkClick r:id="rId7"/>
              </a:rPr>
              <a:t>https://www.google.cz/search?q=obchodn%C3%AD+akademie+%C4%8Desk%C3%A9+bud%C4%9Bjovice&amp;source=lnms&amp;tbm=isch&amp;sa=X&amp;ved=0ahUKEwiIwdehlavaAhUQElAKHXyvDMQQ_AUICigB&amp;biw=1438&amp;bih=684#imgdii=DQuQRy1r32RuQM:&amp;imgrc=NV4-0H8pMMxFaM:&amp;spf=1523207272455</a:t>
            </a:r>
            <a:endParaRPr lang="cs-CZ" dirty="0"/>
          </a:p>
          <a:p>
            <a:r>
              <a:rPr lang="cs-CZ" dirty="0">
                <a:hlinkClick r:id="rId8"/>
              </a:rPr>
              <a:t>https://www.google.cz/search?q=europe+map+blue&amp;sa=X&amp;biw=1438&amp;bih=684&amp;tbm=isch&amp;source=iu&amp;ictx=1&amp;fir=1z0uFTBMoDJoVM%253A%252CpnS9nqVEg-g8RM%252C_&amp;usg=__FUqQo87i6l0oAfLBl841faUHIM4%3D&amp;ved=0ahUKEwirzNa3l6vaAhUNYlAKHUMoC8MQ9QEIMDAA#imgrc=1z0uFTBMoDJoVM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1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WHERE ARE WE FROM?</a:t>
            </a:r>
          </a:p>
        </p:txBody>
      </p:sp>
    </p:spTree>
    <p:extLst>
      <p:ext uri="{BB962C8B-B14F-4D97-AF65-F5344CB8AC3E}">
        <p14:creationId xmlns:p14="http://schemas.microsoft.com/office/powerpoint/2010/main" val="26358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europe map blue">
            <a:extLst>
              <a:ext uri="{FF2B5EF4-FFF2-40B4-BE49-F238E27FC236}">
                <a16:creationId xmlns:a16="http://schemas.microsoft.com/office/drawing/2014/main" id="{2E2646F8-E594-4263-82D8-4AF8E3585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64" y="0"/>
            <a:ext cx="6638423" cy="678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539410A0-D1DF-4C3B-ABEB-19F3052AA51B}"/>
              </a:ext>
            </a:extLst>
          </p:cNvPr>
          <p:cNvGrpSpPr/>
          <p:nvPr/>
        </p:nvGrpSpPr>
        <p:grpSpPr>
          <a:xfrm>
            <a:off x="2005937" y="5435485"/>
            <a:ext cx="326205" cy="330422"/>
            <a:chOff x="1698625" y="2541589"/>
            <a:chExt cx="446088" cy="442912"/>
          </a:xfrm>
        </p:grpSpPr>
        <p:sp>
          <p:nvSpPr>
            <p:cNvPr id="4" name="Slza 3">
              <a:extLst>
                <a:ext uri="{FF2B5EF4-FFF2-40B4-BE49-F238E27FC236}">
                  <a16:creationId xmlns:a16="http://schemas.microsoft.com/office/drawing/2014/main" id="{64ABC919-0E6C-4615-93B6-C14C6D1E862F}"/>
                </a:ext>
              </a:extLst>
            </p:cNvPr>
            <p:cNvSpPr/>
            <p:nvPr/>
          </p:nvSpPr>
          <p:spPr>
            <a:xfrm rot="8032657">
              <a:off x="1700213" y="2540001"/>
              <a:ext cx="442912" cy="446088"/>
            </a:xfrm>
            <a:prstGeom prst="teardrop">
              <a:avLst>
                <a:gd name="adj" fmla="val 120513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5A0F2F19-829A-4401-BCCA-D1877ABF057A}"/>
                </a:ext>
              </a:extLst>
            </p:cNvPr>
            <p:cNvSpPr/>
            <p:nvPr/>
          </p:nvSpPr>
          <p:spPr>
            <a:xfrm>
              <a:off x="1857706" y="2691607"/>
              <a:ext cx="127925" cy="14287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61B0A34-CDBC-48C0-B81F-C6A92C9A96D1}"/>
              </a:ext>
            </a:extLst>
          </p:cNvPr>
          <p:cNvGrpSpPr/>
          <p:nvPr/>
        </p:nvGrpSpPr>
        <p:grpSpPr>
          <a:xfrm>
            <a:off x="377190" y="4386263"/>
            <a:ext cx="1642110" cy="982296"/>
            <a:chOff x="871538" y="4386263"/>
            <a:chExt cx="1076826" cy="771525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E84465AD-205C-42EE-96B1-5BCE9C551277}"/>
                </a:ext>
              </a:extLst>
            </p:cNvPr>
            <p:cNvCxnSpPr/>
            <p:nvPr/>
          </p:nvCxnSpPr>
          <p:spPr>
            <a:xfrm>
              <a:off x="1585913" y="4386263"/>
              <a:ext cx="362451" cy="77152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8E0D77A8-5419-4A91-BB3C-7CAA3719F233}"/>
                </a:ext>
              </a:extLst>
            </p:cNvPr>
            <p:cNvCxnSpPr/>
            <p:nvPr/>
          </p:nvCxnSpPr>
          <p:spPr>
            <a:xfrm>
              <a:off x="871538" y="4386263"/>
              <a:ext cx="714375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765E9229-CA9A-453A-9971-2746DF367E98}"/>
              </a:ext>
            </a:extLst>
          </p:cNvPr>
          <p:cNvGrpSpPr/>
          <p:nvPr/>
        </p:nvGrpSpPr>
        <p:grpSpPr>
          <a:xfrm>
            <a:off x="377190" y="2388870"/>
            <a:ext cx="4731624" cy="1345390"/>
            <a:chOff x="871538" y="4386263"/>
            <a:chExt cx="1076826" cy="771525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3AA809DF-E58E-4AAD-8F93-547B7BFC73AB}"/>
                </a:ext>
              </a:extLst>
            </p:cNvPr>
            <p:cNvCxnSpPr/>
            <p:nvPr/>
          </p:nvCxnSpPr>
          <p:spPr>
            <a:xfrm>
              <a:off x="1585913" y="4386263"/>
              <a:ext cx="362451" cy="77152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DBD9BBC9-C048-4E5C-89BC-B3FDA7AFB82D}"/>
                </a:ext>
              </a:extLst>
            </p:cNvPr>
            <p:cNvCxnSpPr/>
            <p:nvPr/>
          </p:nvCxnSpPr>
          <p:spPr>
            <a:xfrm>
              <a:off x="871538" y="4386263"/>
              <a:ext cx="714375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74D7BBF-6B77-4DCE-BBF8-519284CCEE9F}"/>
              </a:ext>
            </a:extLst>
          </p:cNvPr>
          <p:cNvSpPr txBox="1"/>
          <p:nvPr/>
        </p:nvSpPr>
        <p:spPr>
          <a:xfrm>
            <a:off x="360399" y="4480560"/>
            <a:ext cx="120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Portugal</a:t>
            </a:r>
          </a:p>
          <a:p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Barreiro</a:t>
            </a:r>
            <a:endParaRPr lang="cs-CZ" dirty="0">
              <a:solidFill>
                <a:schemeClr val="bg1">
                  <a:lumMod val="50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985EDA0-14CF-4EC4-865A-6B968DB54C45}"/>
              </a:ext>
            </a:extLst>
          </p:cNvPr>
          <p:cNvSpPr txBox="1"/>
          <p:nvPr/>
        </p:nvSpPr>
        <p:spPr>
          <a:xfrm>
            <a:off x="360399" y="2477397"/>
            <a:ext cx="203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Czech Republic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České Budějovice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2AEF887-96B3-42EF-8A95-F3FBFEA2A9A4}"/>
              </a:ext>
            </a:extLst>
          </p:cNvPr>
          <p:cNvGrpSpPr/>
          <p:nvPr/>
        </p:nvGrpSpPr>
        <p:grpSpPr>
          <a:xfrm>
            <a:off x="5177790" y="3768107"/>
            <a:ext cx="326205" cy="330422"/>
            <a:chOff x="1698625" y="2541589"/>
            <a:chExt cx="446088" cy="442912"/>
          </a:xfrm>
        </p:grpSpPr>
        <p:sp>
          <p:nvSpPr>
            <p:cNvPr id="22" name="Slza 21">
              <a:extLst>
                <a:ext uri="{FF2B5EF4-FFF2-40B4-BE49-F238E27FC236}">
                  <a16:creationId xmlns:a16="http://schemas.microsoft.com/office/drawing/2014/main" id="{2862983D-05B4-45CF-9A0B-8CFCA34E236C}"/>
                </a:ext>
              </a:extLst>
            </p:cNvPr>
            <p:cNvSpPr/>
            <p:nvPr/>
          </p:nvSpPr>
          <p:spPr>
            <a:xfrm rot="8032657">
              <a:off x="1700213" y="2540001"/>
              <a:ext cx="442912" cy="446088"/>
            </a:xfrm>
            <a:prstGeom prst="teardrop">
              <a:avLst>
                <a:gd name="adj" fmla="val 120513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59252B2F-46F1-497A-86BC-27117B8ABEF7}"/>
                </a:ext>
              </a:extLst>
            </p:cNvPr>
            <p:cNvSpPr/>
            <p:nvPr/>
          </p:nvSpPr>
          <p:spPr>
            <a:xfrm>
              <a:off x="1857706" y="2691607"/>
              <a:ext cx="127925" cy="14287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" name="Obrázek 6" descr="Obsah obrázku příslušenství, deštník&#10;&#10;Popis vygenerovaný s velmi vysokou mírou spolehlivosti">
            <a:extLst>
              <a:ext uri="{FF2B5EF4-FFF2-40B4-BE49-F238E27FC236}">
                <a16:creationId xmlns:a16="http://schemas.microsoft.com/office/drawing/2014/main" id="{3CE27DAC-3719-4788-84D8-46B859D5E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84" y="3121907"/>
            <a:ext cx="456025" cy="303742"/>
          </a:xfrm>
          <a:prstGeom prst="rect">
            <a:avLst/>
          </a:prstGeom>
        </p:spPr>
      </p:pic>
      <p:pic>
        <p:nvPicPr>
          <p:cNvPr id="9" name="Obrázek 12">
            <a:extLst>
              <a:ext uri="{FF2B5EF4-FFF2-40B4-BE49-F238E27FC236}">
                <a16:creationId xmlns:a16="http://schemas.microsoft.com/office/drawing/2014/main" id="{AF2576D7-7C9C-48AC-BEE0-F42E35E5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03" y="5144498"/>
            <a:ext cx="446617" cy="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43" y="527216"/>
            <a:ext cx="8785050" cy="1320800"/>
          </a:xfrm>
        </p:spPr>
        <p:txBody>
          <a:bodyPr>
            <a:normAutofit/>
          </a:bodyPr>
          <a:lstStyle/>
          <a:p>
            <a:r>
              <a:rPr lang="cs-CZ" sz="3200" dirty="0"/>
              <a:t>Business </a:t>
            </a:r>
            <a:r>
              <a:rPr lang="cs-CZ" sz="3200" dirty="0" err="1"/>
              <a:t>academy</a:t>
            </a:r>
            <a:r>
              <a:rPr lang="cs-CZ" sz="3200" dirty="0"/>
              <a:t> České Budějovice, Husova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Výsledek obrázku pro obchodní akademie husova 1 české budějovice">
            <a:extLst>
              <a:ext uri="{FF2B5EF4-FFF2-40B4-BE49-F238E27FC236}">
                <a16:creationId xmlns:a16="http://schemas.microsoft.com/office/drawing/2014/main" id="{29BC054A-7E58-4582-853A-6DD597B04D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395330"/>
            <a:ext cx="1186070" cy="11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E691DE-A84F-45D0-8BD8-9413EFEF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70" y="2594887"/>
            <a:ext cx="2332714" cy="23327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5EF9090-39A7-4B4C-95FE-537305043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7" y="1880704"/>
            <a:ext cx="5684520" cy="37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35B98933-0429-4B76-908F-4EABBBD9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4" y="928687"/>
            <a:ext cx="5929313" cy="592931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-451773"/>
            <a:ext cx="8596668" cy="38807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OUR STUDENTS COMPANY</a:t>
            </a:r>
          </a:p>
        </p:txBody>
      </p:sp>
    </p:spTree>
    <p:extLst>
      <p:ext uri="{BB962C8B-B14F-4D97-AF65-F5344CB8AC3E}">
        <p14:creationId xmlns:p14="http://schemas.microsoft.com/office/powerpoint/2010/main" val="24552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1963"/>
            <a:ext cx="8596668" cy="38807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HOW DID WE START?</a:t>
            </a:r>
          </a:p>
        </p:txBody>
      </p:sp>
    </p:spTree>
    <p:extLst>
      <p:ext uri="{BB962C8B-B14F-4D97-AF65-F5344CB8AC3E}">
        <p14:creationId xmlns:p14="http://schemas.microsoft.com/office/powerpoint/2010/main" val="3468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cs-CZ" sz="4400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Distribution</a:t>
            </a:r>
            <a:r>
              <a:rPr lang="cs-CZ" sz="4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of</a:t>
            </a: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functions</a:t>
            </a:r>
            <a:endParaRPr lang="cs-CZ" sz="4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366" y="2160589"/>
            <a:ext cx="3540171" cy="38807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Accounting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department </a:t>
            </a:r>
          </a:p>
          <a:p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finances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accountancy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0D0FC66-6FFD-4DF1-99FD-9363A253B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5357" y="2160588"/>
            <a:ext cx="363545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Marketing </a:t>
            </a:r>
            <a:r>
              <a:rPr lang="cs-CZ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department</a:t>
            </a:r>
          </a:p>
          <a:p>
            <a:r>
              <a:rPr lang="cs-CZ" sz="2400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promotion</a:t>
            </a:r>
            <a:r>
              <a:rPr lang="cs-CZ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cs-CZ" sz="2400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communication</a:t>
            </a:r>
            <a:r>
              <a:rPr lang="cs-CZ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with</a:t>
            </a:r>
            <a:r>
              <a:rPr lang="cs-CZ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customers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D102A5-3BDB-4722-86B9-5B34F1063CC6}"/>
              </a:ext>
            </a:extLst>
          </p:cNvPr>
          <p:cNvSpPr txBox="1"/>
          <p:nvPr/>
        </p:nvSpPr>
        <p:spPr>
          <a:xfrm>
            <a:off x="6960492" y="2160587"/>
            <a:ext cx="28649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Productive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department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105000"/>
              <a:buFont typeface="Times New Roman" panose="02020603050405020304" pitchFamily="18" charset="0"/>
              <a:buChar char="►"/>
            </a:pP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production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B2929FF-4F0E-438B-92F4-2D1AA7725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9" y="4100974"/>
            <a:ext cx="2867586" cy="19112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3C6796-3E8F-4191-874C-30134AEDE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74" y="3903942"/>
            <a:ext cx="3261317" cy="21742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DFCF43-C902-48C6-8E70-99DA05A0B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95" y="4263427"/>
            <a:ext cx="2771884" cy="14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cs-CZ" sz="40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How</a:t>
            </a:r>
            <a:r>
              <a:rPr lang="cs-CZ" sz="4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000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did</a:t>
            </a:r>
            <a:r>
              <a:rPr lang="cs-CZ" sz="4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000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we</a:t>
            </a:r>
            <a:r>
              <a:rPr lang="cs-CZ" sz="4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000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choose</a:t>
            </a:r>
            <a:r>
              <a:rPr lang="cs-CZ" sz="4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0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</a:t>
            </a:r>
            <a:r>
              <a:rPr lang="cs-CZ" sz="4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0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right</a:t>
            </a:r>
            <a:r>
              <a:rPr lang="cs-CZ" sz="4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40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product</a:t>
            </a:r>
            <a:r>
              <a:rPr lang="cs-CZ" sz="4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brainstorming (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discussion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about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our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ideas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</a:t>
            </a:r>
          </a:p>
          <a:p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choosing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a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narrow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selection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of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products</a:t>
            </a:r>
            <a:endParaRPr lang="cs-CZ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market </a:t>
            </a:r>
            <a:r>
              <a:rPr lang="cs-CZ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research</a:t>
            </a:r>
            <a:r>
              <a:rPr lang="cs-CZ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5EBC23-AADB-4FB6-985C-EED126DCE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85" y="4967937"/>
            <a:ext cx="1066929" cy="11199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CBD8061-6BEA-41D1-9B74-3D9BEF3C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14" y="4908596"/>
            <a:ext cx="1093408" cy="11199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704AA1-47EE-4254-A829-1B1CFF8EC3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220" r="4699" b="3644"/>
          <a:stretch/>
        </p:blipFill>
        <p:spPr>
          <a:xfrm>
            <a:off x="4903549" y="3940896"/>
            <a:ext cx="1022348" cy="11777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8F403FB-DDFC-407A-BC60-5BF40376BC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6"/>
          <a:stretch/>
        </p:blipFill>
        <p:spPr>
          <a:xfrm>
            <a:off x="7079572" y="3669845"/>
            <a:ext cx="1713852" cy="2477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B525AA0-A584-422F-AD03-26FC3BA30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1"/>
          <a:stretch/>
        </p:blipFill>
        <p:spPr>
          <a:xfrm>
            <a:off x="555492" y="3940896"/>
            <a:ext cx="3517966" cy="21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E19FB-6A22-49AE-AB93-7329BF5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9B0C5-FA07-4E29-8E00-B4CF8F59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OUR MAIN INTENTIONS</a:t>
            </a:r>
          </a:p>
        </p:txBody>
      </p:sp>
    </p:spTree>
    <p:extLst>
      <p:ext uri="{BB962C8B-B14F-4D97-AF65-F5344CB8AC3E}">
        <p14:creationId xmlns:p14="http://schemas.microsoft.com/office/powerpoint/2010/main" val="14243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1197</TotalTime>
  <Words>204</Words>
  <Application>Microsoft Office PowerPoint</Application>
  <PresentationFormat>Širokoúhlá obrazovka</PresentationFormat>
  <Paragraphs>58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Yu Gothic UI Semibold</vt:lpstr>
      <vt:lpstr>Fazeta</vt:lpstr>
      <vt:lpstr>STUDENTS COMPANY AT OUR SCHOOL</vt:lpstr>
      <vt:lpstr>Prezentace aplikace PowerPoint</vt:lpstr>
      <vt:lpstr>Prezentace aplikace PowerPoint</vt:lpstr>
      <vt:lpstr>Business academy České Budějovice, Husova 1</vt:lpstr>
      <vt:lpstr>Prezentace aplikace PowerPoint</vt:lpstr>
      <vt:lpstr>Prezentace aplikace PowerPoint</vt:lpstr>
      <vt:lpstr>Distribution of functions</vt:lpstr>
      <vt:lpstr>How did we choose the right product?</vt:lpstr>
      <vt:lpstr>Prezentace aplikace PowerPoint</vt:lpstr>
      <vt:lpstr>Our main intentions</vt:lpstr>
      <vt:lpstr>Promotion</vt:lpstr>
      <vt:lpstr>Prezentace aplikace PowerPoint</vt:lpstr>
      <vt:lpstr>Our meetings</vt:lpstr>
      <vt:lpstr>Prezentace aplikace PowerPoint</vt:lpstr>
      <vt:lpstr>Designing room for students</vt:lpstr>
      <vt:lpstr>Spring competition</vt:lpstr>
      <vt:lpstr>Prezentace aplikace PowerPoint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Klára Dokulilová</dc:creator>
  <cp:lastModifiedBy>Daniela Pokorná</cp:lastModifiedBy>
  <cp:revision>80</cp:revision>
  <dcterms:created xsi:type="dcterms:W3CDTF">2018-03-31T09:08:17Z</dcterms:created>
  <dcterms:modified xsi:type="dcterms:W3CDTF">2018-05-04T09:03:36Z</dcterms:modified>
</cp:coreProperties>
</file>