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59" r:id="rId5"/>
    <p:sldId id="269" r:id="rId6"/>
    <p:sldId id="270" r:id="rId7"/>
    <p:sldId id="261" r:id="rId8"/>
    <p:sldId id="274" r:id="rId9"/>
    <p:sldId id="273" r:id="rId10"/>
    <p:sldId id="263" r:id="rId11"/>
    <p:sldId id="264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5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FC96A-A241-4FE0-9DFA-5FD395E40C98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4453-69CC-42DA-961F-2E696E7454E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3723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316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227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976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07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180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332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833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833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180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56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5DC1-972F-465A-BA79-B7C5ED6B9A7D}" type="datetimeFigureOut">
              <a:rPr lang="it-IT" smtClean="0"/>
              <a:t>05/12/2015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43C7-A0D2-46BA-B8DF-E457A795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39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\Desktop\imgres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48" y="0"/>
            <a:ext cx="91565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26546" y="2693987"/>
            <a:ext cx="8919026" cy="1470025"/>
          </a:xfrm>
        </p:spPr>
        <p:txBody>
          <a:bodyPr>
            <a:noAutofit/>
          </a:bodyPr>
          <a:lstStyle/>
          <a:p>
            <a:r>
              <a:rPr lang="it-IT" sz="9600" dirty="0" smtClean="0">
                <a:latin typeface="Algerian" pitchFamily="82" charset="0"/>
              </a:rPr>
              <a:t>ITALY</a:t>
            </a:r>
            <a:endParaRPr lang="it-IT" sz="96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7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4474840" cy="1143000"/>
          </a:xfrm>
        </p:spPr>
        <p:txBody>
          <a:bodyPr/>
          <a:lstStyle/>
          <a:p>
            <a:r>
              <a:rPr lang="it-IT" dirty="0" smtClean="0">
                <a:latin typeface="Algerian" pitchFamily="82" charset="0"/>
              </a:rPr>
              <a:t>ONE MOMENT!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790745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Algerian" pitchFamily="82" charset="0"/>
              </a:rPr>
              <a:t>WHAT IS U.N.E.S.C.O.?</a:t>
            </a:r>
            <a:endParaRPr lang="it-IT" sz="4400" dirty="0">
              <a:latin typeface="Algerian" pitchFamily="8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40706" y="2780928"/>
            <a:ext cx="89032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it-IT" sz="4400" dirty="0">
                <a:solidFill>
                  <a:prstClr val="black"/>
                </a:solidFill>
                <a:latin typeface="Algerian" pitchFamily="82" charset="0"/>
              </a:rPr>
              <a:t>U.N.E.S.C.O. </a:t>
            </a:r>
            <a:r>
              <a:rPr lang="it-IT" sz="4400" dirty="0" err="1">
                <a:solidFill>
                  <a:prstClr val="black"/>
                </a:solidFill>
                <a:latin typeface="Algerian" pitchFamily="82" charset="0"/>
              </a:rPr>
              <a:t>is</a:t>
            </a:r>
            <a:r>
              <a:rPr lang="it-IT" sz="4400" dirty="0">
                <a:solidFill>
                  <a:prstClr val="black"/>
                </a:solidFill>
                <a:latin typeface="Algerian" pitchFamily="82" charset="0"/>
              </a:rPr>
              <a:t>: </a:t>
            </a:r>
            <a:r>
              <a:rPr lang="it-IT" sz="4400" dirty="0" smtClean="0">
                <a:solidFill>
                  <a:prstClr val="black"/>
                </a:solidFill>
                <a:latin typeface="Algerian" pitchFamily="82" charset="0"/>
              </a:rPr>
              <a:t>«</a:t>
            </a:r>
            <a:r>
              <a:rPr lang="en-US" sz="4400" b="0" i="0" dirty="0" smtClean="0">
                <a:solidFill>
                  <a:srgbClr val="252525"/>
                </a:solidFill>
                <a:effectLst/>
                <a:latin typeface="Algerian" pitchFamily="82" charset="0"/>
              </a:rPr>
              <a:t>United Nations Educational, Scientific and Cultural Organization</a:t>
            </a:r>
            <a:r>
              <a:rPr lang="it-IT" sz="4400" dirty="0" smtClean="0">
                <a:solidFill>
                  <a:prstClr val="black"/>
                </a:solidFill>
                <a:latin typeface="Algerian" pitchFamily="82" charset="0"/>
              </a:rPr>
              <a:t>» </a:t>
            </a:r>
            <a:r>
              <a:rPr lang="it-IT" sz="4400" dirty="0">
                <a:solidFill>
                  <a:prstClr val="black"/>
                </a:solidFill>
                <a:latin typeface="Algerian" pitchFamily="8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93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12121"/>
                </a:solidFill>
                <a:latin typeface="arial"/>
              </a:rPr>
              <a:t>The list of World Heritage Sites in Italy 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arial"/>
              </a:rPr>
              <a:t>includes 51 physical sites and 6 Masterpieces of the Oral and Intangible Heritage of Humanity Italian.</a:t>
            </a:r>
          </a:p>
        </p:txBody>
      </p:sp>
      <p:pic>
        <p:nvPicPr>
          <p:cNvPr id="7170" name="Picture 2" descr="C:\Users\my\Desktop\250px-UNESCO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24944"/>
            <a:ext cx="4632575" cy="344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1977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11200" b="1" dirty="0" err="1" smtClean="0"/>
              <a:t>Theese</a:t>
            </a:r>
            <a:r>
              <a:rPr lang="it-IT" sz="11200" dirty="0" smtClean="0"/>
              <a:t> </a:t>
            </a:r>
            <a:r>
              <a:rPr lang="it-IT" sz="11200" b="1" dirty="0" smtClean="0"/>
              <a:t>are the </a:t>
            </a:r>
            <a:r>
              <a:rPr lang="it-IT" sz="11200" b="1" dirty="0" err="1" smtClean="0"/>
              <a:t>sities</a:t>
            </a:r>
            <a:r>
              <a:rPr lang="it-IT" sz="11200" b="1" dirty="0" smtClean="0"/>
              <a:t> </a:t>
            </a:r>
            <a:r>
              <a:rPr lang="en-US" sz="11200" b="1" dirty="0" smtClean="0"/>
              <a:t>that are in our Campania.</a:t>
            </a:r>
            <a:endParaRPr lang="it-IT" sz="11200" b="1" dirty="0" smtClean="0"/>
          </a:p>
          <a:p>
            <a:pPr marL="0" indent="0">
              <a:buNone/>
            </a:pPr>
            <a:endParaRPr lang="it-IT" sz="12800" b="1" dirty="0"/>
          </a:p>
          <a:p>
            <a:pPr marL="0" indent="0">
              <a:buNone/>
            </a:pPr>
            <a:r>
              <a:rPr lang="it-IT" sz="11200" dirty="0" smtClean="0"/>
              <a:t>The Reggia di Caserta</a:t>
            </a:r>
          </a:p>
          <a:p>
            <a:pPr marL="0" indent="0">
              <a:buNone/>
            </a:pPr>
            <a:r>
              <a:rPr lang="it-IT" sz="11200" dirty="0" smtClean="0"/>
              <a:t>The Amalfi </a:t>
            </a:r>
            <a:r>
              <a:rPr lang="it-IT" sz="11200" dirty="0" err="1" smtClean="0"/>
              <a:t>Coast</a:t>
            </a:r>
            <a:endParaRPr lang="it-IT" sz="11200" dirty="0" smtClean="0"/>
          </a:p>
          <a:p>
            <a:pPr marL="0" indent="0">
              <a:buNone/>
            </a:pPr>
            <a:r>
              <a:rPr lang="it-IT" sz="11200" dirty="0" smtClean="0"/>
              <a:t>The </a:t>
            </a:r>
            <a:r>
              <a:rPr lang="it-IT" sz="11200" dirty="0" err="1" smtClean="0"/>
              <a:t>historic</a:t>
            </a:r>
            <a:r>
              <a:rPr lang="it-IT" sz="11200" dirty="0" smtClean="0"/>
              <a:t> center of 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 - 1995</a:t>
            </a:r>
          </a:p>
          <a:p>
            <a:pPr marL="0" indent="0">
              <a:buNone/>
            </a:pPr>
            <a:r>
              <a:rPr lang="it-IT" sz="11200" dirty="0" smtClean="0"/>
              <a:t>The </a:t>
            </a:r>
            <a:r>
              <a:rPr lang="it-IT" sz="11200" dirty="0" err="1" smtClean="0"/>
              <a:t>historic</a:t>
            </a:r>
            <a:r>
              <a:rPr lang="it-IT" sz="11200" dirty="0" smtClean="0"/>
              <a:t> center of 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 (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);</a:t>
            </a:r>
          </a:p>
          <a:p>
            <a:pPr marL="0" indent="0">
              <a:buNone/>
            </a:pPr>
            <a:r>
              <a:rPr lang="it-IT" sz="11200" dirty="0" smtClean="0"/>
              <a:t>Capodimonte Park and Palace of Capodimonte (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);</a:t>
            </a:r>
          </a:p>
          <a:p>
            <a:pPr marL="0" indent="0">
              <a:buNone/>
            </a:pPr>
            <a:r>
              <a:rPr lang="it-IT" sz="11200" dirty="0" smtClean="0"/>
              <a:t>Castel Sant'Elmo (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);</a:t>
            </a:r>
          </a:p>
          <a:p>
            <a:pPr marL="0" indent="0">
              <a:buNone/>
            </a:pPr>
            <a:r>
              <a:rPr lang="it-IT" sz="11200" dirty="0" smtClean="0"/>
              <a:t>Certosa di San Martino (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);</a:t>
            </a:r>
          </a:p>
          <a:p>
            <a:pPr marL="0" indent="0">
              <a:buNone/>
            </a:pPr>
            <a:r>
              <a:rPr lang="it-IT" sz="11200" dirty="0"/>
              <a:t>P</a:t>
            </a:r>
            <a:r>
              <a:rPr lang="it-IT" sz="11200" dirty="0" smtClean="0"/>
              <a:t>ark and Villa Floridiana (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);</a:t>
            </a:r>
          </a:p>
          <a:p>
            <a:pPr marL="0" indent="0">
              <a:buNone/>
            </a:pPr>
            <a:r>
              <a:rPr lang="it-IT" sz="11200" dirty="0" smtClean="0"/>
              <a:t>Villa </a:t>
            </a:r>
            <a:r>
              <a:rPr lang="it-IT" sz="11200" dirty="0" err="1" smtClean="0"/>
              <a:t>Rosebery</a:t>
            </a:r>
            <a:r>
              <a:rPr lang="it-IT" sz="11200" dirty="0" smtClean="0"/>
              <a:t> (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);</a:t>
            </a:r>
          </a:p>
          <a:p>
            <a:pPr marL="0" indent="0">
              <a:buNone/>
            </a:pPr>
            <a:r>
              <a:rPr lang="it-IT" sz="11200" dirty="0" smtClean="0"/>
              <a:t>Public garden of 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 (</a:t>
            </a:r>
            <a:r>
              <a:rPr lang="it-IT" sz="11200" dirty="0" err="1" smtClean="0"/>
              <a:t>Naples</a:t>
            </a:r>
            <a:r>
              <a:rPr lang="it-IT" sz="11200" dirty="0" smtClean="0"/>
              <a:t>);</a:t>
            </a:r>
          </a:p>
          <a:p>
            <a:pPr marL="0" lvl="0" indent="0">
              <a:buNone/>
            </a:pPr>
            <a:r>
              <a:rPr lang="it-IT" sz="11200" dirty="0" err="1">
                <a:solidFill>
                  <a:prstClr val="black"/>
                </a:solidFill>
              </a:rPr>
              <a:t>Royal</a:t>
            </a:r>
            <a:r>
              <a:rPr lang="it-IT" sz="11200" dirty="0">
                <a:solidFill>
                  <a:prstClr val="black"/>
                </a:solidFill>
              </a:rPr>
              <a:t> </a:t>
            </a:r>
            <a:r>
              <a:rPr lang="it-IT" sz="11200" dirty="0" err="1">
                <a:solidFill>
                  <a:prstClr val="black"/>
                </a:solidFill>
              </a:rPr>
              <a:t>Botanical</a:t>
            </a:r>
            <a:r>
              <a:rPr lang="it-IT" sz="11200" dirty="0">
                <a:solidFill>
                  <a:prstClr val="black"/>
                </a:solidFill>
              </a:rPr>
              <a:t> </a:t>
            </a:r>
            <a:r>
              <a:rPr lang="it-IT" sz="11200" dirty="0" err="1">
                <a:solidFill>
                  <a:prstClr val="black"/>
                </a:solidFill>
              </a:rPr>
              <a:t>Gardens</a:t>
            </a:r>
            <a:r>
              <a:rPr lang="it-IT" sz="11200" dirty="0">
                <a:solidFill>
                  <a:prstClr val="black"/>
                </a:solidFill>
              </a:rPr>
              <a:t> (</a:t>
            </a:r>
            <a:r>
              <a:rPr lang="it-IT" sz="11200" dirty="0" err="1">
                <a:solidFill>
                  <a:prstClr val="black"/>
                </a:solidFill>
              </a:rPr>
              <a:t>Naples</a:t>
            </a:r>
            <a:r>
              <a:rPr lang="it-IT" sz="11200" dirty="0">
                <a:solidFill>
                  <a:prstClr val="black"/>
                </a:solidFill>
              </a:rPr>
              <a:t>);</a:t>
            </a:r>
          </a:p>
          <a:p>
            <a:pPr marL="0" lvl="0" indent="0">
              <a:buNone/>
            </a:pPr>
            <a:r>
              <a:rPr lang="it-IT" sz="11200" dirty="0" err="1">
                <a:solidFill>
                  <a:prstClr val="black"/>
                </a:solidFill>
              </a:rPr>
              <a:t>District</a:t>
            </a:r>
            <a:r>
              <a:rPr lang="it-IT" sz="11200" dirty="0">
                <a:solidFill>
                  <a:prstClr val="black"/>
                </a:solidFill>
              </a:rPr>
              <a:t> of Villa Manco, </a:t>
            </a:r>
            <a:r>
              <a:rPr lang="it-IT" sz="11200" dirty="0" err="1">
                <a:solidFill>
                  <a:prstClr val="black"/>
                </a:solidFill>
              </a:rPr>
              <a:t>Our</a:t>
            </a:r>
            <a:r>
              <a:rPr lang="it-IT" sz="11200" dirty="0">
                <a:solidFill>
                  <a:prstClr val="black"/>
                </a:solidFill>
              </a:rPr>
              <a:t> Lady of </a:t>
            </a:r>
            <a:r>
              <a:rPr lang="it-IT" sz="11200" dirty="0" err="1">
                <a:solidFill>
                  <a:prstClr val="black"/>
                </a:solidFill>
              </a:rPr>
              <a:t>Consolation</a:t>
            </a:r>
            <a:r>
              <a:rPr lang="it-IT" sz="11200" dirty="0">
                <a:solidFill>
                  <a:prstClr val="black"/>
                </a:solidFill>
              </a:rPr>
              <a:t> (</a:t>
            </a:r>
            <a:r>
              <a:rPr lang="it-IT" sz="11200" dirty="0" err="1">
                <a:solidFill>
                  <a:prstClr val="black"/>
                </a:solidFill>
              </a:rPr>
              <a:t>Naples</a:t>
            </a:r>
            <a:r>
              <a:rPr lang="it-IT" sz="11200" dirty="0">
                <a:solidFill>
                  <a:prstClr val="black"/>
                </a:solidFill>
              </a:rPr>
              <a:t>);</a:t>
            </a:r>
          </a:p>
          <a:p>
            <a:pPr marL="0" indent="0">
              <a:buNone/>
            </a:pPr>
            <a:endParaRPr lang="it-IT" sz="9600" dirty="0" smtClean="0"/>
          </a:p>
        </p:txBody>
      </p:sp>
    </p:spTree>
    <p:extLst>
      <p:ext uri="{BB962C8B-B14F-4D97-AF65-F5344CB8AC3E}">
        <p14:creationId xmlns:p14="http://schemas.microsoft.com/office/powerpoint/2010/main" val="748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 smtClean="0"/>
              <a:t>Marechiaro (light </a:t>
            </a:r>
            <a:r>
              <a:rPr lang="it-IT" sz="2800" dirty="0" err="1" smtClean="0"/>
              <a:t>sea</a:t>
            </a:r>
            <a:r>
              <a:rPr lang="it-IT" sz="2800" dirty="0" smtClean="0"/>
              <a:t>) (</a:t>
            </a:r>
            <a:r>
              <a:rPr lang="it-IT" sz="2800" dirty="0" err="1" smtClean="0"/>
              <a:t>Naples</a:t>
            </a:r>
            <a:r>
              <a:rPr lang="it-IT" sz="2800" dirty="0" smtClean="0"/>
              <a:t>);</a:t>
            </a:r>
          </a:p>
          <a:p>
            <a:pPr marL="0" indent="0">
              <a:buNone/>
            </a:pPr>
            <a:r>
              <a:rPr lang="it-IT" sz="2800" dirty="0" err="1" smtClean="0"/>
              <a:t>District</a:t>
            </a:r>
            <a:r>
              <a:rPr lang="it-IT" sz="2800" dirty="0" smtClean="0"/>
              <a:t> of Casale and Santo Strato (</a:t>
            </a:r>
            <a:r>
              <a:rPr lang="it-IT" sz="2800" dirty="0" err="1" smtClean="0"/>
              <a:t>Naples</a:t>
            </a:r>
            <a:r>
              <a:rPr lang="it-IT" sz="2800" dirty="0" smtClean="0"/>
              <a:t>).</a:t>
            </a:r>
          </a:p>
          <a:p>
            <a:pPr marL="0" indent="0">
              <a:buNone/>
            </a:pPr>
            <a:r>
              <a:rPr lang="it-IT" sz="2800" dirty="0" err="1" smtClean="0"/>
              <a:t>Royal</a:t>
            </a:r>
            <a:r>
              <a:rPr lang="it-IT" sz="2800" dirty="0" smtClean="0"/>
              <a:t> Palace of Caserta of the </a:t>
            </a:r>
            <a:r>
              <a:rPr lang="it-IT" sz="2800" dirty="0" err="1" smtClean="0"/>
              <a:t>nineteenth</a:t>
            </a:r>
            <a:r>
              <a:rPr lang="it-IT" sz="2800" dirty="0" smtClean="0"/>
              <a:t> </a:t>
            </a:r>
            <a:r>
              <a:rPr lang="it-IT" sz="2800" dirty="0" err="1" smtClean="0"/>
              <a:t>century</a:t>
            </a:r>
            <a:r>
              <a:rPr lang="it-IT" sz="2800" dirty="0" smtClean="0"/>
              <a:t> with the park, the </a:t>
            </a:r>
            <a:r>
              <a:rPr lang="it-IT" sz="2800" dirty="0" err="1" smtClean="0"/>
              <a:t>aqueduct</a:t>
            </a:r>
            <a:r>
              <a:rPr lang="it-IT" sz="2800" dirty="0" smtClean="0"/>
              <a:t> Carolino and the </a:t>
            </a:r>
            <a:r>
              <a:rPr lang="it-IT" sz="2800" dirty="0" err="1" smtClean="0"/>
              <a:t>complex</a:t>
            </a:r>
            <a:r>
              <a:rPr lang="it-IT" sz="2800" dirty="0" smtClean="0"/>
              <a:t> of San Leucio (Caserta and </a:t>
            </a:r>
            <a:r>
              <a:rPr lang="it-IT" sz="2800" dirty="0" err="1" smtClean="0"/>
              <a:t>other</a:t>
            </a:r>
            <a:r>
              <a:rPr lang="it-IT" sz="2800" dirty="0" smtClean="0"/>
              <a:t> </a:t>
            </a:r>
            <a:r>
              <a:rPr lang="it-IT" sz="2800" dirty="0" err="1" smtClean="0"/>
              <a:t>towns</a:t>
            </a:r>
            <a:r>
              <a:rPr lang="it-IT" sz="2800" dirty="0" smtClean="0"/>
              <a:t>)</a:t>
            </a:r>
          </a:p>
          <a:p>
            <a:pPr marL="0" indent="0">
              <a:buNone/>
            </a:pPr>
            <a:r>
              <a:rPr lang="it-IT" sz="2800" dirty="0" err="1" smtClean="0"/>
              <a:t>Archaeological</a:t>
            </a:r>
            <a:r>
              <a:rPr lang="it-IT" sz="2800" dirty="0" smtClean="0"/>
              <a:t> </a:t>
            </a:r>
            <a:r>
              <a:rPr lang="it-IT" sz="2800" dirty="0" err="1" smtClean="0"/>
              <a:t>areas</a:t>
            </a:r>
            <a:r>
              <a:rPr lang="it-IT" sz="2800" dirty="0" smtClean="0"/>
              <a:t> of Pompeii, </a:t>
            </a:r>
            <a:r>
              <a:rPr lang="it-IT" sz="2800" dirty="0" err="1" smtClean="0"/>
              <a:t>Herculaneum</a:t>
            </a:r>
            <a:r>
              <a:rPr lang="it-IT" sz="2800" dirty="0" smtClean="0"/>
              <a:t> and Torre Annunziata </a:t>
            </a:r>
          </a:p>
          <a:p>
            <a:pPr marL="0" indent="0">
              <a:buNone/>
            </a:pPr>
            <a:r>
              <a:rPr lang="it-IT" sz="2800" dirty="0" smtClean="0"/>
              <a:t>Pompeii ;</a:t>
            </a:r>
          </a:p>
          <a:p>
            <a:pPr marL="0" indent="0">
              <a:buNone/>
            </a:pPr>
            <a:r>
              <a:rPr lang="it-IT" sz="2800" dirty="0" smtClean="0"/>
              <a:t>Villa dei Misteri (Pompeii);</a:t>
            </a:r>
          </a:p>
          <a:p>
            <a:pPr marL="0" indent="0">
              <a:buNone/>
            </a:pPr>
            <a:r>
              <a:rPr lang="it-IT" sz="2800" dirty="0" err="1">
                <a:solidFill>
                  <a:prstClr val="black"/>
                </a:solidFill>
              </a:rPr>
              <a:t>Herculaneum</a:t>
            </a:r>
            <a:r>
              <a:rPr lang="it-IT" sz="2800" dirty="0" smtClean="0"/>
              <a:t>;</a:t>
            </a:r>
          </a:p>
          <a:p>
            <a:pPr marL="0" indent="0">
              <a:buNone/>
            </a:pPr>
            <a:r>
              <a:rPr lang="it-IT" sz="2800" dirty="0" smtClean="0"/>
              <a:t>Villa dei Papiri (</a:t>
            </a:r>
            <a:r>
              <a:rPr lang="it-IT" sz="2800" dirty="0" err="1" smtClean="0"/>
              <a:t>Herculaneum</a:t>
            </a:r>
            <a:r>
              <a:rPr lang="it-IT" sz="2800" dirty="0" smtClean="0"/>
              <a:t>);</a:t>
            </a:r>
          </a:p>
          <a:p>
            <a:pPr marL="0" indent="0">
              <a:buNone/>
            </a:pPr>
            <a:r>
              <a:rPr lang="it-IT" sz="2800" dirty="0" smtClean="0"/>
              <a:t>Roman </a:t>
            </a:r>
            <a:r>
              <a:rPr lang="it-IT" sz="2800" dirty="0" err="1" smtClean="0"/>
              <a:t>theater</a:t>
            </a:r>
            <a:r>
              <a:rPr lang="it-IT" sz="2800" dirty="0" smtClean="0"/>
              <a:t> of </a:t>
            </a:r>
            <a:r>
              <a:rPr lang="it-IT" sz="2800" dirty="0" err="1" smtClean="0"/>
              <a:t>Herculaneum</a:t>
            </a:r>
            <a:r>
              <a:rPr lang="it-IT" sz="2800" dirty="0" smtClean="0"/>
              <a:t> (</a:t>
            </a:r>
            <a:r>
              <a:rPr lang="it-IT" sz="2800" dirty="0" err="1">
                <a:solidFill>
                  <a:prstClr val="black"/>
                </a:solidFill>
              </a:rPr>
              <a:t>Herculaneum</a:t>
            </a:r>
            <a:r>
              <a:rPr lang="it-IT" sz="2800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663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 smtClean="0"/>
              <a:t>Villa A (</a:t>
            </a:r>
            <a:r>
              <a:rPr lang="it-IT" sz="2800" dirty="0" err="1" smtClean="0"/>
              <a:t>Poppea</a:t>
            </a:r>
            <a:r>
              <a:rPr lang="it-IT" sz="2800" dirty="0" smtClean="0"/>
              <a:t>) (Torre Annunziata);</a:t>
            </a:r>
          </a:p>
          <a:p>
            <a:pPr marL="0" indent="0">
              <a:buNone/>
            </a:pPr>
            <a:r>
              <a:rPr lang="it-IT" sz="2800" dirty="0" smtClean="0"/>
              <a:t>Villa B (Torre Annunziata);</a:t>
            </a:r>
          </a:p>
          <a:p>
            <a:pPr marL="0" indent="0">
              <a:buNone/>
            </a:pPr>
            <a:r>
              <a:rPr lang="it-IT" sz="2800" dirty="0" smtClean="0"/>
              <a:t>Amalfi </a:t>
            </a:r>
            <a:r>
              <a:rPr lang="it-IT" sz="2800" dirty="0" err="1" smtClean="0"/>
              <a:t>Coast</a:t>
            </a:r>
            <a:r>
              <a:rPr lang="it-IT" sz="2800" dirty="0" smtClean="0"/>
              <a:t> (</a:t>
            </a:r>
            <a:r>
              <a:rPr lang="it-IT" sz="2800" dirty="0" err="1" smtClean="0"/>
              <a:t>various</a:t>
            </a:r>
            <a:r>
              <a:rPr lang="it-IT" sz="2800" dirty="0" smtClean="0"/>
              <a:t> </a:t>
            </a:r>
            <a:r>
              <a:rPr lang="it-IT" sz="2800" dirty="0" err="1" smtClean="0"/>
              <a:t>municipalities</a:t>
            </a:r>
            <a:r>
              <a:rPr lang="it-IT" sz="2800" dirty="0" smtClean="0"/>
              <a:t>) - 1997.</a:t>
            </a:r>
          </a:p>
          <a:p>
            <a:pPr marL="0" indent="0">
              <a:buNone/>
            </a:pPr>
            <a:r>
              <a:rPr lang="it-IT" sz="2800" dirty="0" smtClean="0"/>
              <a:t>Parco Nazionale del Cilento, with the </a:t>
            </a:r>
            <a:r>
              <a:rPr lang="it-IT" sz="2800" dirty="0" err="1" smtClean="0"/>
              <a:t>archaeological</a:t>
            </a:r>
            <a:r>
              <a:rPr lang="it-IT" sz="2800" dirty="0" smtClean="0"/>
              <a:t> </a:t>
            </a:r>
            <a:r>
              <a:rPr lang="it-IT" sz="2800" dirty="0" err="1" smtClean="0"/>
              <a:t>sites</a:t>
            </a:r>
            <a:r>
              <a:rPr lang="it-IT" sz="2800" dirty="0" smtClean="0"/>
              <a:t> of Paestum and Velia, and the Certosa di San Lorenzo - 1998</a:t>
            </a:r>
          </a:p>
          <a:p>
            <a:pPr marL="0" indent="0">
              <a:buNone/>
            </a:pPr>
            <a:r>
              <a:rPr lang="it-IT" sz="2800" dirty="0" smtClean="0"/>
              <a:t>Paestum, Velia, the Certosa di San Lorenzo, Mount Cervati and Vallo di Diano (</a:t>
            </a:r>
            <a:r>
              <a:rPr lang="it-IT" sz="2800" dirty="0" err="1" smtClean="0"/>
              <a:t>various</a:t>
            </a:r>
            <a:r>
              <a:rPr lang="it-IT" sz="2800" dirty="0" smtClean="0"/>
              <a:t> </a:t>
            </a:r>
            <a:r>
              <a:rPr lang="it-IT" sz="2800" dirty="0" err="1" smtClean="0"/>
              <a:t>municipalities</a:t>
            </a:r>
            <a:r>
              <a:rPr lang="it-IT" sz="2800" dirty="0" smtClean="0"/>
              <a:t>);</a:t>
            </a:r>
          </a:p>
          <a:p>
            <a:pPr marL="0" indent="0">
              <a:buNone/>
            </a:pPr>
            <a:r>
              <a:rPr lang="it-IT" sz="2800" dirty="0" err="1" smtClean="0"/>
              <a:t>Region</a:t>
            </a:r>
            <a:r>
              <a:rPr lang="it-IT" sz="2800" dirty="0" smtClean="0"/>
              <a:t> of Punta Licosa and Monte Stella (</a:t>
            </a:r>
            <a:r>
              <a:rPr lang="it-IT" sz="2800" dirty="0" err="1" smtClean="0"/>
              <a:t>various</a:t>
            </a:r>
            <a:r>
              <a:rPr lang="it-IT" sz="2800" dirty="0" smtClean="0"/>
              <a:t> </a:t>
            </a:r>
            <a:r>
              <a:rPr lang="it-IT" sz="2800" dirty="0" err="1" smtClean="0"/>
              <a:t>municipalities</a:t>
            </a:r>
            <a:r>
              <a:rPr lang="it-IT" sz="2800" dirty="0" smtClean="0"/>
              <a:t>);</a:t>
            </a:r>
          </a:p>
          <a:p>
            <a:pPr marL="0" indent="0">
              <a:buNone/>
            </a:pPr>
            <a:r>
              <a:rPr lang="it-IT" sz="2800" dirty="0" err="1" smtClean="0"/>
              <a:t>Region</a:t>
            </a:r>
            <a:r>
              <a:rPr lang="it-IT" sz="2800" dirty="0" smtClean="0"/>
              <a:t> of Palinuro, Punta Infreschi and Mount Bulgheria (</a:t>
            </a:r>
            <a:r>
              <a:rPr lang="it-IT" sz="2800" dirty="0" err="1" smtClean="0"/>
              <a:t>various</a:t>
            </a:r>
            <a:r>
              <a:rPr lang="it-IT" sz="2800" dirty="0" smtClean="0"/>
              <a:t> </a:t>
            </a:r>
            <a:r>
              <a:rPr lang="it-IT" sz="2800" dirty="0" err="1" smtClean="0"/>
              <a:t>municipalities</a:t>
            </a:r>
            <a:r>
              <a:rPr lang="it-IT" sz="2800" dirty="0" smtClean="0"/>
              <a:t>).</a:t>
            </a:r>
          </a:p>
          <a:p>
            <a:pPr marL="0" indent="0">
              <a:buNone/>
            </a:pPr>
            <a:r>
              <a:rPr lang="it-IT" sz="2800" dirty="0" smtClean="0"/>
              <a:t>The </a:t>
            </a:r>
            <a:r>
              <a:rPr lang="it-IT" sz="2800" dirty="0" err="1" smtClean="0"/>
              <a:t>monumental</a:t>
            </a:r>
            <a:r>
              <a:rPr lang="it-IT" sz="2800" dirty="0" smtClean="0"/>
              <a:t> </a:t>
            </a:r>
            <a:r>
              <a:rPr lang="it-IT" sz="2800" dirty="0" err="1" smtClean="0"/>
              <a:t>complex</a:t>
            </a:r>
            <a:r>
              <a:rPr lang="it-IT" sz="2800" dirty="0" smtClean="0"/>
              <a:t> of Santa Sofia with the Sannio </a:t>
            </a:r>
            <a:r>
              <a:rPr lang="it-IT" sz="2800" dirty="0" err="1" smtClean="0"/>
              <a:t>Museum</a:t>
            </a:r>
            <a:r>
              <a:rPr lang="it-IT" sz="2800" dirty="0" smtClean="0"/>
              <a:t> (Benevento)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9729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67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6350" y="764704"/>
            <a:ext cx="9144000" cy="5877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9600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it-IT" sz="9600" dirty="0" smtClean="0">
                <a:latin typeface="Algerian" pitchFamily="82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2331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581128"/>
            <a:ext cx="5554960" cy="15450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</p:txBody>
      </p:sp>
      <p:pic>
        <p:nvPicPr>
          <p:cNvPr id="6146" name="Picture 2" descr="http://digilander.libero.it/garfartiglieri/ITALIA_TRICOL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1979712" y="1988840"/>
            <a:ext cx="5544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dirty="0" err="1" smtClean="0">
                <a:latin typeface="Algerian" pitchFamily="82" charset="0"/>
              </a:rPr>
              <a:t>Italian</a:t>
            </a:r>
            <a:r>
              <a:rPr lang="it-IT" sz="9600" dirty="0" smtClean="0">
                <a:latin typeface="Algerian" pitchFamily="82" charset="0"/>
              </a:rPr>
              <a:t> </a:t>
            </a:r>
            <a:r>
              <a:rPr lang="it-IT" sz="9600" dirty="0" err="1" smtClean="0">
                <a:latin typeface="Algerian" pitchFamily="82" charset="0"/>
              </a:rPr>
              <a:t>physics</a:t>
            </a:r>
            <a:endParaRPr lang="it-IT" sz="96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96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y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1108"/>
            <a:ext cx="4431215" cy="356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>
          <a:xfrm flipH="1">
            <a:off x="2699792" y="5508623"/>
            <a:ext cx="1296144" cy="365856"/>
          </a:xfrm>
          <a:prstGeom prst="straightConnector1">
            <a:avLst/>
          </a:prstGeom>
          <a:ln w="63500" cap="rnd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788025" y="188640"/>
            <a:ext cx="4355976" cy="659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rgbClr val="212121"/>
                </a:solidFill>
                <a:latin typeface="arial"/>
              </a:rPr>
              <a:t>It is </a:t>
            </a:r>
            <a:r>
              <a:rPr lang="en-US" sz="3200" dirty="0">
                <a:solidFill>
                  <a:srgbClr val="212121"/>
                </a:solidFill>
                <a:latin typeface="arial"/>
              </a:rPr>
              <a:t>located in Southern </a:t>
            </a:r>
            <a:r>
              <a:rPr lang="en-US" sz="3200" dirty="0" smtClean="0">
                <a:solidFill>
                  <a:srgbClr val="212121"/>
                </a:solidFill>
                <a:latin typeface="arial"/>
              </a:rPr>
              <a:t>Europe. It is </a:t>
            </a:r>
            <a:r>
              <a:rPr lang="en-US" sz="3200" dirty="0">
                <a:solidFill>
                  <a:srgbClr val="212121"/>
                </a:solidFill>
                <a:latin typeface="arial"/>
              </a:rPr>
              <a:t>bounded on the north </a:t>
            </a:r>
            <a:r>
              <a:rPr lang="en-US" sz="3200" dirty="0" smtClean="0">
                <a:solidFill>
                  <a:srgbClr val="212121"/>
                </a:solidFill>
                <a:latin typeface="arial"/>
              </a:rPr>
              <a:t>by Alps </a:t>
            </a:r>
            <a:r>
              <a:rPr lang="en-US" sz="3200" dirty="0">
                <a:solidFill>
                  <a:srgbClr val="212121"/>
                </a:solidFill>
                <a:latin typeface="arial"/>
              </a:rPr>
              <a:t>and south of the Mediterranean Sea which is divided into three </a:t>
            </a:r>
            <a:r>
              <a:rPr lang="en-US" sz="3200" dirty="0" smtClean="0">
                <a:solidFill>
                  <a:srgbClr val="212121"/>
                </a:solidFill>
                <a:latin typeface="arial"/>
              </a:rPr>
              <a:t>seas: </a:t>
            </a:r>
            <a:r>
              <a:rPr lang="en-US" sz="3200" dirty="0">
                <a:solidFill>
                  <a:srgbClr val="212121"/>
                </a:solidFill>
                <a:latin typeface="arial"/>
              </a:rPr>
              <a:t>the Tyrrhenian Sea (west), the Adriatic Sea (east) and Ionian Sea (south).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943927" y="5322219"/>
            <a:ext cx="666800" cy="369332"/>
          </a:xfrm>
          <a:prstGeom prst="rect">
            <a:avLst/>
          </a:prstGeom>
          <a:solidFill>
            <a:srgbClr val="FF000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dirty="0" err="1" smtClean="0"/>
              <a:t>Italy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23528" y="908720"/>
            <a:ext cx="4287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srgbClr val="212121"/>
                </a:solidFill>
                <a:latin typeface="arial"/>
              </a:rPr>
              <a:t>Italy </a:t>
            </a:r>
            <a:r>
              <a:rPr lang="en-US" sz="3200" dirty="0">
                <a:solidFill>
                  <a:srgbClr val="212121"/>
                </a:solidFill>
                <a:latin typeface="arial"/>
              </a:rPr>
              <a:t>is a state of the European Union which has 60.7 million inhabitants</a:t>
            </a:r>
          </a:p>
        </p:txBody>
      </p:sp>
    </p:spTree>
    <p:extLst>
      <p:ext uri="{BB962C8B-B14F-4D97-AF65-F5344CB8AC3E}">
        <p14:creationId xmlns:p14="http://schemas.microsoft.com/office/powerpoint/2010/main" val="73185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8640"/>
            <a:ext cx="4032448" cy="309634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srgbClr val="212121"/>
                </a:solidFill>
                <a:latin typeface="arial"/>
              </a:rPr>
              <a:t>Italy is bordered to the north , from west to east, with </a:t>
            </a:r>
            <a:r>
              <a:rPr lang="en-US" dirty="0" smtClean="0">
                <a:solidFill>
                  <a:srgbClr val="212121"/>
                </a:solidFill>
                <a:latin typeface="arial"/>
              </a:rPr>
              <a:t>France, Switzerland</a:t>
            </a:r>
            <a:r>
              <a:rPr lang="en-US" dirty="0">
                <a:solidFill>
                  <a:srgbClr val="212121"/>
                </a:solidFill>
                <a:latin typeface="arial"/>
              </a:rPr>
              <a:t>, Austria and Slovenia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074" name="Picture 2" descr="C:\Users\my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342" y="266784"/>
            <a:ext cx="4425429" cy="531051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5" name="CasellaDiTesto 4"/>
          <p:cNvSpPr txBox="1"/>
          <p:nvPr/>
        </p:nvSpPr>
        <p:spPr>
          <a:xfrm rot="-2940000">
            <a:off x="4372399" y="1482843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haroni" pitchFamily="2" charset="-79"/>
                <a:cs typeface="Aharoni" pitchFamily="2" charset="-79"/>
              </a:rPr>
              <a:t>FRANCE</a:t>
            </a:r>
            <a:endParaRPr lang="it-IT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32039" y="604467"/>
            <a:ext cx="1567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haroni" pitchFamily="2" charset="-79"/>
                <a:cs typeface="Aharoni" pitchFamily="2" charset="-79"/>
              </a:rPr>
              <a:t>SWITZERLAND</a:t>
            </a:r>
            <a:endParaRPr lang="it-IT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732240" y="634252"/>
            <a:ext cx="1188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haroni" pitchFamily="2" charset="-79"/>
                <a:cs typeface="Aharoni" pitchFamily="2" charset="-79"/>
              </a:rPr>
              <a:t>AUSTRIA</a:t>
            </a:r>
            <a:endParaRPr lang="it-IT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CasellaDiTesto 7"/>
          <p:cNvSpPr txBox="1"/>
          <p:nvPr/>
        </p:nvSpPr>
        <p:spPr>
          <a:xfrm rot="1500000">
            <a:off x="7103100" y="127440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haroni" pitchFamily="2" charset="-79"/>
                <a:cs typeface="Aharoni" pitchFamily="2" charset="-79"/>
              </a:rPr>
              <a:t>SLOVENIA</a:t>
            </a:r>
            <a:endParaRPr lang="it-IT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23528" y="3800294"/>
            <a:ext cx="3723319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97037" y="3307852"/>
            <a:ext cx="4182888" cy="19697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he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longest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river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 the Po ,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which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flows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throughout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 the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northeastern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Italy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 descr="C:\Users\my\Pictures\p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839" y="237708"/>
            <a:ext cx="4597932" cy="573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sellaDiTesto 18"/>
          <p:cNvSpPr txBox="1"/>
          <p:nvPr/>
        </p:nvSpPr>
        <p:spPr>
          <a:xfrm>
            <a:off x="5292080" y="573325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river Po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highlighted in blue.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029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6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581128"/>
            <a:ext cx="5554960" cy="15450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</p:txBody>
      </p:sp>
      <p:pic>
        <p:nvPicPr>
          <p:cNvPr id="6146" name="Picture 2" descr="http://digilander.libero.it/garfartiglieri/ITALIA_TRICOL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1979712" y="1988840"/>
            <a:ext cx="5544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dirty="0" err="1" smtClean="0">
                <a:solidFill>
                  <a:prstClr val="black"/>
                </a:solidFill>
                <a:latin typeface="Algerian" pitchFamily="82" charset="0"/>
              </a:rPr>
              <a:t>Italian</a:t>
            </a:r>
            <a:r>
              <a:rPr lang="it-IT" sz="9600" dirty="0" smtClean="0">
                <a:solidFill>
                  <a:prstClr val="black"/>
                </a:solidFill>
                <a:latin typeface="Algerian" pitchFamily="82" charset="0"/>
              </a:rPr>
              <a:t> POLITICS</a:t>
            </a:r>
            <a:endParaRPr lang="it-IT" sz="9600" dirty="0">
              <a:solidFill>
                <a:prstClr val="black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9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714" y="661338"/>
            <a:ext cx="3851920" cy="5545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Italy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are 20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regions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capitals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are: Aosta,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Turin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, Milan, Trento, Trieste,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Venice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, Bologna, Florence, Genoa, Ancona, Perugia, Rome (the capital), L'Aquila, Campobasso,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Naples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, Potenza, Bari, Catanzaro, Palermo and Cagliari.</a:t>
            </a:r>
            <a:endParaRPr lang="it-IT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my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354" y="188640"/>
            <a:ext cx="5437302" cy="615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730188" y="6613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Aosta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730188" y="1404918"/>
            <a:ext cx="8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Turin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355976" y="1802200"/>
            <a:ext cx="90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Genoa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93716" y="846004"/>
            <a:ext cx="81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Milan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264671" y="492940"/>
            <a:ext cx="89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Trento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04248" y="1030670"/>
            <a:ext cx="1008112" cy="37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Trieste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56176" y="124467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Venice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10423" y="17717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Bologna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810322" y="2279670"/>
            <a:ext cx="112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Florence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700796" y="20950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Ancona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681553" y="2646345"/>
            <a:ext cx="11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Perugia</a:t>
            </a:r>
            <a:endParaRPr lang="it-IT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615062" y="3285314"/>
            <a:ext cx="105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ROME</a:t>
            </a:r>
            <a:endParaRPr lang="it-IT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732240" y="28541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L’Aquila</a:t>
            </a:r>
            <a:endParaRPr lang="it-IT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246367" y="3100648"/>
            <a:ext cx="208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Campobasso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398643" y="3839312"/>
            <a:ext cx="90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Naples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700240" y="3858352"/>
            <a:ext cx="1253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Potenza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8229953" y="3469980"/>
            <a:ext cx="91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Bari</a:t>
            </a:r>
            <a:endParaRPr lang="it-IT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7893014" y="4869160"/>
            <a:ext cx="133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Catanzaro</a:t>
            </a:r>
            <a:endParaRPr lang="it-IT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6054289" y="4897877"/>
            <a:ext cx="1093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Palermo</a:t>
            </a:r>
            <a:endParaRPr lang="it-IT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164806" y="47251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Cagliari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6292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igilander.libero.it/garfartiglieri/ITALIA_TRICOL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30529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9600" dirty="0" smtClean="0">
                <a:latin typeface="Algerian" pitchFamily="82" charset="0"/>
              </a:rPr>
              <a:t>ROME, THE CAPITAL</a:t>
            </a:r>
            <a:endParaRPr lang="it-IT" sz="96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669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2622" y="188640"/>
            <a:ext cx="4383393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Rome is the capital of Italy, and is located in its center, in the Lazio region.</a:t>
            </a:r>
            <a:endParaRPr lang="it-I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05729" y="1728055"/>
            <a:ext cx="43422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It is the city's most populous and largest in Italy, and is the seat of the papacy and of the Christian religion. </a:t>
            </a:r>
            <a:endParaRPr lang="it-I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4703" y="4075878"/>
            <a:ext cx="51486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Rome is crossed by the river Tiber, where the center is the Tiber Island, where there is the hospital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Fatebenefratelli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“(do good brothers)</a:t>
            </a:r>
            <a:endParaRPr lang="it-I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 descr="C:\Users\my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80617" cy="292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462755" y="3073016"/>
            <a:ext cx="335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Rome is highlighted in red</a:t>
            </a:r>
            <a:r>
              <a:rPr lang="en-US" dirty="0" smtClean="0"/>
              <a:t>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48663" y="6122592"/>
            <a:ext cx="3695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itchFamily="34" charset="0"/>
                <a:cs typeface="Arial" pitchFamily="34" charset="0"/>
              </a:rPr>
              <a:t>the hospital "Fatebenefratelli".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5" name="Picture 5" descr="C:\Users\my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87997"/>
            <a:ext cx="3084673" cy="212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5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igilander.libero.it/garfartiglieri/ITALIA_TRICOL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30529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9600" dirty="0" smtClean="0">
                <a:latin typeface="Algerian" pitchFamily="82" charset="0"/>
              </a:rPr>
              <a:t>U.N.E.S.C.O. IN ITALY</a:t>
            </a:r>
            <a:endParaRPr lang="it-IT" sz="96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1584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592</Words>
  <Application>Microsoft Office PowerPoint</Application>
  <PresentationFormat>Presentazione su schermo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ITALY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ONE MOMENT!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</dc:title>
  <dc:creator>my</dc:creator>
  <cp:lastModifiedBy>Giovanni</cp:lastModifiedBy>
  <cp:revision>16</cp:revision>
  <dcterms:created xsi:type="dcterms:W3CDTF">2015-11-23T14:57:46Z</dcterms:created>
  <dcterms:modified xsi:type="dcterms:W3CDTF">2015-12-05T18:34:49Z</dcterms:modified>
</cp:coreProperties>
</file>