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pl-PL"/>
              <a:t>Kliknij, aby edytować styl</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A423BF71-38B7-8642-BFCE-EDAE9BD0CBAF}" type="datetimeFigureOut">
              <a:rPr lang="en-US" dirty="0"/>
              <a:t>5/19/2018</a:t>
            </a:fld>
            <a:endParaRPr lang="en-US" dirty="0"/>
          </a:p>
        </p:txBody>
      </p:sp>
      <p:sp>
        <p:nvSpPr>
          <p:cNvPr id="5" name="Footer Placeholder 4"/>
          <p:cNvSpPr>
            <a:spLocks noGrp="1"/>
          </p:cNvSpPr>
          <p:nvPr>
            <p:ph type="ftr" sz="quarter" idx="11"/>
          </p:nvPr>
        </p:nvSpPr>
        <p:spPr>
          <a:xfrm>
            <a:off x="2493105" y="329307"/>
            <a:ext cx="4897310"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73B025CB-9D18-264E-A945-2D020344C9DA}" type="datetimeFigureOut">
              <a:rPr lang="en-US" dirty="0"/>
              <a:t>5/19/2018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pl-PL"/>
              <a:t>Kliknij, aby edytować styl</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7EFB6C-7E96-8F41-8872-189CA1C59F84}" type="datetimeFigureOut">
              <a:rPr lang="en-US" dirty="0"/>
              <a:t>5/19/2018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ncho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981CDE-9BE7-C544-8ACB-7077DFC4270F}" type="datetimeFigureOut">
              <a:rPr lang="en-US" dirty="0"/>
              <a:t>5/19/2018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pl-PL"/>
              <a:t>Kliknij, aby edytować styl</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55BA285-9698-1B45-8319-D90A8C63F150}" type="datetimeFigureOut">
              <a:rPr lang="en-US" dirty="0"/>
              <a:t>5/19/2018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pl-PL"/>
              <a:t>Kliknij, aby edytować styl</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0A86CD42-43FF-B740-998F-DCC3802C4CE3}" type="datetimeFigureOut">
              <a:rPr lang="en-US" dirty="0"/>
              <a:t>5/19/2018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pl-PL"/>
              <a:t>Kliknij, aby edytować styl</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1534695" y="2824269"/>
            <a:ext cx="4608576" cy="2644457"/>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454792" y="2821491"/>
            <a:ext cx="4608576" cy="2637371"/>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CEA0FFBD-2EE4-8547-BBAE-A1AC91C8D77E}" type="datetimeFigureOut">
              <a:rPr lang="en-US" dirty="0"/>
              <a:t>5/19/2018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955A2352-D7AC-F242-9256-A4477BCBF354}" type="datetimeFigureOut">
              <a:rPr lang="en-US" dirty="0"/>
              <a:t>5/19/2018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FCFC6A-9AE6-404D-9FDD-168B477B9C90}" type="datetimeFigureOut">
              <a:rPr lang="en-US" dirty="0"/>
              <a:t>5/19/2018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pl-PL"/>
              <a:t>Kliknij, aby edytować styl</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61CFCDFD-B4CF-A241-8D71-E814B10BEAF4}" type="datetimeFigureOut">
              <a:rPr lang="en-US" dirty="0"/>
              <a:t>5/19/2018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26A7B589-FD4B-7E46-869A-CBADC5FC564E}" type="datetimeFigureOut">
              <a:rPr lang="en-US" dirty="0"/>
              <a:t>5/19/2018</a:t>
            </a:fld>
            <a:endParaRPr lang="en-US" dirty="0"/>
          </a:p>
        </p:txBody>
      </p:sp>
      <p:sp>
        <p:nvSpPr>
          <p:cNvPr id="6" name="Footer Placeholder 5"/>
          <p:cNvSpPr>
            <a:spLocks noGrp="1"/>
          </p:cNvSpPr>
          <p:nvPr>
            <p:ph type="ftr" sz="quarter" idx="11"/>
          </p:nvPr>
        </p:nvSpPr>
        <p:spPr>
          <a:xfrm>
            <a:off x="1534910" y="318640"/>
            <a:ext cx="5453475"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pl-PL"/>
              <a:t>Kliknij, aby edytować styl</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CD8A92E-5FF9-8143-81B3-CCB531513398}" type="datetimeFigureOut">
              <a:rPr lang="en-US" dirty="0"/>
              <a:t>5/19/2018</a:t>
            </a:fld>
            <a:endParaRPr lang="en-US" dirty="0"/>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781811-8D1A-4525-A0DC-56418D8329EE}"/>
              </a:ext>
            </a:extLst>
          </p:cNvPr>
          <p:cNvSpPr>
            <a:spLocks noGrp="1"/>
          </p:cNvSpPr>
          <p:nvPr>
            <p:ph type="ctrTitle"/>
          </p:nvPr>
        </p:nvSpPr>
        <p:spPr/>
        <p:txBody>
          <a:bodyPr/>
          <a:lstStyle/>
          <a:p>
            <a:r>
              <a:rPr lang="pl-PL" dirty="0" err="1"/>
              <a:t>Teaching</a:t>
            </a:r>
            <a:r>
              <a:rPr lang="pl-PL" dirty="0"/>
              <a:t> </a:t>
            </a:r>
            <a:r>
              <a:rPr lang="pl-PL" dirty="0" err="1"/>
              <a:t>children</a:t>
            </a:r>
            <a:r>
              <a:rPr lang="pl-PL" dirty="0"/>
              <a:t> </a:t>
            </a:r>
            <a:r>
              <a:rPr lang="pl-PL" dirty="0" err="1"/>
              <a:t>cultural</a:t>
            </a:r>
            <a:r>
              <a:rPr lang="pl-PL" dirty="0"/>
              <a:t> </a:t>
            </a:r>
            <a:r>
              <a:rPr lang="pl-PL" dirty="0" err="1"/>
              <a:t>awarenes</a:t>
            </a:r>
            <a:endParaRPr lang="pl-PL" dirty="0"/>
          </a:p>
        </p:txBody>
      </p:sp>
    </p:spTree>
    <p:extLst>
      <p:ext uri="{BB962C8B-B14F-4D97-AF65-F5344CB8AC3E}">
        <p14:creationId xmlns:p14="http://schemas.microsoft.com/office/powerpoint/2010/main" val="3666503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FB6BDAC7-D12E-4E6E-8F09-F5296F9C44D2}"/>
              </a:ext>
            </a:extLst>
          </p:cNvPr>
          <p:cNvSpPr>
            <a:spLocks noGrp="1"/>
          </p:cNvSpPr>
          <p:nvPr>
            <p:ph idx="1"/>
          </p:nvPr>
        </p:nvSpPr>
        <p:spPr>
          <a:xfrm>
            <a:off x="1459194" y="690271"/>
            <a:ext cx="10109223" cy="5341413"/>
          </a:xfrm>
        </p:spPr>
        <p:txBody>
          <a:bodyPr>
            <a:normAutofit/>
          </a:bodyPr>
          <a:lstStyle/>
          <a:p>
            <a:r>
              <a:rPr lang="en-US" dirty="0"/>
              <a:t>In our curriculum one of issues is patriotic education, which has to enhance cultural, historical and national adherence and cultural identity of children.</a:t>
            </a:r>
            <a:endParaRPr lang="pl-PL" dirty="0"/>
          </a:p>
          <a:p>
            <a:r>
              <a:rPr lang="en-US" dirty="0"/>
              <a:t> Act on the Educational System (September 7, 1991)</a:t>
            </a:r>
            <a:endParaRPr lang="pl-PL" dirty="0"/>
          </a:p>
          <a:p>
            <a:r>
              <a:rPr lang="en-US" i="1" dirty="0"/>
              <a:t>“Education and upbringing has to enhance responsibility, patriotic feelings and respect towards Polish cultural heritage together with openness to the values of European and global cultures. School is obliged to provide conditions needed in development of every pupil, prepare pupils to fulfill their family and civil obligations in accordance with rules of solidarity, democracy, tolerance, justice and freedom.”</a:t>
            </a:r>
            <a:endParaRPr lang="pl-PL" dirty="0"/>
          </a:p>
          <a:p>
            <a:endParaRPr lang="pl-PL" dirty="0"/>
          </a:p>
        </p:txBody>
      </p:sp>
    </p:spTree>
    <p:extLst>
      <p:ext uri="{BB962C8B-B14F-4D97-AF65-F5344CB8AC3E}">
        <p14:creationId xmlns:p14="http://schemas.microsoft.com/office/powerpoint/2010/main" val="1270476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A47E46-A63B-4625-8DF7-5823264DE31D}"/>
              </a:ext>
            </a:extLst>
          </p:cNvPr>
          <p:cNvSpPr>
            <a:spLocks noGrp="1"/>
          </p:cNvSpPr>
          <p:nvPr>
            <p:ph type="title"/>
          </p:nvPr>
        </p:nvSpPr>
        <p:spPr/>
        <p:txBody>
          <a:bodyPr/>
          <a:lstStyle/>
          <a:p>
            <a:r>
              <a:rPr lang="en-US" dirty="0"/>
              <a:t>In our work, we are trying:</a:t>
            </a:r>
            <a:br>
              <a:rPr lang="pl-PL" dirty="0"/>
            </a:br>
            <a:endParaRPr lang="pl-PL" dirty="0"/>
          </a:p>
        </p:txBody>
      </p:sp>
      <p:sp>
        <p:nvSpPr>
          <p:cNvPr id="3" name="Symbol zastępczy zawartości 2">
            <a:extLst>
              <a:ext uri="{FF2B5EF4-FFF2-40B4-BE49-F238E27FC236}">
                <a16:creationId xmlns:a16="http://schemas.microsoft.com/office/drawing/2014/main" id="{D8A42503-3B68-40C6-99B8-F1B0F0EAC53B}"/>
              </a:ext>
            </a:extLst>
          </p:cNvPr>
          <p:cNvSpPr>
            <a:spLocks noGrp="1"/>
          </p:cNvSpPr>
          <p:nvPr>
            <p:ph idx="1"/>
          </p:nvPr>
        </p:nvSpPr>
        <p:spPr/>
        <p:txBody>
          <a:bodyPr/>
          <a:lstStyle/>
          <a:p>
            <a:pPr lvl="0"/>
            <a:r>
              <a:rPr lang="en-US" dirty="0"/>
              <a:t>to teach children respect to their country and national symbols;</a:t>
            </a:r>
            <a:endParaRPr lang="pl-PL" dirty="0"/>
          </a:p>
          <a:p>
            <a:pPr lvl="0"/>
            <a:r>
              <a:rPr lang="en-US" dirty="0"/>
              <a:t>to build social awareness and bonds with other people;</a:t>
            </a:r>
            <a:endParaRPr lang="pl-PL" dirty="0"/>
          </a:p>
          <a:p>
            <a:pPr lvl="0"/>
            <a:r>
              <a:rPr lang="en-US" dirty="0"/>
              <a:t>to develop sense of security;</a:t>
            </a:r>
            <a:endParaRPr lang="pl-PL" dirty="0"/>
          </a:p>
          <a:p>
            <a:pPr lvl="0"/>
            <a:r>
              <a:rPr lang="en-US" dirty="0"/>
              <a:t>develop respect for family </a:t>
            </a:r>
            <a:r>
              <a:rPr lang="pl-PL" dirty="0"/>
              <a:t>and family </a:t>
            </a:r>
            <a:r>
              <a:rPr lang="en-US" dirty="0"/>
              <a:t>traditions</a:t>
            </a:r>
            <a:r>
              <a:rPr lang="pl-PL" dirty="0"/>
              <a:t>;</a:t>
            </a:r>
          </a:p>
          <a:p>
            <a:pPr lvl="0"/>
            <a:r>
              <a:rPr lang="en-US" dirty="0"/>
              <a:t>to popularize ability to cooperate;</a:t>
            </a:r>
            <a:endParaRPr lang="pl-PL" dirty="0"/>
          </a:p>
          <a:p>
            <a:pPr lvl="0"/>
            <a:r>
              <a:rPr lang="en-US" dirty="0"/>
              <a:t>to shape attitude of openness and understanding to other cultures.</a:t>
            </a:r>
            <a:endParaRPr lang="pl-PL" dirty="0"/>
          </a:p>
          <a:p>
            <a:pPr marL="0" indent="0">
              <a:buNone/>
            </a:pPr>
            <a:endParaRPr lang="pl-PL" dirty="0"/>
          </a:p>
        </p:txBody>
      </p:sp>
    </p:spTree>
    <p:extLst>
      <p:ext uri="{BB962C8B-B14F-4D97-AF65-F5344CB8AC3E}">
        <p14:creationId xmlns:p14="http://schemas.microsoft.com/office/powerpoint/2010/main" val="263018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24539F-949E-40E1-8808-E86A0511930B}"/>
              </a:ext>
            </a:extLst>
          </p:cNvPr>
          <p:cNvSpPr>
            <a:spLocks noGrp="1"/>
          </p:cNvSpPr>
          <p:nvPr>
            <p:ph type="title"/>
          </p:nvPr>
        </p:nvSpPr>
        <p:spPr/>
        <p:txBody>
          <a:bodyPr/>
          <a:lstStyle/>
          <a:p>
            <a:r>
              <a:rPr lang="en-US" dirty="0"/>
              <a:t>We realize those aims by:</a:t>
            </a:r>
            <a:br>
              <a:rPr lang="pl-PL" dirty="0"/>
            </a:br>
            <a:endParaRPr lang="pl-PL" dirty="0"/>
          </a:p>
        </p:txBody>
      </p:sp>
      <p:sp>
        <p:nvSpPr>
          <p:cNvPr id="3" name="Symbol zastępczy zawartości 2">
            <a:extLst>
              <a:ext uri="{FF2B5EF4-FFF2-40B4-BE49-F238E27FC236}">
                <a16:creationId xmlns:a16="http://schemas.microsoft.com/office/drawing/2014/main" id="{B5133C1F-6E24-4DAB-B215-D6EACA322EDA}"/>
              </a:ext>
            </a:extLst>
          </p:cNvPr>
          <p:cNvSpPr>
            <a:spLocks noGrp="1"/>
          </p:cNvSpPr>
          <p:nvPr>
            <p:ph idx="1"/>
          </p:nvPr>
        </p:nvSpPr>
        <p:spPr>
          <a:xfrm>
            <a:off x="1534696" y="1560352"/>
            <a:ext cx="9520158" cy="3905993"/>
          </a:xfrm>
        </p:spPr>
        <p:txBody>
          <a:bodyPr>
            <a:normAutofit fontScale="85000" lnSpcReduction="20000"/>
          </a:bodyPr>
          <a:lstStyle/>
          <a:p>
            <a:pPr lvl="0"/>
            <a:r>
              <a:rPr lang="en-US" dirty="0"/>
              <a:t>Singing songs;</a:t>
            </a:r>
            <a:endParaRPr lang="pl-PL" dirty="0"/>
          </a:p>
          <a:p>
            <a:pPr lvl="0"/>
            <a:r>
              <a:rPr lang="en-US" dirty="0"/>
              <a:t>Meeting cultural workers;</a:t>
            </a:r>
            <a:endParaRPr lang="pl-PL" dirty="0"/>
          </a:p>
          <a:p>
            <a:pPr lvl="0"/>
            <a:r>
              <a:rPr lang="en-US" dirty="0"/>
              <a:t>Participation in museum lessons;</a:t>
            </a:r>
            <a:endParaRPr lang="pl-PL" dirty="0"/>
          </a:p>
          <a:p>
            <a:pPr lvl="0"/>
            <a:r>
              <a:rPr lang="en-US" dirty="0"/>
              <a:t>Creating various artwork;</a:t>
            </a:r>
            <a:endParaRPr lang="pl-PL" dirty="0"/>
          </a:p>
          <a:p>
            <a:pPr lvl="0"/>
            <a:r>
              <a:rPr lang="en-US" dirty="0"/>
              <a:t>Reading legends from different countries;</a:t>
            </a:r>
            <a:endParaRPr lang="pl-PL" dirty="0"/>
          </a:p>
          <a:p>
            <a:pPr lvl="0"/>
            <a:r>
              <a:rPr lang="en-US" dirty="0"/>
              <a:t>Actions taken in cooperation with local environment;</a:t>
            </a:r>
            <a:endParaRPr lang="pl-PL" dirty="0"/>
          </a:p>
          <a:p>
            <a:pPr lvl="0"/>
            <a:r>
              <a:rPr lang="en-US" dirty="0"/>
              <a:t>Meetings with parents;</a:t>
            </a:r>
            <a:endParaRPr lang="pl-PL" dirty="0"/>
          </a:p>
          <a:p>
            <a:pPr lvl="0"/>
            <a:r>
              <a:rPr lang="en-US" dirty="0"/>
              <a:t>Excursions to historical places, important to Polish culture;</a:t>
            </a:r>
            <a:endParaRPr lang="pl-PL" dirty="0"/>
          </a:p>
          <a:p>
            <a:pPr lvl="0"/>
            <a:r>
              <a:rPr lang="en-US" dirty="0"/>
              <a:t>Engagement in various social projects;</a:t>
            </a:r>
            <a:endParaRPr lang="pl-PL" dirty="0"/>
          </a:p>
          <a:p>
            <a:pPr lvl="0"/>
            <a:r>
              <a:rPr lang="en-US" dirty="0"/>
              <a:t>Realization of international projects aiming to acquaint children with cultural variety.</a:t>
            </a:r>
            <a:endParaRPr lang="pl-PL" dirty="0"/>
          </a:p>
          <a:p>
            <a:endParaRPr lang="pl-PL" dirty="0"/>
          </a:p>
        </p:txBody>
      </p:sp>
    </p:spTree>
    <p:extLst>
      <p:ext uri="{BB962C8B-B14F-4D97-AF65-F5344CB8AC3E}">
        <p14:creationId xmlns:p14="http://schemas.microsoft.com/office/powerpoint/2010/main" val="354040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BAE75B12-10B0-4B87-8E73-B1245A2CC2FA}"/>
              </a:ext>
            </a:extLst>
          </p:cNvPr>
          <p:cNvPicPr>
            <a:picLocks noChangeAspect="1"/>
          </p:cNvPicPr>
          <p:nvPr/>
        </p:nvPicPr>
        <p:blipFill>
          <a:blip r:embed="rId2"/>
          <a:stretch>
            <a:fillRect/>
          </a:stretch>
        </p:blipFill>
        <p:spPr>
          <a:xfrm>
            <a:off x="6256600" y="-1"/>
            <a:ext cx="5079723" cy="3809792"/>
          </a:xfrm>
          <a:prstGeom prst="rect">
            <a:avLst/>
          </a:prstGeom>
        </p:spPr>
      </p:pic>
      <p:pic>
        <p:nvPicPr>
          <p:cNvPr id="12" name="Obraz 11">
            <a:extLst>
              <a:ext uri="{FF2B5EF4-FFF2-40B4-BE49-F238E27FC236}">
                <a16:creationId xmlns:a16="http://schemas.microsoft.com/office/drawing/2014/main" id="{B2E9BB97-6D44-49CA-BF7D-B357066420C6}"/>
              </a:ext>
            </a:extLst>
          </p:cNvPr>
          <p:cNvPicPr>
            <a:picLocks noChangeAspect="1"/>
          </p:cNvPicPr>
          <p:nvPr/>
        </p:nvPicPr>
        <p:blipFill>
          <a:blip r:embed="rId3"/>
          <a:stretch>
            <a:fillRect/>
          </a:stretch>
        </p:blipFill>
        <p:spPr>
          <a:xfrm>
            <a:off x="0" y="0"/>
            <a:ext cx="5079721" cy="3809791"/>
          </a:xfrm>
          <a:prstGeom prst="rect">
            <a:avLst/>
          </a:prstGeom>
        </p:spPr>
      </p:pic>
      <p:pic>
        <p:nvPicPr>
          <p:cNvPr id="6" name="Obraz 5">
            <a:extLst>
              <a:ext uri="{FF2B5EF4-FFF2-40B4-BE49-F238E27FC236}">
                <a16:creationId xmlns:a16="http://schemas.microsoft.com/office/drawing/2014/main" id="{5F125849-FBE9-4209-9471-934FF09EA891}"/>
              </a:ext>
            </a:extLst>
          </p:cNvPr>
          <p:cNvPicPr>
            <a:picLocks noChangeAspect="1"/>
          </p:cNvPicPr>
          <p:nvPr/>
        </p:nvPicPr>
        <p:blipFill>
          <a:blip r:embed="rId4"/>
          <a:stretch>
            <a:fillRect/>
          </a:stretch>
        </p:blipFill>
        <p:spPr>
          <a:xfrm>
            <a:off x="3248982" y="2969702"/>
            <a:ext cx="3661480" cy="3888297"/>
          </a:xfrm>
          <a:prstGeom prst="rect">
            <a:avLst/>
          </a:prstGeom>
        </p:spPr>
      </p:pic>
      <p:pic>
        <p:nvPicPr>
          <p:cNvPr id="10" name="Obraz 9">
            <a:extLst>
              <a:ext uri="{FF2B5EF4-FFF2-40B4-BE49-F238E27FC236}">
                <a16:creationId xmlns:a16="http://schemas.microsoft.com/office/drawing/2014/main" id="{F91B60A4-F2B4-4B83-B7AF-8215F4BA158A}"/>
              </a:ext>
            </a:extLst>
          </p:cNvPr>
          <p:cNvPicPr>
            <a:picLocks noChangeAspect="1"/>
          </p:cNvPicPr>
          <p:nvPr/>
        </p:nvPicPr>
        <p:blipFill>
          <a:blip r:embed="rId5"/>
          <a:stretch>
            <a:fillRect/>
          </a:stretch>
        </p:blipFill>
        <p:spPr>
          <a:xfrm>
            <a:off x="7109771" y="3809791"/>
            <a:ext cx="5079721" cy="3048209"/>
          </a:xfrm>
          <a:prstGeom prst="rect">
            <a:avLst/>
          </a:prstGeom>
        </p:spPr>
      </p:pic>
    </p:spTree>
    <p:extLst>
      <p:ext uri="{BB962C8B-B14F-4D97-AF65-F5344CB8AC3E}">
        <p14:creationId xmlns:p14="http://schemas.microsoft.com/office/powerpoint/2010/main" val="2435725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96F904B5-50E9-4C45-B2B3-A5F43D1AE1F4}"/>
              </a:ext>
            </a:extLst>
          </p:cNvPr>
          <p:cNvPicPr>
            <a:picLocks noChangeAspect="1"/>
          </p:cNvPicPr>
          <p:nvPr/>
        </p:nvPicPr>
        <p:blipFill>
          <a:blip r:embed="rId2"/>
          <a:stretch>
            <a:fillRect/>
          </a:stretch>
        </p:blipFill>
        <p:spPr>
          <a:xfrm>
            <a:off x="7092176" y="3989348"/>
            <a:ext cx="5099824" cy="2868651"/>
          </a:xfrm>
          <a:prstGeom prst="rect">
            <a:avLst/>
          </a:prstGeom>
        </p:spPr>
      </p:pic>
      <p:pic>
        <p:nvPicPr>
          <p:cNvPr id="5" name="Obraz 4">
            <a:extLst>
              <a:ext uri="{FF2B5EF4-FFF2-40B4-BE49-F238E27FC236}">
                <a16:creationId xmlns:a16="http://schemas.microsoft.com/office/drawing/2014/main" id="{43CCC6DD-AD95-4CCC-B1D9-E1B2601413AF}"/>
              </a:ext>
            </a:extLst>
          </p:cNvPr>
          <p:cNvPicPr>
            <a:picLocks noChangeAspect="1"/>
          </p:cNvPicPr>
          <p:nvPr/>
        </p:nvPicPr>
        <p:blipFill>
          <a:blip r:embed="rId3"/>
          <a:stretch>
            <a:fillRect/>
          </a:stretch>
        </p:blipFill>
        <p:spPr>
          <a:xfrm>
            <a:off x="7092176" y="-34481"/>
            <a:ext cx="5099824" cy="2868651"/>
          </a:xfrm>
          <a:prstGeom prst="rect">
            <a:avLst/>
          </a:prstGeom>
        </p:spPr>
      </p:pic>
      <p:pic>
        <p:nvPicPr>
          <p:cNvPr id="7" name="Obraz 6">
            <a:extLst>
              <a:ext uri="{FF2B5EF4-FFF2-40B4-BE49-F238E27FC236}">
                <a16:creationId xmlns:a16="http://schemas.microsoft.com/office/drawing/2014/main" id="{A8D265C6-30B4-4BDD-9CC1-0D0C6DB08136}"/>
              </a:ext>
            </a:extLst>
          </p:cNvPr>
          <p:cNvPicPr>
            <a:picLocks noChangeAspect="1"/>
          </p:cNvPicPr>
          <p:nvPr/>
        </p:nvPicPr>
        <p:blipFill>
          <a:blip r:embed="rId4"/>
          <a:stretch>
            <a:fillRect/>
          </a:stretch>
        </p:blipFill>
        <p:spPr>
          <a:xfrm>
            <a:off x="0" y="3989349"/>
            <a:ext cx="5099824" cy="2868651"/>
          </a:xfrm>
          <a:prstGeom prst="rect">
            <a:avLst/>
          </a:prstGeom>
        </p:spPr>
      </p:pic>
      <p:pic>
        <p:nvPicPr>
          <p:cNvPr id="9" name="Obraz 8">
            <a:extLst>
              <a:ext uri="{FF2B5EF4-FFF2-40B4-BE49-F238E27FC236}">
                <a16:creationId xmlns:a16="http://schemas.microsoft.com/office/drawing/2014/main" id="{8D970B82-A955-47AA-89A5-7D36DE8945CB}"/>
              </a:ext>
            </a:extLst>
          </p:cNvPr>
          <p:cNvPicPr>
            <a:picLocks noChangeAspect="1"/>
          </p:cNvPicPr>
          <p:nvPr/>
        </p:nvPicPr>
        <p:blipFill>
          <a:blip r:embed="rId5"/>
          <a:stretch>
            <a:fillRect/>
          </a:stretch>
        </p:blipFill>
        <p:spPr>
          <a:xfrm>
            <a:off x="0" y="0"/>
            <a:ext cx="5099824" cy="2868651"/>
          </a:xfrm>
          <a:prstGeom prst="rect">
            <a:avLst/>
          </a:prstGeom>
        </p:spPr>
      </p:pic>
      <p:pic>
        <p:nvPicPr>
          <p:cNvPr id="11" name="Obraz 10">
            <a:extLst>
              <a:ext uri="{FF2B5EF4-FFF2-40B4-BE49-F238E27FC236}">
                <a16:creationId xmlns:a16="http://schemas.microsoft.com/office/drawing/2014/main" id="{E1AC920B-D18E-434A-9406-D022C09C2348}"/>
              </a:ext>
            </a:extLst>
          </p:cNvPr>
          <p:cNvPicPr>
            <a:picLocks noChangeAspect="1"/>
          </p:cNvPicPr>
          <p:nvPr/>
        </p:nvPicPr>
        <p:blipFill>
          <a:blip r:embed="rId6"/>
          <a:stretch>
            <a:fillRect/>
          </a:stretch>
        </p:blipFill>
        <p:spPr>
          <a:xfrm>
            <a:off x="3559015" y="2172750"/>
            <a:ext cx="4936455" cy="2776756"/>
          </a:xfrm>
          <a:prstGeom prst="rect">
            <a:avLst/>
          </a:prstGeom>
        </p:spPr>
      </p:pic>
    </p:spTree>
    <p:extLst>
      <p:ext uri="{BB962C8B-B14F-4D97-AF65-F5344CB8AC3E}">
        <p14:creationId xmlns:p14="http://schemas.microsoft.com/office/powerpoint/2010/main" val="254412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ADB753BF-C264-442A-9FF1-8C84E90CDDF9}"/>
              </a:ext>
            </a:extLst>
          </p:cNvPr>
          <p:cNvPicPr>
            <a:picLocks noChangeAspect="1"/>
          </p:cNvPicPr>
          <p:nvPr/>
        </p:nvPicPr>
        <p:blipFill>
          <a:blip r:embed="rId2"/>
          <a:stretch>
            <a:fillRect/>
          </a:stretch>
        </p:blipFill>
        <p:spPr>
          <a:xfrm>
            <a:off x="332372" y="246731"/>
            <a:ext cx="4547224" cy="2557814"/>
          </a:xfrm>
          <a:prstGeom prst="rect">
            <a:avLst/>
          </a:prstGeom>
        </p:spPr>
      </p:pic>
      <p:pic>
        <p:nvPicPr>
          <p:cNvPr id="7" name="Obraz 6">
            <a:extLst>
              <a:ext uri="{FF2B5EF4-FFF2-40B4-BE49-F238E27FC236}">
                <a16:creationId xmlns:a16="http://schemas.microsoft.com/office/drawing/2014/main" id="{4B48F9EA-568D-4F9F-9FB7-D87E58649EDC}"/>
              </a:ext>
            </a:extLst>
          </p:cNvPr>
          <p:cNvPicPr>
            <a:picLocks noChangeAspect="1"/>
          </p:cNvPicPr>
          <p:nvPr/>
        </p:nvPicPr>
        <p:blipFill>
          <a:blip r:embed="rId3"/>
          <a:stretch>
            <a:fillRect/>
          </a:stretch>
        </p:blipFill>
        <p:spPr>
          <a:xfrm>
            <a:off x="6848041" y="3029811"/>
            <a:ext cx="5066691" cy="3581457"/>
          </a:xfrm>
          <a:prstGeom prst="rect">
            <a:avLst/>
          </a:prstGeom>
        </p:spPr>
      </p:pic>
      <p:pic>
        <p:nvPicPr>
          <p:cNvPr id="11" name="Obraz 10">
            <a:extLst>
              <a:ext uri="{FF2B5EF4-FFF2-40B4-BE49-F238E27FC236}">
                <a16:creationId xmlns:a16="http://schemas.microsoft.com/office/drawing/2014/main" id="{16BCC9B5-3368-4B1D-8F22-DD29CEB9C4BB}"/>
              </a:ext>
            </a:extLst>
          </p:cNvPr>
          <p:cNvPicPr>
            <a:picLocks noChangeAspect="1"/>
          </p:cNvPicPr>
          <p:nvPr/>
        </p:nvPicPr>
        <p:blipFill>
          <a:blip r:embed="rId4"/>
          <a:stretch>
            <a:fillRect/>
          </a:stretch>
        </p:blipFill>
        <p:spPr>
          <a:xfrm>
            <a:off x="6848041" y="149320"/>
            <a:ext cx="5066691" cy="2655226"/>
          </a:xfrm>
          <a:prstGeom prst="rect">
            <a:avLst/>
          </a:prstGeom>
        </p:spPr>
      </p:pic>
      <p:pic>
        <p:nvPicPr>
          <p:cNvPr id="9" name="Obraz 8">
            <a:extLst>
              <a:ext uri="{FF2B5EF4-FFF2-40B4-BE49-F238E27FC236}">
                <a16:creationId xmlns:a16="http://schemas.microsoft.com/office/drawing/2014/main" id="{A988B053-0FFB-4513-A5A0-C6325C6C628B}"/>
              </a:ext>
            </a:extLst>
          </p:cNvPr>
          <p:cNvPicPr>
            <a:picLocks noChangeAspect="1"/>
          </p:cNvPicPr>
          <p:nvPr/>
        </p:nvPicPr>
        <p:blipFill>
          <a:blip r:embed="rId5"/>
          <a:stretch>
            <a:fillRect/>
          </a:stretch>
        </p:blipFill>
        <p:spPr>
          <a:xfrm>
            <a:off x="332373" y="3029812"/>
            <a:ext cx="4547224" cy="3581457"/>
          </a:xfrm>
          <a:prstGeom prst="rect">
            <a:avLst/>
          </a:prstGeom>
        </p:spPr>
      </p:pic>
      <p:pic>
        <p:nvPicPr>
          <p:cNvPr id="5" name="Obraz 4">
            <a:extLst>
              <a:ext uri="{FF2B5EF4-FFF2-40B4-BE49-F238E27FC236}">
                <a16:creationId xmlns:a16="http://schemas.microsoft.com/office/drawing/2014/main" id="{E36A3D1B-2D40-4595-8DFA-20889A13E839}"/>
              </a:ext>
            </a:extLst>
          </p:cNvPr>
          <p:cNvPicPr>
            <a:picLocks noChangeAspect="1"/>
          </p:cNvPicPr>
          <p:nvPr/>
        </p:nvPicPr>
        <p:blipFill>
          <a:blip r:embed="rId6"/>
          <a:stretch>
            <a:fillRect/>
          </a:stretch>
        </p:blipFill>
        <p:spPr>
          <a:xfrm>
            <a:off x="3970141" y="1731342"/>
            <a:ext cx="4062713" cy="3047035"/>
          </a:xfrm>
          <a:prstGeom prst="rect">
            <a:avLst/>
          </a:prstGeom>
        </p:spPr>
      </p:pic>
    </p:spTree>
    <p:extLst>
      <p:ext uri="{BB962C8B-B14F-4D97-AF65-F5344CB8AC3E}">
        <p14:creationId xmlns:p14="http://schemas.microsoft.com/office/powerpoint/2010/main" val="421908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41476A50-B218-4C0E-972C-7C3FF40496AE}"/>
              </a:ext>
            </a:extLst>
          </p:cNvPr>
          <p:cNvPicPr>
            <a:picLocks noChangeAspect="1"/>
          </p:cNvPicPr>
          <p:nvPr/>
        </p:nvPicPr>
        <p:blipFill>
          <a:blip r:embed="rId2"/>
          <a:stretch>
            <a:fillRect/>
          </a:stretch>
        </p:blipFill>
        <p:spPr>
          <a:xfrm>
            <a:off x="6509814" y="168589"/>
            <a:ext cx="5525549" cy="3108121"/>
          </a:xfrm>
          <a:prstGeom prst="rect">
            <a:avLst/>
          </a:prstGeom>
        </p:spPr>
      </p:pic>
      <p:pic>
        <p:nvPicPr>
          <p:cNvPr id="5" name="Obraz 4">
            <a:extLst>
              <a:ext uri="{FF2B5EF4-FFF2-40B4-BE49-F238E27FC236}">
                <a16:creationId xmlns:a16="http://schemas.microsoft.com/office/drawing/2014/main" id="{D4069A9C-ECFC-45DC-BF1D-A230111A82F2}"/>
              </a:ext>
            </a:extLst>
          </p:cNvPr>
          <p:cNvPicPr>
            <a:picLocks noChangeAspect="1"/>
          </p:cNvPicPr>
          <p:nvPr/>
        </p:nvPicPr>
        <p:blipFill>
          <a:blip r:embed="rId3"/>
          <a:stretch>
            <a:fillRect/>
          </a:stretch>
        </p:blipFill>
        <p:spPr>
          <a:xfrm>
            <a:off x="156637" y="158103"/>
            <a:ext cx="2460295" cy="4373857"/>
          </a:xfrm>
          <a:prstGeom prst="rect">
            <a:avLst/>
          </a:prstGeom>
        </p:spPr>
      </p:pic>
      <p:pic>
        <p:nvPicPr>
          <p:cNvPr id="7" name="Obraz 6">
            <a:extLst>
              <a:ext uri="{FF2B5EF4-FFF2-40B4-BE49-F238E27FC236}">
                <a16:creationId xmlns:a16="http://schemas.microsoft.com/office/drawing/2014/main" id="{B99F47C4-2981-4DEE-BB91-6D9A927D4851}"/>
              </a:ext>
            </a:extLst>
          </p:cNvPr>
          <p:cNvPicPr>
            <a:picLocks noChangeAspect="1"/>
          </p:cNvPicPr>
          <p:nvPr/>
        </p:nvPicPr>
        <p:blipFill>
          <a:blip r:embed="rId4"/>
          <a:stretch>
            <a:fillRect/>
          </a:stretch>
        </p:blipFill>
        <p:spPr>
          <a:xfrm>
            <a:off x="6509814" y="4203882"/>
            <a:ext cx="5510209" cy="2563142"/>
          </a:xfrm>
          <a:prstGeom prst="rect">
            <a:avLst/>
          </a:prstGeom>
        </p:spPr>
      </p:pic>
      <p:pic>
        <p:nvPicPr>
          <p:cNvPr id="9" name="Obraz 8">
            <a:extLst>
              <a:ext uri="{FF2B5EF4-FFF2-40B4-BE49-F238E27FC236}">
                <a16:creationId xmlns:a16="http://schemas.microsoft.com/office/drawing/2014/main" id="{B1C3A69E-6165-4D1E-9865-E52C6F4464DD}"/>
              </a:ext>
            </a:extLst>
          </p:cNvPr>
          <p:cNvPicPr>
            <a:picLocks noChangeAspect="1"/>
          </p:cNvPicPr>
          <p:nvPr/>
        </p:nvPicPr>
        <p:blipFill>
          <a:blip r:embed="rId5"/>
          <a:stretch>
            <a:fillRect/>
          </a:stretch>
        </p:blipFill>
        <p:spPr>
          <a:xfrm>
            <a:off x="2742418" y="1510018"/>
            <a:ext cx="5249754" cy="2954114"/>
          </a:xfrm>
          <a:prstGeom prst="rect">
            <a:avLst/>
          </a:prstGeom>
        </p:spPr>
      </p:pic>
      <p:pic>
        <p:nvPicPr>
          <p:cNvPr id="11" name="Obraz 10">
            <a:extLst>
              <a:ext uri="{FF2B5EF4-FFF2-40B4-BE49-F238E27FC236}">
                <a16:creationId xmlns:a16="http://schemas.microsoft.com/office/drawing/2014/main" id="{E0414FEC-3DC7-416D-BD81-5EA940A03A60}"/>
              </a:ext>
            </a:extLst>
          </p:cNvPr>
          <p:cNvPicPr>
            <a:picLocks noChangeAspect="1"/>
          </p:cNvPicPr>
          <p:nvPr/>
        </p:nvPicPr>
        <p:blipFill>
          <a:blip r:embed="rId6"/>
          <a:stretch>
            <a:fillRect/>
          </a:stretch>
        </p:blipFill>
        <p:spPr>
          <a:xfrm>
            <a:off x="156637" y="4594857"/>
            <a:ext cx="3860156" cy="2172167"/>
          </a:xfrm>
          <a:prstGeom prst="rect">
            <a:avLst/>
          </a:prstGeom>
        </p:spPr>
      </p:pic>
    </p:spTree>
    <p:extLst>
      <p:ext uri="{BB962C8B-B14F-4D97-AF65-F5344CB8AC3E}">
        <p14:creationId xmlns:p14="http://schemas.microsoft.com/office/powerpoint/2010/main" val="2640635877"/>
      </p:ext>
    </p:extLst>
  </p:cSld>
  <p:clrMapOvr>
    <a:masterClrMapping/>
  </p:clrMapOvr>
</p:sld>
</file>

<file path=ppt/theme/theme1.xml><?xml version="1.0" encoding="utf-8"?>
<a:theme xmlns:a="http://schemas.openxmlformats.org/drawingml/2006/main" name="Galeria">
  <a:themeElements>
    <a:clrScheme name="Gallery">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lery">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docProps/app.xml><?xml version="1.0" encoding="utf-8"?>
<Properties xmlns="http://schemas.openxmlformats.org/officeDocument/2006/extended-properties" xmlns:vt="http://schemas.openxmlformats.org/officeDocument/2006/docPropsVTypes">
  <Template>Gallery</Template>
  <TotalTime>128</TotalTime>
  <Words>158</Words>
  <Application>Microsoft Office PowerPoint</Application>
  <PresentationFormat>Panoramiczny</PresentationFormat>
  <Paragraphs>22</Paragraphs>
  <Slides>8</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8</vt:i4>
      </vt:variant>
    </vt:vector>
  </HeadingPairs>
  <TitlesOfParts>
    <vt:vector size="11" baseType="lpstr">
      <vt:lpstr>Arial</vt:lpstr>
      <vt:lpstr>Palatino Linotype</vt:lpstr>
      <vt:lpstr>Galeria</vt:lpstr>
      <vt:lpstr>Teaching children cultural awarenes</vt:lpstr>
      <vt:lpstr>Prezentacja programu PowerPoint</vt:lpstr>
      <vt:lpstr>In our work, we are trying: </vt:lpstr>
      <vt:lpstr>We realize those aims by: </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children cultural awarenes</dc:title>
  <dc:creator>Klemens Janicki</dc:creator>
  <cp:lastModifiedBy>Klemens Janicki</cp:lastModifiedBy>
  <cp:revision>7</cp:revision>
  <dcterms:created xsi:type="dcterms:W3CDTF">2018-04-29T11:29:41Z</dcterms:created>
  <dcterms:modified xsi:type="dcterms:W3CDTF">2018-05-19T11:43:34Z</dcterms:modified>
</cp:coreProperties>
</file>