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2"/>
  </p:notesMasterIdLst>
  <p:sldIdLst>
    <p:sldId id="260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76" r:id="rId11"/>
    <p:sldId id="277" r:id="rId12"/>
    <p:sldId id="267" r:id="rId13"/>
    <p:sldId id="270" r:id="rId14"/>
    <p:sldId id="271" r:id="rId15"/>
    <p:sldId id="272" r:id="rId16"/>
    <p:sldId id="273" r:id="rId17"/>
    <p:sldId id="274" r:id="rId18"/>
    <p:sldId id="269" r:id="rId19"/>
    <p:sldId id="268" r:id="rId20"/>
    <p:sldId id="275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8" autoAdjust="0"/>
    <p:restoredTop sz="94673" autoAdjust="0"/>
  </p:normalViewPr>
  <p:slideViewPr>
    <p:cSldViewPr>
      <p:cViewPr>
        <p:scale>
          <a:sx n="122" d="100"/>
          <a:sy n="122" d="100"/>
        </p:scale>
        <p:origin x="-312" y="2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DDC28E-81D1-4C0F-816A-23FAC5317B0E}" type="datetimeFigureOut">
              <a:rPr lang="cs-CZ" smtClean="0"/>
              <a:pPr/>
              <a:t>16. 11. 2015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004C9-A509-4C01-9210-E753EDACDC3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004C9-A509-4C01-9210-E753EDACDC33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004C9-A509-4C01-9210-E753EDACDC33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004C9-A509-4C01-9210-E753EDACDC33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E441-4FEC-4BEF-944D-25393B9B2CD8}" type="datetimeFigureOut">
              <a:rPr lang="cs-CZ" smtClean="0"/>
              <a:pPr/>
              <a:t>16. 11. 2015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FD085-2989-40B0-95A9-517E8DE014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E441-4FEC-4BEF-944D-25393B9B2CD8}" type="datetimeFigureOut">
              <a:rPr lang="cs-CZ" smtClean="0"/>
              <a:pPr/>
              <a:t>16. 11. 2015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FD085-2989-40B0-95A9-517E8DE014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E441-4FEC-4BEF-944D-25393B9B2CD8}" type="datetimeFigureOut">
              <a:rPr lang="cs-CZ" smtClean="0"/>
              <a:pPr/>
              <a:t>16. 11. 2015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FD085-2989-40B0-95A9-517E8DE014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E441-4FEC-4BEF-944D-25393B9B2CD8}" type="datetimeFigureOut">
              <a:rPr lang="cs-CZ" smtClean="0"/>
              <a:pPr/>
              <a:t>16. 11. 2015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FD085-2989-40B0-95A9-517E8DE014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E441-4FEC-4BEF-944D-25393B9B2CD8}" type="datetimeFigureOut">
              <a:rPr lang="cs-CZ" smtClean="0"/>
              <a:pPr/>
              <a:t>16. 11. 2015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FD085-2989-40B0-95A9-517E8DE014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E441-4FEC-4BEF-944D-25393B9B2CD8}" type="datetimeFigureOut">
              <a:rPr lang="cs-CZ" smtClean="0"/>
              <a:pPr/>
              <a:t>16. 11. 2015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FD085-2989-40B0-95A9-517E8DE014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E441-4FEC-4BEF-944D-25393B9B2CD8}" type="datetimeFigureOut">
              <a:rPr lang="cs-CZ" smtClean="0"/>
              <a:pPr/>
              <a:t>16. 11. 2015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FD085-2989-40B0-95A9-517E8DE014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E441-4FEC-4BEF-944D-25393B9B2CD8}" type="datetimeFigureOut">
              <a:rPr lang="cs-CZ" smtClean="0"/>
              <a:pPr/>
              <a:t>16. 11. 2015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FD085-2989-40B0-95A9-517E8DE014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E441-4FEC-4BEF-944D-25393B9B2CD8}" type="datetimeFigureOut">
              <a:rPr lang="cs-CZ" smtClean="0"/>
              <a:pPr/>
              <a:t>16. 11. 2015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FD085-2989-40B0-95A9-517E8DE014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E441-4FEC-4BEF-944D-25393B9B2CD8}" type="datetimeFigureOut">
              <a:rPr lang="cs-CZ" smtClean="0"/>
              <a:pPr/>
              <a:t>16. 11. 2015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FD085-2989-40B0-95A9-517E8DE014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E441-4FEC-4BEF-944D-25393B9B2CD8}" type="datetimeFigureOut">
              <a:rPr lang="cs-CZ" smtClean="0"/>
              <a:pPr/>
              <a:t>16. 11. 2015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FD085-2989-40B0-95A9-517E8DE0149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5E441-4FEC-4BEF-944D-25393B9B2CD8}" type="datetimeFigureOut">
              <a:rPr lang="cs-CZ" smtClean="0"/>
              <a:pPr/>
              <a:t>16. 11. 2015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FD085-2989-40B0-95A9-517E8DE0149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Czech</a:t>
            </a:r>
            <a:r>
              <a:rPr lang="cs-CZ" dirty="0" smtClean="0"/>
              <a:t> </a:t>
            </a:r>
            <a:r>
              <a:rPr lang="cs-CZ" dirty="0" err="1" smtClean="0"/>
              <a:t>Republic</a:t>
            </a:r>
            <a:endParaRPr lang="cs-CZ" dirty="0"/>
          </a:p>
        </p:txBody>
      </p:sp>
      <p:pic>
        <p:nvPicPr>
          <p:cNvPr id="4" name="Zástupný symbol pro obsah 3" descr="vlajka_visi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67845" y="1600200"/>
            <a:ext cx="3017309" cy="4525963"/>
          </a:xfr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77745" y="1600200"/>
            <a:ext cx="377951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857224" y="714356"/>
            <a:ext cx="7429552" cy="8433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We naturally get children to know folk customs and traditions which are maintain in the village for a long time. Children are placed in mixed-age classes, they learn to live in a group where it is necessary to respect each other. During educational activities the experiential learning is preferred - the principle of " be there " - being able to hear, see, touch, experience . </a:t>
            </a:r>
            <a:endParaRPr lang="cs-CZ" sz="1600" dirty="0" smtClean="0"/>
          </a:p>
          <a:p>
            <a:endParaRPr lang="cs-CZ" sz="16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Our kindergarten is working according to the program</a:t>
            </a:r>
            <a:r>
              <a:rPr lang="cs-CZ" sz="2000" dirty="0" smtClean="0">
                <a:solidFill>
                  <a:srgbClr val="FF0000"/>
                </a:solidFill>
              </a:rPr>
              <a:t>   Step by Step</a:t>
            </a:r>
          </a:p>
          <a:p>
            <a:endParaRPr lang="cs-CZ" sz="1600" dirty="0" smtClean="0"/>
          </a:p>
          <a:p>
            <a:r>
              <a:rPr lang="en-US" sz="1600" dirty="0" smtClean="0"/>
              <a:t>Step </a:t>
            </a:r>
            <a:r>
              <a:rPr lang="cs-CZ" sz="1600" dirty="0" smtClean="0"/>
              <a:t>by Step </a:t>
            </a:r>
            <a:r>
              <a:rPr lang="en-US" sz="1600" dirty="0" smtClean="0"/>
              <a:t>program is aimed at practicing these skills :</a:t>
            </a:r>
            <a:endParaRPr lang="cs-CZ" sz="1600" dirty="0" smtClean="0"/>
          </a:p>
          <a:p>
            <a:endParaRPr lang="en-US" sz="1600" dirty="0" smtClean="0"/>
          </a:p>
          <a:p>
            <a:pPr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FF0000"/>
                </a:solidFill>
              </a:rPr>
              <a:t>communication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FF0000"/>
                </a:solidFill>
              </a:rPr>
              <a:t>cooperation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FF0000"/>
                </a:solidFill>
              </a:rPr>
              <a:t>problem solving</a:t>
            </a:r>
            <a:endParaRPr lang="cs-CZ" sz="1600" dirty="0" smtClean="0">
              <a:solidFill>
                <a:srgbClr val="FF0000"/>
              </a:solidFill>
            </a:endParaRPr>
          </a:p>
          <a:p>
            <a:endParaRPr lang="cs-CZ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/>
              <a:t>Principles of the program </a:t>
            </a:r>
            <a:r>
              <a:rPr lang="en-US" sz="1600" dirty="0" smtClean="0"/>
              <a:t>St</a:t>
            </a:r>
            <a:r>
              <a:rPr lang="cs-CZ" sz="1600" dirty="0" err="1" smtClean="0"/>
              <a:t>ep</a:t>
            </a:r>
            <a:r>
              <a:rPr lang="en-US" sz="1600" dirty="0" smtClean="0"/>
              <a:t> </a:t>
            </a:r>
            <a:r>
              <a:rPr lang="cs-CZ" sz="1600" dirty="0" smtClean="0"/>
              <a:t>by step</a:t>
            </a:r>
          </a:p>
          <a:p>
            <a:endParaRPr lang="en-US" sz="1600" dirty="0" smtClean="0"/>
          </a:p>
          <a:p>
            <a:pPr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FF0000"/>
                </a:solidFill>
              </a:rPr>
              <a:t>The emphasis on an individual approach to each child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FF0000"/>
                </a:solidFill>
              </a:rPr>
              <a:t>Emphasis on self-determination and choice of the child and taking responsibility for it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FF0000"/>
                </a:solidFill>
              </a:rPr>
              <a:t>The emphasis on family participation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FF0000"/>
                </a:solidFill>
              </a:rPr>
              <a:t>Inclusion of children with special educational needs</a:t>
            </a:r>
          </a:p>
          <a:p>
            <a:r>
              <a:rPr lang="en-US" sz="1600" dirty="0" smtClean="0"/>
              <a:t>Start with the entire program is designed on the basis of mutual tolerance, children</a:t>
            </a:r>
          </a:p>
          <a:p>
            <a:r>
              <a:rPr lang="en-US" sz="1600" dirty="0" smtClean="0"/>
              <a:t>They are routed to a healthy lifestyle, resistance to stress and health</a:t>
            </a:r>
          </a:p>
          <a:p>
            <a:r>
              <a:rPr lang="en-US" sz="1600" dirty="0" smtClean="0"/>
              <a:t>the harmful effects that can lead to abuse and dependence on addictive substances</a:t>
            </a:r>
            <a:r>
              <a:rPr lang="cs-CZ" sz="1600" dirty="0" smtClean="0"/>
              <a:t> </a:t>
            </a:r>
            <a:r>
              <a:rPr lang="en-US" sz="1600" dirty="0" smtClean="0"/>
              <a:t>and it is in full compliance with the Framework </a:t>
            </a:r>
            <a:r>
              <a:rPr lang="en-US" sz="1600" dirty="0" err="1" smtClean="0"/>
              <a:t>Programme</a:t>
            </a:r>
            <a:r>
              <a:rPr lang="en-US" sz="1600" dirty="0" smtClean="0"/>
              <a:t> for Preschool Education.</a:t>
            </a:r>
          </a:p>
          <a:p>
            <a:endParaRPr lang="en-US" sz="1600" dirty="0" smtClean="0"/>
          </a:p>
          <a:p>
            <a:endParaRPr lang="cs-CZ" sz="1600" dirty="0" smtClean="0"/>
          </a:p>
          <a:p>
            <a:endParaRPr lang="cs-CZ" sz="1600" dirty="0" smtClean="0"/>
          </a:p>
          <a:p>
            <a:endParaRPr lang="cs-CZ" sz="1600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57224" y="928670"/>
            <a:ext cx="75724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Principles of the program </a:t>
            </a:r>
            <a:r>
              <a:rPr lang="en-US" dirty="0" smtClean="0"/>
              <a:t>St</a:t>
            </a:r>
            <a:r>
              <a:rPr lang="cs-CZ" smtClean="0"/>
              <a:t>ep</a:t>
            </a:r>
            <a:r>
              <a:rPr lang="en-US" smtClean="0"/>
              <a:t> </a:t>
            </a:r>
            <a:r>
              <a:rPr lang="cs-CZ" dirty="0" smtClean="0"/>
              <a:t>by step</a:t>
            </a:r>
          </a:p>
          <a:p>
            <a:endParaRPr lang="en-US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/>
              <a:t>The emphasis on an individual approach to each child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/>
              <a:t>Emphasis on self-determination and choice of the child and taking responsibility for it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/>
              <a:t>The emphasis on family participation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/>
              <a:t>Inclusion of children with special educational needs</a:t>
            </a:r>
            <a:endParaRPr lang="cs-CZ" dirty="0" smtClean="0"/>
          </a:p>
          <a:p>
            <a:endParaRPr lang="cs-CZ" dirty="0" smtClean="0"/>
          </a:p>
          <a:p>
            <a:endParaRPr lang="en-US" dirty="0" smtClean="0"/>
          </a:p>
          <a:p>
            <a:r>
              <a:rPr lang="en-US" dirty="0" smtClean="0"/>
              <a:t>Start with the entire program is designed on the basis of mutual tolerance, children</a:t>
            </a:r>
          </a:p>
          <a:p>
            <a:r>
              <a:rPr lang="en-US" dirty="0" smtClean="0"/>
              <a:t>They are routed to a healthy lifestyle, resistance to stress and health</a:t>
            </a:r>
          </a:p>
          <a:p>
            <a:r>
              <a:rPr lang="en-US" dirty="0" smtClean="0"/>
              <a:t>the harmful effects that can lead to abuse and dependence on addictive substances</a:t>
            </a:r>
            <a:r>
              <a:rPr lang="cs-CZ" dirty="0" smtClean="0"/>
              <a:t> </a:t>
            </a:r>
            <a:r>
              <a:rPr lang="en-US" dirty="0" smtClean="0"/>
              <a:t>and it is in full compliance with the Framework </a:t>
            </a:r>
            <a:r>
              <a:rPr lang="en-US" dirty="0" err="1" smtClean="0"/>
              <a:t>Programme</a:t>
            </a:r>
            <a:r>
              <a:rPr lang="en-US" dirty="0" smtClean="0"/>
              <a:t> for Preschool Education.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>
          <a:xfrm>
            <a:off x="1785918" y="4929198"/>
            <a:ext cx="5286412" cy="857256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27650" name="Picture 2" descr="http://img10.rajce.idnes.cz/d1003/11/11024/11024888_bf5710528ded84b3f8ee6cc02c3c3e52/images/fasank_04.jpg?ver=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8232459" cy="53462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		</a:t>
            </a:r>
            <a:r>
              <a:rPr lang="cs-CZ" dirty="0" err="1" smtClean="0"/>
              <a:t>traditional</a:t>
            </a:r>
            <a:r>
              <a:rPr lang="cs-CZ" dirty="0" smtClean="0"/>
              <a:t> </a:t>
            </a:r>
            <a:r>
              <a:rPr lang="cs-CZ" dirty="0" err="1" smtClean="0"/>
              <a:t>dances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71670" y="3429000"/>
            <a:ext cx="4643470" cy="285752"/>
          </a:xfrm>
        </p:spPr>
        <p:txBody>
          <a:bodyPr>
            <a:normAutofit lnSpcReduction="10000"/>
          </a:bodyPr>
          <a:lstStyle/>
          <a:p>
            <a:endParaRPr lang="cs-CZ"/>
          </a:p>
        </p:txBody>
      </p:sp>
      <p:pic>
        <p:nvPicPr>
          <p:cNvPr id="28674" name="Picture 2" descr="http://img10.rajce.idnes.cz/d1003/11/11024/11024888_bf5710528ded84b3f8ee6cc02c3c3e52/images/fasank_12.jpg?ver=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5567" r="5567"/>
          <a:stretch>
            <a:fillRect/>
          </a:stretch>
        </p:blipFill>
        <p:spPr bwMode="auto">
          <a:xfrm>
            <a:off x="1714480" y="642918"/>
            <a:ext cx="54864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err="1" smtClean="0"/>
              <a:t>municipal</a:t>
            </a:r>
            <a:r>
              <a:rPr lang="cs-CZ" sz="3200" dirty="0" smtClean="0"/>
              <a:t> office</a:t>
            </a:r>
            <a:endParaRPr lang="cs-CZ" sz="32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4294967295"/>
          </p:nvPr>
        </p:nvSpPr>
        <p:spPr>
          <a:xfrm>
            <a:off x="2000232" y="2357430"/>
            <a:ext cx="5486400" cy="804862"/>
          </a:xfrm>
        </p:spPr>
        <p:txBody>
          <a:bodyPr>
            <a:normAutofit/>
          </a:bodyPr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6" name="Obrázek 5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1214422"/>
            <a:ext cx="6643734" cy="485611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Historical</a:t>
            </a:r>
            <a:r>
              <a:rPr lang="cs-CZ" dirty="0" smtClean="0"/>
              <a:t> </a:t>
            </a:r>
            <a:r>
              <a:rPr lang="cs-CZ" dirty="0" err="1" smtClean="0"/>
              <a:t>building</a:t>
            </a:r>
            <a:r>
              <a:rPr lang="cs-CZ" dirty="0" smtClean="0"/>
              <a:t>-</a:t>
            </a:r>
            <a:r>
              <a:rPr lang="cs-CZ" dirty="0" err="1" smtClean="0"/>
              <a:t>cellar</a:t>
            </a:r>
            <a:r>
              <a:rPr lang="cs-CZ" dirty="0" smtClean="0"/>
              <a:t> </a:t>
            </a:r>
            <a:r>
              <a:rPr lang="cs-CZ" dirty="0" err="1" smtClean="0"/>
              <a:t>wine</a:t>
            </a:r>
            <a:endParaRPr lang="cs-CZ" dirty="0"/>
          </a:p>
        </p:txBody>
      </p:sp>
      <p:pic>
        <p:nvPicPr>
          <p:cNvPr id="4" name="Zástupný symbol pro obsah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43174" y="1500174"/>
            <a:ext cx="3357585" cy="4476781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762"/>
            <a:ext cx="9144000" cy="609447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762"/>
            <a:ext cx="9144000" cy="609447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 flipV="1">
            <a:off x="1792288" y="3857628"/>
            <a:ext cx="5208604" cy="428628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1792288" y="3571876"/>
            <a:ext cx="5137166" cy="500066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25602" name="Picture 2" descr="http://img12.rajce.idnes.cz/d1203/11/11334/11334200_f7b4757fe2d9e4898b67c4760579ce20/images/P1100166.jpg?ver=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071546"/>
            <a:ext cx="54864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	       </a:t>
            </a:r>
            <a:r>
              <a:rPr lang="cs-CZ" dirty="0" err="1" smtClean="0"/>
              <a:t>Mother</a:t>
            </a:r>
            <a:r>
              <a:rPr lang="cs-CZ" dirty="0" smtClean="0"/>
              <a:t>'s </a:t>
            </a:r>
            <a:r>
              <a:rPr lang="cs-CZ" dirty="0" err="1" smtClean="0"/>
              <a:t>day</a:t>
            </a:r>
            <a:r>
              <a:rPr lang="cs-CZ" dirty="0" smtClean="0"/>
              <a:t> </a:t>
            </a:r>
            <a:r>
              <a:rPr lang="cs-CZ" dirty="0" err="1" smtClean="0"/>
              <a:t>celebration</a:t>
            </a:r>
            <a:endParaRPr lang="cs-CZ" dirty="0"/>
          </a:p>
        </p:txBody>
      </p:sp>
      <p:pic>
        <p:nvPicPr>
          <p:cNvPr id="26626" name="Picture 2" descr="http://img19.rajce.idnes.cz/d1903/11/11345/11345581_2bce3d082f325910e738b81ccd53527d/images/P1010278.jpg?ver=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>
          <a:xfrm>
            <a:off x="9572660" y="4572008"/>
            <a:ext cx="5486400" cy="804862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85720" y="428604"/>
            <a:ext cx="8229600" cy="1143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2400" dirty="0"/>
              <a:t>The Czech Republic is a small landlocked country in Central Europe. Its area is </a:t>
            </a:r>
            <a:r>
              <a:rPr lang="en-US" sz="2400" dirty="0" smtClean="0"/>
              <a:t>nearly</a:t>
            </a:r>
            <a:r>
              <a:rPr lang="en-US" sz="2400" dirty="0"/>
              <a:t> 79 000 square kilometers</a:t>
            </a:r>
            <a:endParaRPr lang="cs-CZ" sz="240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1571604" y="1643050"/>
            <a:ext cx="6286544" cy="448311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571612"/>
            <a:ext cx="6313542" cy="4946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Výsledek obrázku pro obrázky smajlík&amp;uring; ke sta&amp;zcaron;en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Obrázek 4" descr="e9e057443e962bfd8f509aaaff928ce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1928802"/>
            <a:ext cx="4007649" cy="3628137"/>
          </a:xfrm>
          <a:prstGeom prst="rect">
            <a:avLst/>
          </a:prstGeom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Thank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attention</a:t>
            </a:r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en-US" dirty="0"/>
              <a:t>Its capital is Prague.</a:t>
            </a:r>
            <a:endParaRPr lang="cs-CZ" dirty="0"/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idx="1"/>
          </p:nvPr>
        </p:nvSpPr>
        <p:spPr>
          <a:xfrm flipV="1">
            <a:off x="1285852" y="2174874"/>
            <a:ext cx="2428892" cy="182556"/>
          </a:xfrm>
        </p:spPr>
        <p:txBody>
          <a:bodyPr>
            <a:normAutofit fontScale="25000" lnSpcReduction="2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3"/>
          </p:nvPr>
        </p:nvSpPr>
        <p:spPr>
          <a:xfrm flipV="1">
            <a:off x="5572132" y="2174874"/>
            <a:ext cx="2357454" cy="111118"/>
          </a:xfrm>
        </p:spPr>
        <p:txBody>
          <a:bodyPr>
            <a:normAutofit fontScale="25000" lnSpcReduction="20000"/>
          </a:bodyPr>
          <a:lstStyle/>
          <a:p>
            <a:endParaRPr lang="cs-CZ" dirty="0"/>
          </a:p>
        </p:txBody>
      </p:sp>
      <p:pic>
        <p:nvPicPr>
          <p:cNvPr id="8" name="Zástupný symbol pro obsah 7" descr="stažený soubor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86314" y="1500174"/>
            <a:ext cx="3714776" cy="2463059"/>
          </a:xfrm>
        </p:spPr>
      </p:pic>
      <p:pic>
        <p:nvPicPr>
          <p:cNvPr id="5" name="Obrázek 4" descr="czech-republic-barcelo-hotels-praha21-852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1500174"/>
            <a:ext cx="3390907" cy="2543180"/>
          </a:xfrm>
          <a:prstGeom prst="rect">
            <a:avLst/>
          </a:prstGeom>
        </p:spPr>
      </p:pic>
      <p:sp>
        <p:nvSpPr>
          <p:cNvPr id="3074" name="AutoShape 2" descr="Výsledek obrázku pro obrázky prah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" name="Obrázek 9" descr="stažený soubor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8" y="4286256"/>
            <a:ext cx="3429024" cy="2000264"/>
          </a:xfrm>
          <a:prstGeom prst="rect">
            <a:avLst/>
          </a:prstGeom>
        </p:spPr>
      </p:pic>
      <p:sp>
        <p:nvSpPr>
          <p:cNvPr id="3076" name="AutoShape 4" descr="Výsledek obrázku pro obrázky prah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5" name="Obrázek 14" descr="praha-na-dlani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9124" y="4214818"/>
            <a:ext cx="4429188" cy="19590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 idx="4294967295"/>
          </p:nvPr>
        </p:nvSpPr>
        <p:spPr>
          <a:xfrm>
            <a:off x="0" y="642938"/>
            <a:ext cx="7772400" cy="1857375"/>
          </a:xfrm>
        </p:spPr>
        <p:txBody>
          <a:bodyPr>
            <a:normAutofit/>
          </a:bodyPr>
          <a:lstStyle/>
          <a:p>
            <a:pPr algn="l"/>
            <a:r>
              <a:rPr lang="cs-CZ" sz="2800" dirty="0" smtClean="0"/>
              <a:t>	</a:t>
            </a:r>
            <a:r>
              <a:rPr lang="en-US" sz="2000" dirty="0" smtClean="0"/>
              <a:t>The country borders Poland, </a:t>
            </a:r>
            <a:r>
              <a:rPr lang="en-US" sz="2000" dirty="0" err="1" smtClean="0"/>
              <a:t>Austria,Germany</a:t>
            </a:r>
            <a:r>
              <a:rPr lang="en-US" sz="2000" dirty="0" smtClean="0"/>
              <a:t> and Slovakia, with </a:t>
            </a:r>
            <a:r>
              <a:rPr lang="cs-CZ" sz="2000" dirty="0" smtClean="0"/>
              <a:t>	</a:t>
            </a:r>
            <a:r>
              <a:rPr lang="en-US" sz="2000" dirty="0" smtClean="0"/>
              <a:t>which it was united in the state of Czechoslovakia until 31 </a:t>
            </a:r>
            <a:r>
              <a:rPr lang="cs-CZ" sz="2000" dirty="0" smtClean="0"/>
              <a:t>	</a:t>
            </a:r>
            <a:r>
              <a:rPr lang="en-US" sz="2000" dirty="0" smtClean="0"/>
              <a:t>December 1992.</a:t>
            </a:r>
            <a:endParaRPr lang="cs-CZ" sz="2000" dirty="0"/>
          </a:p>
        </p:txBody>
      </p:sp>
      <p:sp>
        <p:nvSpPr>
          <p:cNvPr id="9" name="Podnadpis 8"/>
          <p:cNvSpPr>
            <a:spLocks noGrp="1"/>
          </p:cNvSpPr>
          <p:nvPr>
            <p:ph type="subTitle" idx="4294967295"/>
          </p:nvPr>
        </p:nvSpPr>
        <p:spPr>
          <a:xfrm>
            <a:off x="0" y="2357438"/>
            <a:ext cx="7715272" cy="3281362"/>
          </a:xfrm>
        </p:spPr>
        <p:txBody>
          <a:bodyPr>
            <a:normAutofit lnSpcReduction="10000"/>
          </a:bodyPr>
          <a:lstStyle/>
          <a:p>
            <a:pPr lvl="2"/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ea typeface="Times New Roman"/>
              </a:rPr>
              <a:t>The population of the country is 10 million people</a:t>
            </a:r>
            <a:endParaRPr lang="cs-CZ" sz="2000" dirty="0" smtClean="0">
              <a:solidFill>
                <a:schemeClr val="tx1"/>
              </a:solidFill>
              <a:latin typeface="Calibri" pitchFamily="34" charset="0"/>
              <a:ea typeface="Times New Roman"/>
            </a:endParaRPr>
          </a:p>
          <a:p>
            <a:pPr lvl="2"/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ea typeface="Times New Roman"/>
              </a:rPr>
              <a:t>The Czech Republic is a democratic country</a:t>
            </a:r>
            <a:endParaRPr lang="cs-CZ" sz="2000" dirty="0" smtClean="0">
              <a:solidFill>
                <a:schemeClr val="tx1"/>
              </a:solidFill>
              <a:latin typeface="Calibri" pitchFamily="34" charset="0"/>
              <a:ea typeface="Times New Roman"/>
            </a:endParaRPr>
          </a:p>
          <a:p>
            <a:pPr lvl="2"/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ea typeface="Times New Roman"/>
              </a:rPr>
              <a:t>Head of the state is President, elected for a five-year period by the Parliament. </a:t>
            </a:r>
            <a:endParaRPr lang="cs-CZ" sz="2000" dirty="0" smtClean="0">
              <a:solidFill>
                <a:schemeClr val="tx1"/>
              </a:solidFill>
              <a:latin typeface="Calibri" pitchFamily="34" charset="0"/>
              <a:ea typeface="Times New Roman"/>
            </a:endParaRPr>
          </a:p>
          <a:p>
            <a:pPr lvl="2"/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ea typeface="Times New Roman"/>
              </a:rPr>
              <a:t>The Parliament comprises two Houses - the Chamber of Deputies and the Senate.</a:t>
            </a:r>
            <a:endParaRPr lang="cs-CZ" sz="2000" dirty="0" smtClean="0">
              <a:solidFill>
                <a:schemeClr val="tx1"/>
              </a:solidFill>
              <a:latin typeface="Calibri" pitchFamily="34" charset="0"/>
              <a:ea typeface="Times New Roman"/>
            </a:endParaRPr>
          </a:p>
          <a:p>
            <a:pPr lvl="2"/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ea typeface="Times New Roman"/>
              </a:rPr>
              <a:t> The executive power is in the hands of the Government headed by the Prime Minister.</a:t>
            </a:r>
            <a:endParaRPr lang="cs-CZ" sz="2000" dirty="0" smtClean="0">
              <a:solidFill>
                <a:schemeClr val="tx1"/>
              </a:solidFill>
              <a:latin typeface="Calibri" pitchFamily="34" charset="0"/>
              <a:ea typeface="Times New Roman"/>
            </a:endParaRPr>
          </a:p>
          <a:p>
            <a:pPr lvl="2"/>
            <a:r>
              <a:rPr lang="en-US" sz="2000" dirty="0" smtClean="0"/>
              <a:t>One of the most famous personalities of the Czech </a:t>
            </a:r>
            <a:endParaRPr lang="cs-CZ" sz="2000" dirty="0" smtClean="0"/>
          </a:p>
          <a:p>
            <a:pPr lvl="2">
              <a:buNone/>
            </a:pPr>
            <a:r>
              <a:rPr lang="cs-CZ" sz="2000" dirty="0" smtClean="0"/>
              <a:t>	</a:t>
            </a:r>
            <a:r>
              <a:rPr lang="en-US" sz="2000" dirty="0" smtClean="0"/>
              <a:t>Republic's first president of Czech Republic Vaclav Havel</a:t>
            </a:r>
            <a:endParaRPr lang="cs-CZ" sz="2000" dirty="0" smtClean="0"/>
          </a:p>
          <a:p>
            <a:pPr lvl="2"/>
            <a:endParaRPr lang="cs-CZ" sz="2000" dirty="0" smtClean="0">
              <a:solidFill>
                <a:schemeClr val="tx1"/>
              </a:solidFill>
              <a:latin typeface="Calibri" pitchFamily="34" charset="0"/>
              <a:ea typeface="Times New Roman"/>
            </a:endParaRPr>
          </a:p>
          <a:p>
            <a:endParaRPr lang="cs-CZ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42910" y="1000108"/>
            <a:ext cx="8143932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/>
          </a:p>
          <a:p>
            <a:r>
              <a:rPr lang="cs-CZ" sz="2800" b="1" dirty="0">
                <a:solidFill>
                  <a:srgbClr val="0070C0"/>
                </a:solidFill>
              </a:rPr>
              <a:t>E</a:t>
            </a:r>
            <a:r>
              <a:rPr lang="en-US" sz="2800" b="1" dirty="0" err="1" smtClean="0">
                <a:solidFill>
                  <a:srgbClr val="0070C0"/>
                </a:solidFill>
              </a:rPr>
              <a:t>ducation</a:t>
            </a:r>
            <a:r>
              <a:rPr lang="en-US" sz="2800" b="1" dirty="0" smtClean="0">
                <a:solidFill>
                  <a:srgbClr val="0070C0"/>
                </a:solidFill>
              </a:rPr>
              <a:t> system in the Czech Republic </a:t>
            </a:r>
            <a:endParaRPr lang="cs-CZ" sz="2800" b="1" dirty="0" smtClean="0">
              <a:solidFill>
                <a:srgbClr val="0070C0"/>
              </a:solidFill>
            </a:endParaRPr>
          </a:p>
          <a:p>
            <a:endParaRPr lang="cs-CZ" dirty="0"/>
          </a:p>
          <a:p>
            <a:endParaRPr lang="cs-CZ" b="1" dirty="0" smtClean="0">
              <a:solidFill>
                <a:srgbClr val="FF0000"/>
              </a:solidFill>
            </a:endParaRPr>
          </a:p>
          <a:p>
            <a:r>
              <a:rPr lang="cs-CZ" b="1" dirty="0" smtClean="0">
                <a:solidFill>
                  <a:srgbClr val="FF0000"/>
                </a:solidFill>
              </a:rPr>
              <a:t>P</a:t>
            </a:r>
            <a:r>
              <a:rPr lang="en-US" b="1" dirty="0" smtClean="0">
                <a:solidFill>
                  <a:srgbClr val="FF0000"/>
                </a:solidFill>
              </a:rPr>
              <a:t>re-school education </a:t>
            </a:r>
            <a:r>
              <a:rPr lang="en-US" dirty="0" smtClean="0"/>
              <a:t>provided by kindergartens usually for children aged 3 to 6 years</a:t>
            </a:r>
            <a:endParaRPr lang="cs-CZ" dirty="0" smtClean="0"/>
          </a:p>
          <a:p>
            <a:endParaRPr lang="cs-CZ" dirty="0"/>
          </a:p>
          <a:p>
            <a:endParaRPr lang="cs-CZ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Primary Education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(age 6-14 years) </a:t>
            </a:r>
          </a:p>
          <a:p>
            <a:endParaRPr lang="en-US" dirty="0" smtClean="0"/>
          </a:p>
          <a:p>
            <a:endParaRPr lang="cs-CZ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Secondary education </a:t>
            </a:r>
            <a:r>
              <a:rPr lang="en-US" dirty="0" smtClean="0"/>
              <a:t>(age 15-17,18 years) builds on the primary and is usually of three or four years, but there are also one-year and two-year courses.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Tertiary education </a:t>
            </a:r>
            <a:r>
              <a:rPr lang="en-US" dirty="0" smtClean="0"/>
              <a:t>(age 19 and over) at universities or colleges.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42910" y="1000108"/>
            <a:ext cx="7429552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Q</a:t>
            </a:r>
            <a:r>
              <a:rPr lang="en-US" sz="2800" dirty="0" err="1" smtClean="0">
                <a:solidFill>
                  <a:srgbClr val="0070C0"/>
                </a:solidFill>
              </a:rPr>
              <a:t>ualifications</a:t>
            </a:r>
            <a:r>
              <a:rPr lang="en-US" sz="2800" dirty="0" smtClean="0">
                <a:solidFill>
                  <a:srgbClr val="0070C0"/>
                </a:solidFill>
              </a:rPr>
              <a:t> for the work kindergarten teacher</a:t>
            </a:r>
            <a:r>
              <a:rPr lang="en-US" dirty="0" smtClean="0"/>
              <a:t/>
            </a:r>
            <a:br>
              <a:rPr lang="en-US" dirty="0" smtClean="0"/>
            </a:b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secondary vocational Education with leaving examination</a:t>
            </a:r>
            <a:r>
              <a:rPr lang="cs-CZ" dirty="0"/>
              <a:t> </a:t>
            </a:r>
            <a:r>
              <a:rPr lang="cs-CZ" dirty="0" smtClean="0"/>
              <a:t>/ 4 </a:t>
            </a:r>
            <a:r>
              <a:rPr lang="cs-CZ" dirty="0" err="1" smtClean="0"/>
              <a:t>yars</a:t>
            </a:r>
            <a:r>
              <a:rPr lang="cs-CZ" dirty="0" smtClean="0"/>
              <a:t>/</a:t>
            </a:r>
            <a:r>
              <a:rPr lang="en-US" dirty="0" smtClean="0"/>
              <a:t/>
            </a:r>
            <a:br>
              <a:rPr lang="en-US" dirty="0" smtClean="0"/>
            </a:b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university education pedagogical direction</a:t>
            </a:r>
            <a:r>
              <a:rPr lang="cs-CZ" dirty="0" smtClean="0"/>
              <a:t> / 3 -5 </a:t>
            </a:r>
            <a:r>
              <a:rPr lang="cs-CZ" dirty="0" err="1" smtClean="0"/>
              <a:t>yars</a:t>
            </a:r>
            <a:r>
              <a:rPr lang="cs-CZ" dirty="0" smtClean="0"/>
              <a:t>/</a:t>
            </a:r>
            <a:r>
              <a:rPr lang="en-US" dirty="0" smtClean="0"/>
              <a:t> 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kindergarten teachers are 99% women, men working as teachers in kindergartens </a:t>
            </a:r>
            <a:r>
              <a:rPr lang="cs-CZ" dirty="0"/>
              <a:t>v</a:t>
            </a:r>
            <a:r>
              <a:rPr lang="en-US" dirty="0" err="1" smtClean="0"/>
              <a:t>ery</a:t>
            </a:r>
            <a:r>
              <a:rPr lang="en-US" dirty="0" smtClean="0"/>
              <a:t> rarely 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/>
              <a:t>T</a:t>
            </a:r>
            <a:r>
              <a:rPr lang="en-US" dirty="0" err="1" smtClean="0"/>
              <a:t>eachers</a:t>
            </a:r>
            <a:r>
              <a:rPr lang="en-US" dirty="0" smtClean="0"/>
              <a:t> working 40 hours per week of which 31 hours direct work with children and 9 hours of preparation for work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 smtClean="0"/>
              <a:t>Kindergarden</a:t>
            </a:r>
            <a:r>
              <a:rPr lang="cs-CZ" dirty="0" smtClean="0"/>
              <a:t> </a:t>
            </a:r>
            <a:r>
              <a:rPr lang="cs-CZ" dirty="0" err="1" smtClean="0"/>
              <a:t>Šardice</a:t>
            </a:r>
            <a:endParaRPr lang="cs-CZ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500000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428604"/>
            <a:ext cx="8744012" cy="2714644"/>
          </a:xfrm>
        </p:spPr>
      </p:pic>
      <p:pic>
        <p:nvPicPr>
          <p:cNvPr id="2150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3643314"/>
            <a:ext cx="4429155" cy="269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57158" y="-1143000"/>
            <a:ext cx="8229600" cy="11430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71472" y="428605"/>
            <a:ext cx="8258204" cy="6072230"/>
          </a:xfrm>
        </p:spPr>
        <p:txBody>
          <a:bodyPr>
            <a:normAutofit lnSpcReduction="10000"/>
          </a:bodyPr>
          <a:lstStyle/>
          <a:p>
            <a:endParaRPr lang="cs-CZ" sz="2000" dirty="0" smtClean="0"/>
          </a:p>
          <a:p>
            <a:endParaRPr lang="cs-CZ" sz="2000" dirty="0" smtClean="0"/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The kindergarten </a:t>
            </a:r>
            <a:r>
              <a:rPr lang="en-US" sz="2400" dirty="0" err="1" smtClean="0"/>
              <a:t>Sardice</a:t>
            </a:r>
            <a:r>
              <a:rPr lang="en-US" sz="2400" dirty="0" smtClean="0"/>
              <a:t> is an organization whose founder is municipality </a:t>
            </a:r>
            <a:r>
              <a:rPr lang="en-US" sz="2400" dirty="0" err="1" smtClean="0"/>
              <a:t>Sardice</a:t>
            </a:r>
            <a:r>
              <a:rPr lang="en-US" sz="2400" dirty="0" smtClean="0"/>
              <a:t> with the highest allowed number of 100 children aged 3 to 6 years. The school is located in a two-storied building and there is a large , modern fitted school garden next to the building. Located in a quiet area adjacent gardens </a:t>
            </a:r>
            <a:endParaRPr lang="cs-CZ" sz="2400" dirty="0" smtClean="0"/>
          </a:p>
          <a:p>
            <a:pPr>
              <a:buFont typeface="Wingdings" pitchFamily="2" charset="2"/>
              <a:buChar char="§"/>
            </a:pPr>
            <a:endParaRPr lang="cs-CZ" sz="2000" dirty="0" smtClean="0"/>
          </a:p>
          <a:p>
            <a:pPr>
              <a:buFont typeface="Wingdings" pitchFamily="2" charset="2"/>
              <a:buChar char="§"/>
            </a:pPr>
            <a:endParaRPr lang="cs-CZ" sz="2000" dirty="0" smtClean="0"/>
          </a:p>
          <a:p>
            <a:pPr>
              <a:buFont typeface="Wingdings" pitchFamily="2" charset="2"/>
              <a:buChar char="§"/>
            </a:pPr>
            <a:endParaRPr lang="en-US" sz="2000" dirty="0" smtClean="0"/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Kindergarten has 4 classes, education ensures 7 pedagogues . Pre-school education is provided under the School Education </a:t>
            </a:r>
            <a:r>
              <a:rPr lang="en-US" sz="2400" dirty="0" err="1" smtClean="0"/>
              <a:t>Programme</a:t>
            </a:r>
            <a:r>
              <a:rPr lang="en-US" sz="2400" dirty="0" smtClean="0"/>
              <a:t>, which profiling enhances the activity, civil and communicative competence of children and leads to the acquisition of knowledge , skills, habits of healthy living and ecology.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</TotalTime>
  <Words>589</Words>
  <Application>Microsoft Office PowerPoint</Application>
  <PresentationFormat>Předvádění na obrazovce (4:3)</PresentationFormat>
  <Paragraphs>97</Paragraphs>
  <Slides>20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sady Office</vt:lpstr>
      <vt:lpstr>Czech Republic</vt:lpstr>
      <vt:lpstr>The Czech Republic is a small landlocked country in Central Europe. Its area is nearly 79 000 square kilometers</vt:lpstr>
      <vt:lpstr>Its capital is Prague.</vt:lpstr>
      <vt:lpstr> The country borders Poland, Austria,Germany and Slovakia, with  which it was united in the state of Czechoslovakia until 31  December 1992.</vt:lpstr>
      <vt:lpstr>Snímek 5</vt:lpstr>
      <vt:lpstr>Snímek 6</vt:lpstr>
      <vt:lpstr>Our Kindergarden Šardice</vt:lpstr>
      <vt:lpstr>Snímek 8</vt:lpstr>
      <vt:lpstr>Snímek 9</vt:lpstr>
      <vt:lpstr>Snímek 10</vt:lpstr>
      <vt:lpstr>Snímek 11</vt:lpstr>
      <vt:lpstr>t</vt:lpstr>
      <vt:lpstr>  traditional dances</vt:lpstr>
      <vt:lpstr>municipal office</vt:lpstr>
      <vt:lpstr>Historical building-cellar wine</vt:lpstr>
      <vt:lpstr>Snímek 16</vt:lpstr>
      <vt:lpstr>Snímek 17</vt:lpstr>
      <vt:lpstr>Snímek 18</vt:lpstr>
      <vt:lpstr>        Mother's day celebration</vt:lpstr>
      <vt:lpstr>Thank you for your attention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Czech Republic</dc:title>
  <dc:creator>Windows User</dc:creator>
  <cp:lastModifiedBy>Windows User</cp:lastModifiedBy>
  <cp:revision>5</cp:revision>
  <dcterms:created xsi:type="dcterms:W3CDTF">2015-11-15T16:13:24Z</dcterms:created>
  <dcterms:modified xsi:type="dcterms:W3CDTF">2015-11-16T13:20:58Z</dcterms:modified>
</cp:coreProperties>
</file>